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61"/>
  </p:notesMasterIdLst>
  <p:handoutMasterIdLst>
    <p:handoutMasterId r:id="rId62"/>
  </p:handoutMasterIdLst>
  <p:sldIdLst>
    <p:sldId id="256" r:id="rId3"/>
    <p:sldId id="267" r:id="rId4"/>
    <p:sldId id="270" r:id="rId5"/>
    <p:sldId id="273" r:id="rId6"/>
    <p:sldId id="274" r:id="rId7"/>
    <p:sldId id="275" r:id="rId8"/>
    <p:sldId id="276" r:id="rId9"/>
    <p:sldId id="277" r:id="rId10"/>
    <p:sldId id="281" r:id="rId11"/>
    <p:sldId id="280" r:id="rId12"/>
    <p:sldId id="279" r:id="rId13"/>
    <p:sldId id="278" r:id="rId14"/>
    <p:sldId id="282" r:id="rId15"/>
    <p:sldId id="286" r:id="rId16"/>
    <p:sldId id="285" r:id="rId17"/>
    <p:sldId id="284" r:id="rId18"/>
    <p:sldId id="283" r:id="rId19"/>
    <p:sldId id="294" r:id="rId20"/>
    <p:sldId id="295" r:id="rId21"/>
    <p:sldId id="293" r:id="rId22"/>
    <p:sldId id="292" r:id="rId23"/>
    <p:sldId id="291" r:id="rId24"/>
    <p:sldId id="290" r:id="rId25"/>
    <p:sldId id="289" r:id="rId26"/>
    <p:sldId id="296" r:id="rId27"/>
    <p:sldId id="301" r:id="rId28"/>
    <p:sldId id="300" r:id="rId29"/>
    <p:sldId id="299" r:id="rId30"/>
    <p:sldId id="298" r:id="rId31"/>
    <p:sldId id="297" r:id="rId32"/>
    <p:sldId id="302" r:id="rId33"/>
    <p:sldId id="307" r:id="rId34"/>
    <p:sldId id="308" r:id="rId35"/>
    <p:sldId id="309" r:id="rId36"/>
    <p:sldId id="310" r:id="rId37"/>
    <p:sldId id="306" r:id="rId38"/>
    <p:sldId id="305" r:id="rId39"/>
    <p:sldId id="304" r:id="rId40"/>
    <p:sldId id="303" r:id="rId41"/>
    <p:sldId id="311" r:id="rId42"/>
    <p:sldId id="312" r:id="rId43"/>
    <p:sldId id="313" r:id="rId44"/>
    <p:sldId id="314" r:id="rId45"/>
    <p:sldId id="315" r:id="rId46"/>
    <p:sldId id="316" r:id="rId47"/>
    <p:sldId id="317" r:id="rId48"/>
    <p:sldId id="318" r:id="rId49"/>
    <p:sldId id="319" r:id="rId50"/>
    <p:sldId id="320" r:id="rId51"/>
    <p:sldId id="321" r:id="rId52"/>
    <p:sldId id="322" r:id="rId53"/>
    <p:sldId id="323" r:id="rId54"/>
    <p:sldId id="324" r:id="rId55"/>
    <p:sldId id="325" r:id="rId56"/>
    <p:sldId id="326" r:id="rId57"/>
    <p:sldId id="327" r:id="rId58"/>
    <p:sldId id="328" r:id="rId59"/>
    <p:sldId id="329" r:id="rId60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orient="horz" pos="1200">
          <p15:clr>
            <a:srgbClr val="A4A3A4"/>
          </p15:clr>
        </p15:guide>
        <p15:guide id="3" orient="horz" pos="3888">
          <p15:clr>
            <a:srgbClr val="A4A3A4"/>
          </p15:clr>
        </p15:guide>
        <p15:guide id="4" orient="horz" pos="2880">
          <p15:clr>
            <a:srgbClr val="A4A3A4"/>
          </p15:clr>
        </p15:guide>
        <p15:guide id="5" orient="horz" pos="3216">
          <p15:clr>
            <a:srgbClr val="A4A3A4"/>
          </p15:clr>
        </p15:guide>
        <p15:guide id="6" orient="horz" pos="816">
          <p15:clr>
            <a:srgbClr val="A4A3A4"/>
          </p15:clr>
        </p15:guide>
        <p15:guide id="7" orient="horz" pos="175">
          <p15:clr>
            <a:srgbClr val="A4A3A4"/>
          </p15:clr>
        </p15:guide>
        <p15:guide id="8" pos="3839">
          <p15:clr>
            <a:srgbClr val="A4A3A4"/>
          </p15:clr>
        </p15:guide>
        <p15:guide id="9" pos="959">
          <p15:clr>
            <a:srgbClr val="A4A3A4"/>
          </p15:clr>
        </p15:guide>
        <p15:guide id="10" pos="6719">
          <p15:clr>
            <a:srgbClr val="A4A3A4"/>
          </p15:clr>
        </p15:guide>
        <p15:guide id="11" pos="6143">
          <p15:clr>
            <a:srgbClr val="A4A3A4"/>
          </p15:clr>
        </p15:guide>
        <p15:guide id="12" pos="283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>
      <p:cViewPr>
        <p:scale>
          <a:sx n="66" d="100"/>
          <a:sy n="66" d="100"/>
        </p:scale>
        <p:origin x="-594" y="-54"/>
      </p:cViewPr>
      <p:guideLst>
        <p:guide orient="horz" pos="2160"/>
        <p:guide orient="horz" pos="1200"/>
        <p:guide orient="horz" pos="3888"/>
        <p:guide orient="horz" pos="2880"/>
        <p:guide orient="horz" pos="3216"/>
        <p:guide orient="horz" pos="816"/>
        <p:guide orient="horz" pos="175"/>
        <p:guide pos="3839"/>
        <p:guide pos="959"/>
        <p:guide pos="6719"/>
        <p:guide pos="6143"/>
        <p:guide pos="283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5" d="100"/>
          <a:sy n="55" d="100"/>
        </p:scale>
        <p:origin x="3072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ru-RU"/>
              <a:pPr/>
              <a:t>08.12.2013</a:t>
            </a:fld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ru-RU"/>
              <a:pPr/>
              <a:t>08.12.2013</a:t>
            </a:fld>
            <a:endParaRPr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Образец текста</a:t>
            </a:r>
          </a:p>
          <a:p>
            <a:pPr lvl="1"/>
            <a:r>
              <a:rPr/>
              <a:t>Второй уровень</a:t>
            </a:r>
          </a:p>
          <a:p>
            <a:pPr lvl="2"/>
            <a:r>
              <a:rPr/>
              <a:t>Третий уровень</a:t>
            </a:r>
          </a:p>
          <a:p>
            <a:pPr lvl="3"/>
            <a:r>
              <a:rPr/>
              <a:t>Четвертый уровень</a:t>
            </a:r>
          </a:p>
          <a:p>
            <a:pPr lvl="4"/>
            <a:r>
              <a:rPr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 noProof="0" smtClean="0"/>
              <a:t>Click to edit Master title style</a:t>
            </a:r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ru-RU" noProof="0" dirty="0"/>
          </a:p>
        </p:txBody>
      </p:sp>
      <p:grpSp>
        <p:nvGrpSpPr>
          <p:cNvPr id="256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Полилиния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58" name="Полилиния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59" name="Полилиния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0" name="Полилиния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1" name="Полилиния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2" name="Полилиния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3" name="Полилиния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4" name="Полилиния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5" name="Полилиния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6" name="Полилиния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7" name="Полилиния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8" name="Полилиния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9" name="Полилиния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0" name="Полилиния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1" name="Полилиния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2" name="Полилиния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3" name="Полилиния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4" name="Полилиния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5" name="Полилиния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6" name="Полилиния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7" name="Полилиния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8" name="Полилиния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9" name="Полилиния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0" name="Полилиния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1" name="Полилиния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2" name="Полилиния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3" name="Полилиния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4" name="Полилиния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5" name="Полилиния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6" name="Полилиния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7" name="Полилиния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8" name="Полилиния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9" name="Полилиния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0" name="Полилиния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1" name="Полилиния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2" name="Полилиния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3" name="Полилиния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4" name="Полилиния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5" name="Полилиния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6" name="Полилиния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7" name="Полилиния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8" name="Полилиния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9" name="Полилиния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0" name="Полилиния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1" name="Полилиния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2" name="Полилиния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3" name="Полилиния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4" name="Полилиния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5" name="Полилиния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6" name="Полилиния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7" name="Полилиния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8" name="Полилиния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9" name="Полилиния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0" name="Полилиния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1" name="Полилиния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2" name="Полилиния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3" name="Полилиния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4" name="Полилиния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5" name="Полилиния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6" name="Полилиния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7" name="Полилиния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8" name="Полилиния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9" name="Полилиния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0" name="Полилиния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1" name="Полилиния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2" name="Полилиния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3" name="Полилиния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4" name="Полилиния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5" name="Полилиния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6" name="Полилиния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7" name="Полилиния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8" name="Полилиния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9" name="Полилиния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0" name="Полилиния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1" name="Полилиния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2" name="Полилиния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3" name="Полилиния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4" name="Полилиния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5" name="Полилиния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6" name="Полилиния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7" name="Полилиния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8" name="Полилиния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9" name="Полилиния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0" name="Полилиния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1" name="Полилиния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2" name="Полилиния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3" name="Полилиния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4" name="Полилиния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5" name="Полилиния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6" name="Полилиния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7" name="Полилиния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8" name="Полилиния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9" name="Полилиния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0" name="Полилиния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1" name="Полилиния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2" name="Полилиния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3" name="Полилиния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4" name="Полилиния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5" name="Полилиния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6" name="Полилиния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7" name="Полилиния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8" name="Полилиния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9" name="Полилиния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0" name="Полилиния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1" name="Полилиния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2" name="Полилиния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3" name="Полилиния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4" name="Полилиния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5" name="Полилиния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6" name="Полилиния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7" name="Полилиния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8" name="Полилиния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9" name="Полилиния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0" name="Полилиния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1" name="Полилиния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2" name="Полилиния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3" name="Полилиния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4" name="Полилиния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5" name="Полилиния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6" name="Полилиния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7" name="Полилиния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8" name="Полилиния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9" name="Полилиния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Полилиния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9" name="Полилиния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0" name="Полилиния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1" name="Полилиния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2" name="Полилиния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3" name="Полилиния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4" name="Полилиния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5" name="Полилиния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" name="Полилиния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" name="Полилиния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" name="Полилиния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" name="Полилиния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" name="Полилиния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" name="Полилиния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" name="Полилиния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" name="Полилиния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4" name="Полилиния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5" name="Полилиния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6" name="Полилиния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7" name="Полилиния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8" name="Полилиния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9" name="Полилиния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0" name="Полилиния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1" name="Полилиния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2" name="Полилиния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3" name="Полилиния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4" name="Полилиния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5" name="Полилиния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6" name="Полилиния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7" name="Полилиния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8" name="Полилиния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9" name="Полилиния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0" name="Полилиния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1" name="Полилиния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2" name="Полилиния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3" name="Полилиния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4" name="Полилиния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5" name="Полилиния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6" name="Полилиния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7" name="Полилиния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8" name="Полилиния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9" name="Полилиния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0" name="Полилиния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1" name="Полилиния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2" name="Полилиния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3" name="Полилиния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4" name="Полилиния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5" name="Полилиния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6" name="Полилиния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7" name="Полилиния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8" name="Полилиния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9" name="Полилиния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0" name="Полилиния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1" name="Полилиния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2" name="Полилиния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3" name="Полилиния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4" name="Полилиния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5" name="Полилиния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6" name="Полилиния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7" name="Полилиния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8" name="Полилиния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9" name="Полилиния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0" name="Полилиния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1" name="Полилиния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2" name="Полилиния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3" name="Полилиния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4" name="Полилиния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5" name="Полилиния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6" name="Полилиния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7" name="Полилиния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8" name="Полилиния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9" name="Полилиния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80" name="Полилиния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81" name="Полилиния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ru-RU" noProof="0" smtClean="0"/>
              <a:pPr/>
              <a:t>08.12.2013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Полилиния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9" name="Полилиния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0" name="Полилиния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1" name="Полилиния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2" name="Полилиния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3" name="Полилиния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4" name="Полилиния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5" name="Полилиния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" name="Полилиния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" name="Полилиния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" name="Полилиния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" name="Полилиния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" name="Полилиния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" name="Полилиния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" name="Полилиния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" name="Полилиния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4" name="Полилиния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5" name="Полилиния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6" name="Полилиния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7" name="Полилиния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8" name="Полилиния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9" name="Полилиния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0" name="Полилиния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1" name="Полилиния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2" name="Полилиния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3" name="Полилиния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4" name="Полилиния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5" name="Полилиния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6" name="Полилиния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7" name="Полилиния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8" name="Полилиния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9" name="Полилиния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0" name="Полилиния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1" name="Полилиния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2" name="Полилиния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3" name="Полилиния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4" name="Полилиния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5" name="Полилиния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6" name="Полилиния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7" name="Полилиния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8" name="Полилиния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9" name="Полилиния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0" name="Полилиния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1" name="Полилиния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2" name="Полилиния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3" name="Полилиния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4" name="Полилиния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5" name="Полилиния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6" name="Полилиния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7" name="Полилиния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8" name="Полилиния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9" name="Полилиния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0" name="Полилиния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1" name="Полилиния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2" name="Полилиния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3" name="Полилиния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4" name="Полилиния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5" name="Полилиния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6" name="Полилиния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7" name="Полилиния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8" name="Полилиния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9" name="Полилиния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0" name="Полилиния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1" name="Полилиния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2" name="Полилиния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3" name="Полилиния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4" name="Полилиния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5" name="Полилиния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6" name="Полилиния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7" name="Полилиния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8" name="Полилиния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9" name="Полилиния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80" name="Полилиния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81" name="Полилиния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</p:grp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/>
          <a:lstStyle/>
          <a:p>
            <a:r>
              <a:rPr lang="en-US" noProof="0" smtClean="0"/>
              <a:t>Click to edit Master title style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ru-RU" noProof="0" smtClean="0"/>
              <a:pPr/>
              <a:t>08.12.2013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Полилиния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9" name="Полилиния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0" name="Полилиния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1" name="Полилиния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2" name="Полилиния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3" name="Полилиния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4" name="Полилиния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5" name="Полилиния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6" name="Полилиния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7" name="Полилиния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8" name="Полилиния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9" name="Полилиния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0" name="Полилиния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1" name="Полилиния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2" name="Полилиния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3" name="Полилиния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4" name="Полилиния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5" name="Полилиния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6" name="Полилиния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7" name="Полилиния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8" name="Полилиния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9" name="Полилиния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0" name="Полилиния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1" name="Полилиния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2" name="Полилиния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3" name="Полилиния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4" name="Полилиния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5" name="Полилиния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6" name="Полилиния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7" name="Полилиния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8" name="Полилиния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9" name="Полилиния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0" name="Полилиния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1" name="Полилиния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2" name="Полилиния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3" name="Полилиния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4" name="Полилиния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5" name="Полилиния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6" name="Полилиния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7" name="Полилиния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8" name="Полилиния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9" name="Полилиния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0" name="Полилиния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1" name="Полилиния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2" name="Полилиния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3" name="Полилиния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4" name="Полилиния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5" name="Полилиния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6" name="Полилиния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7" name="Полилиния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8" name="Полилиния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9" name="Полилиния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0" name="Полилиния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1" name="Полилиния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2" name="Полилиния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3" name="Полилиния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4" name="Полилиния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5" name="Полилиния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6" name="Полилиния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7" name="Полилиния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8" name="Полилиния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9" name="Полилиния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0" name="Полилиния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1" name="Полилиния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2" name="Полилиния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3" name="Полилиния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4" name="Полилиния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5" name="Полилиния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6" name="Полилиния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7" name="Полилиния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8" name="Полилиния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9" name="Полилиния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40" name="Полилиния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41" name="Полилиния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ru-RU" noProof="0" smtClean="0"/>
              <a:pPr/>
              <a:t>08.12.2013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Полилиния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57" name="Полилиния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58" name="Полилиния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59" name="Полилиния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0" name="Полилиния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1" name="Полилиния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2" name="Полилиния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3" name="Полилиния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4" name="Полилиния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5" name="Полилиния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6" name="Полилиния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7" name="Полилиния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8" name="Полилиния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9" name="Полилиния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0" name="Полилиния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1" name="Полилиния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2" name="Полилиния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3" name="Полилиния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4" name="Полилиния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5" name="Полилиния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6" name="Полилиния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7" name="Полилиния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8" name="Полилиния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9" name="Полилиния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0" name="Полилиния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1" name="Полилиния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2" name="Полилиния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3" name="Полилиния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4" name="Полилиния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5" name="Полилиния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6" name="Полилиния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7" name="Полилиния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8" name="Полилиния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9" name="Полилиния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0" name="Полилиния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1" name="Полилиния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2" name="Полилиния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3" name="Полилиния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4" name="Полилиния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5" name="Полилиния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6" name="Полилиния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7" name="Полилиния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8" name="Полилиния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9" name="Полилиния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0" name="Полилиния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1" name="Полилиния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2" name="Полилиния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3" name="Полилиния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4" name="Полилиния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5" name="Полилиния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6" name="Полилиния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7" name="Полилиния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8" name="Полилиния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9" name="Полилиния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0" name="Полилиния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1" name="Полилиния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2" name="Полилиния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3" name="Полилиния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4" name="Полилиния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5" name="Полилиния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6" name="Полилиния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7" name="Полилиния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8" name="Полилиния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9" name="Полилиния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0" name="Полилиния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1" name="Полилиния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2" name="Полилиния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3" name="Полилиния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4" name="Полилиния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5" name="Полилиния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6" name="Полилиния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7" name="Полилиния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8" name="Полилиния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9" name="Полилиния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0" name="Полилиния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1" name="Полилиния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2" name="Полилиния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3" name="Полилиния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4" name="Полилиния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5" name="Полилиния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6" name="Полилиния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7" name="Полилиния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8" name="Полилиния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9" name="Полилиния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0" name="Полилиния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1" name="Полилиния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2" name="Полилиния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3" name="Полилиния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4" name="Полилиния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5" name="Полилиния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6" name="Полилиния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7" name="Полилиния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8" name="Полилиния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9" name="Полилиния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0" name="Полилиния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1" name="Полилиния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2" name="Полилиния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3" name="Полилиния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4" name="Полилиния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5" name="Полилиния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6" name="Полилиния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7" name="Полилиния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8" name="Полилиния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9" name="Полилиния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0" name="Полилиния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1" name="Полилиния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2" name="Полилиния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3" name="Полилиния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4" name="Полилиния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5" name="Полилиния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6" name="Полилиния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7" name="Полилиния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8" name="Полилиния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9" name="Полилиния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0" name="Полилиния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1" name="Полилиния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2" name="Полилиния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3" name="Полилиния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4" name="Полилиния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5" name="Полилиния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6" name="Полилиния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7" name="Полилиния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8" name="Полилиния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 noProof="0" smtClean="0"/>
              <a:t>Click to edit Master title style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ru-RU" noProof="0" smtClean="0"/>
              <a:pPr/>
              <a:t>08.12.2013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Полилиния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0" name="Полилиния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1" name="Полилиния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2" name="Полилиния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3" name="Полилиния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4" name="Полилиния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5" name="Полилиния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6" name="Полилиния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7" name="Полилиния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8" name="Полилиния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9" name="Полилиния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0" name="Полилиния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1" name="Полилиния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2" name="Полилиния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3" name="Полилиния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4" name="Полилиния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5" name="Полилиния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6" name="Полилиния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7" name="Полилиния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8" name="Полилиния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9" name="Полилиния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0" name="Полилиния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1" name="Полилиния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2" name="Полилиния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3" name="Полилиния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4" name="Полилиния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5" name="Полилиния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6" name="Полилиния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7" name="Полилиния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8" name="Полилиния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9" name="Полилиния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0" name="Полилиния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1" name="Полилиния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2" name="Полилиния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3" name="Полилиния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4" name="Полилиния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5" name="Полилиния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6" name="Полилиния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7" name="Полилиния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8" name="Полилиния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9" name="Полилиния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0" name="Полилиния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1" name="Полилиния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2" name="Полилиния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3" name="Полилиния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4" name="Полилиния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5" name="Полилиния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6" name="Полилиния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7" name="Полилиния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8" name="Полилиния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9" name="Полилиния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0" name="Полилиния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1" name="Полилиния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2" name="Полилиния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3" name="Полилиния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4" name="Полилиния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5" name="Полилиния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6" name="Полилиния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7" name="Полилиния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8" name="Полилиния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9" name="Полилиния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0" name="Полилиния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1" name="Полилиния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2" name="Полилиния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3" name="Полилиния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4" name="Полилиния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5" name="Полилиния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6" name="Полилиния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7" name="Полилиния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8" name="Полилиния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9" name="Полилиния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0" name="Полилиния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1" name="Полилиния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2" name="Полилиния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ru-RU" noProof="0" smtClean="0"/>
              <a:pPr/>
              <a:t>08.12.2013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Полилиния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2" name="Полилиния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3" name="Полилиния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4" name="Полилиния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5" name="Полилиния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6" name="Полилиния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7" name="Полилиния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8" name="Полилиния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9" name="Полилиния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0" name="Полилиния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1" name="Полилиния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2" name="Полилиния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3" name="Полилиния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4" name="Полилиния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5" name="Полилиния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6" name="Полилиния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7" name="Полилиния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8" name="Полилиния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9" name="Полилиния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0" name="Полилиния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1" name="Полилиния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2" name="Полилиния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3" name="Полилиния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4" name="Полилиния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5" name="Полилиния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6" name="Полилиния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7" name="Полилиния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8" name="Полилиния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9" name="Полилиния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0" name="Полилиния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1" name="Полилиния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2" name="Полилиния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3" name="Полилиния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4" name="Полилиния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5" name="Полилиния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6" name="Полилиния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7" name="Полилиния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8" name="Полилиния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9" name="Полилиния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0" name="Полилиния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1" name="Полилиния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2" name="Полилиния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3" name="Полилиния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4" name="Полилиния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5" name="Полилиния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6" name="Полилиния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7" name="Полилиния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8" name="Полилиния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9" name="Полилиния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0" name="Полилиния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1" name="Полилиния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2" name="Полилиния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3" name="Полилиния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4" name="Полилиния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5" name="Полилиния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6" name="Полилиния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7" name="Полилиния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8" name="Полилиния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9" name="Полилиния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0" name="Полилиния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1" name="Полилиния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2" name="Полилиния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3" name="Полилиния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4" name="Полилиния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5" name="Полилиния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6" name="Полилиния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7" name="Полилиния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8" name="Полилиния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9" name="Полилиния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0" name="Полилиния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1" name="Полилиния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2" name="Полилиния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3" name="Полилиния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4" name="Полилиния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ru-RU" noProof="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249860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ru-RU" noProof="0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ru-RU" noProof="0" smtClean="0"/>
              <a:pPr/>
              <a:t>08.12.2013</a:t>
            </a:fld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Полилиния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58" name="Полилиния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59" name="Полилиния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0" name="Полилиния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1" name="Полилиния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2" name="Полилиния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3" name="Полилиния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4" name="Полилиния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5" name="Полилиния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6" name="Полилиния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7" name="Полилиния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8" name="Полилиния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9" name="Полилиния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0" name="Полилиния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1" name="Полилиния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2" name="Полилиния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3" name="Полилиния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4" name="Полилиния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5" name="Полилиния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6" name="Полилиния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7" name="Полилиния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8" name="Полилиния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9" name="Полилиния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0" name="Полилиния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1" name="Полилиния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2" name="Полилиния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3" name="Полилиния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4" name="Полилиния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5" name="Полилиния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6" name="Полилиния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7" name="Полилиния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8" name="Полилиния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9" name="Полилиния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0" name="Полилиния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1" name="Полилиния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2" name="Полилиния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3" name="Полилиния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4" name="Полилиния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5" name="Полилиния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6" name="Полилиния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7" name="Полилиния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8" name="Полилиния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9" name="Полилиния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0" name="Полилиния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1" name="Полилиния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2" name="Полилиния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3" name="Полилиния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4" name="Полилиния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5" name="Полилиния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6" name="Полилиния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7" name="Полилиния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8" name="Полилиния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9" name="Полилиния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0" name="Полилиния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1" name="Полилиния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2" name="Полилиния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3" name="Полилиния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4" name="Полилиния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5" name="Полилиния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6" name="Полилиния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7" name="Полилиния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8" name="Полилиния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9" name="Полилиния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0" name="Полилиния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1" name="Полилиния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2" name="Полилиния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3" name="Полилиния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4" name="Полилиния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5" name="Полилиния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6" name="Полилиния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7" name="Полилиния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8" name="Полилиния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9" name="Полилиния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0" name="Полилиния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ru-RU" noProof="0" smtClean="0"/>
              <a:pPr/>
              <a:t>08.12.2013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ru-RU" noProof="0" smtClean="0"/>
              <a:pPr/>
              <a:t>08.12.2013</a:t>
            </a:fld>
            <a:endParaRPr lang="ru-RU" noProof="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Группа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Группа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Полилиния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Полилиния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Полилиния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Полилиния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Полилиния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Полилиния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Полилиния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Полилиния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Полилиния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Полилиния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Полилиния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Полилиния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Полилиния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Полилиния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Полилиния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Полилиния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Полилиния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Полилиния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Полилиния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Полилиния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Полилиния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Полилиния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Полилиния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Полилиния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Полилиния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Полилиния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Полилиния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Полилиния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Полилиния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Полилиния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Полилиния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Полилиния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Полилиния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Полилиния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Полилиния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Полилиния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Полилиния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Полилиния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Полилиния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Полилиния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Полилиния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Полилиния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Полилиния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Полилиния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Полилиния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Полилиния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Полилиния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Полилиния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Полилиния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Полилиния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Полилиния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Полилиния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Полилиния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Полилиния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Полилиния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Полилиния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Полилиния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Полилиния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Полилиния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Полилиния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Полилиния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Полилиния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Полилиния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Полилиния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Полилиния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Полилиния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Полилиния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Полилиния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Полилиния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Полилиния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Полилиния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Полилиния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Полилиния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7" name="Полилиния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Группа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Полилиния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Полилиния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Полилиния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Полилиния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Полилиния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Полилиния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Полилиния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Полилиния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Полилиния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Полилиния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Полилиния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Полилиния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Полилиния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Полилиния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Полилиния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Полилиния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Полилиния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Полилиния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Полилиния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Полилиния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Полилиния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Полилиния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Полилиния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Полилиния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Полилиния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Полилиния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Полилиния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Полилиния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Полилиния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Полилиния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Полилиния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Полилиния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Полилиния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Полилиния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Полилиния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Полилиния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Полилиния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Полилиния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Полилиния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Полилиния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Полилиния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Полилиния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Полилиния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Полилиния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Полилиния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Полилиния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Полилиния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Полилиния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Полилиния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Полилиния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Полилиния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Полилиния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Полилиния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Полилиния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Полилиния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Полилиния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Полилиния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Полилиния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Полилиния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Полилиния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Полилиния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Полилиния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Полилиния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Полилиния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Полилиния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Полилиния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Полилиния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Полилиния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Полилиния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Полилиния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Полилиния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Полилиния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Полилиния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3" name="Полилиния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Группа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Группа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Полилиния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Полилиния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Полилиния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Полилиния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Полилиния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Полилиния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Полилиния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Полилиния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Полилиния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Полилиния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Полилиния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Полилиния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Полилиния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Полилиния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Полилиния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Полилиния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Полилиния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Полилиния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Полилиния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Полилиния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Полилиния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Полилиния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Полилиния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Полилиния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Полилиния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Полилиния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Полилиния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Полилиния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Полилиния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Полилиния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Полилиния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Полилиния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Полилиния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Полилиния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Полилиния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Полилиния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Полилиния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Полилиния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Полилиния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Полилиния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Полилиния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Полилиния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Полилиния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Полилиния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Полилиния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Полилиния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Полилиния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Полилиния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Полилиния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Полилиния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Полилиния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Полилиния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Полилиния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Полилиния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Полилиния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Полилиния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Полилиния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Полилиния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Полилиния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Полилиния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Полилиния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Полилиния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Полилиния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Полилиния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Полилиния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Полилиния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Полилиния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Полилиния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Полилиния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Полилиния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Полилиния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Полилиния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Полилиния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7" name="Полилиния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Группа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Полилиния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Полилиния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Полилиния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Полилиния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Полилиния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Полилиния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Полилиния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Полилиния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Полилиния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Полилиния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Полилиния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Полилиния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Полилиния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Полилиния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Полилиния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Полилиния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Полилиния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Полилиния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Полилиния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Полилиния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Полилиния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Полилиния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Полилиния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Полилиния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Полилиния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Полилиния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Полилиния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Полилиния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Полилиния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Полилиния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Полилиния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Полилиния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Полилиния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Полилиния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Полилиния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Полилиния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Полилиния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Полилиния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Полилиния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Полилиния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Полилиния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Полилиния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Полилиния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Полилиния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Полилиния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Полилиния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Полилиния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Полилиния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Полилиния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Полилиния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Полилиния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Полилиния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Полилиния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Полилиния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Полилиния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Полилиния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Полилиния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Полилиния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Полилиния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Полилиния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Полилиния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Полилиния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Полилиния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Полилиния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Полилиния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Полилиния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Полилиния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Полилиния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Полилиния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Полилиния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Полилиния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Полилиния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Полилиния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3" name="Полилиния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 noProof="0" smtClean="0"/>
              <a:t>Click to edit Master title style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ru-RU" noProof="0" smtClean="0"/>
              <a:pPr/>
              <a:t>08.12.2013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Группа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Группа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Полилиния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4" name="Полилиния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Полилиния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Полилиния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Полилиния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Полилиния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Полилиния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Полилиния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Полилиния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Полилиния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Полилиния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Полилиния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Полилиния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Полилиния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Полилиния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Полилиния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Полилиния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Полилиния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Полилиния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Полилиния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Полилиния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Полилиния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Полилиния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Полилиния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Полилиния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Полилиния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Полилиния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Полилиния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Полилиния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Полилиния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Полилиния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Полилиния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Полилиния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Полилиния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Полилиния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Полилиния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Полилиния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Полилиния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Полилиния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Полилиния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Полилиния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Полилиния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Полилиния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Полилиния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Полилиния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Полилиния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Полилиния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Полилиния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Полилиния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Полилиния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Полилиния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Полилиния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Полилиния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Полилиния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Полилиния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Полилиния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Полилиния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Полилиния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Полилиния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Полилиния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Полилиния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Полилиния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Полилиния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Полилиния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Полилиния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Полилиния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Полилиния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Полилиния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Полилиния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Полилиния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Полилиния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Полилиния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Полилиния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Полилиния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Группа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Полилиния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0" name="Полилиния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Полилиния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Полилиния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Полилиния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Полилиния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Полилиния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Полилиния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Полилиния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Полилиния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Полилиния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Полилиния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Полилиния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Полилиния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Полилиния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Полилиния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Полилиния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Полилиния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Полилиния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Полилиния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Полилиния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Полилиния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Полилиния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Полилиния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Полилиния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Полилиния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Полилиния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Полилиния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Полилиния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Полилиния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Полилиния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Полилиния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Полилиния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Полилиния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Полилиния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Полилиния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Полилиния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Полилиния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Полилиния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Полилиния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Полилиния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Полилиния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Полилиния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Полилиния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Полилиния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Полилиния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Полилиния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Полилиния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Полилиния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Полилиния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Полилиния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Полилиния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Полилиния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Полилиния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Полилиния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Полилиния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Полилиния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Полилиния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Полилиния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Полилиния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Полилиния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Полилиния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Полилиния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Полилиния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Полилиния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Полилиния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Полилиния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Полилиния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Полилиния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Полилиния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Полилиния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Полилиния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Полилиния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Полилиния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Группа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Группа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Полилиния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4" name="Полилиния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Полилиния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Полилиния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Полилиния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Полилиния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Полилиния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Полилиния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Полилиния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Полилиния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Полилиния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Полилиния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Полилиния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Полилиния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Полилиния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Полилиния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Полилиния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Полилиния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Полилиния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Полилиния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Полилиния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Полилиния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Полилиния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Полилиния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Полилиния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Полилиния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Полилиния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Полилиния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Полилиния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Полилиния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Полилиния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Полилиния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Полилиния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Полилиния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Полилиния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Полилиния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Полилиния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Полилиния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Полилиния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Полилиния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Полилиния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Полилиния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Полилиния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Полилиния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Полилиния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Полилиния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Полилиния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Полилиния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Полилиния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Полилиния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Полилиния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Полилиния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Полилиния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Полилиния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Полилиния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Полилиния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Полилиния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Полилиния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Полилиния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Полилиния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Полилиния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Полилиния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Полилиния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Полилиния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Полилиния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Полилиния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Полилиния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Полилиния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Полилиния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Полилиния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Полилиния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Полилиния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Полилиния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Полилиния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Группа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Полилиния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0" name="Полилиния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Полилиния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Полилиния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Полилиния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Полилиния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Полилиния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Полилиния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Полилиния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Полилиния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Полилиния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Полилиния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Полилиния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Полилиния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Полилиния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Полилиния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Полилиния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Полилиния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Полилиния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Полилиния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Полилиния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Полилиния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Полилиния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Полилиния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Полилиния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Полилиния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Полилиния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Полилиния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Полилиния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Полилиния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Полилиния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Полилиния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Полилиния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Полилиния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Полилиния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Полилиния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Полилиния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Полилиния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Полилиния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Полилиния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Полилиния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Полилиния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Полилиния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Полилиния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Полилиния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Полилиния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Полилиния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Полилиния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Полилиния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Полилиния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Полилиния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Полилиния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Полилиния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Полилиния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Полилиния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Полилиния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Полилиния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Полилиния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Полилиния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Полилиния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Полилиния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Полилиния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Полилиния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Полилиния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Полилиния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Полилиния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Полилиния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Полилиния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Полилиния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Полилиния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Полилиния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Полилиния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Полилиния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Полилиния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 noProof="0" smtClean="0"/>
              <a:t>Click to edit Master title style</a:t>
            </a:r>
            <a:endParaRPr lang="ru-RU" noProof="0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 smtClean="0"/>
              <a:t>Click icon to add picture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ru-RU" noProof="0" smtClean="0"/>
              <a:pPr/>
              <a:t>08.12.2013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noProof="0" dirty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  <a:p>
            <a:pPr lvl="3"/>
            <a:r>
              <a:rPr lang="ru-RU" noProof="0" dirty="0" smtClean="0"/>
              <a:t>Четвертый уровень</a:t>
            </a:r>
          </a:p>
          <a:p>
            <a:pPr lvl="4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ru-RU" noProof="0" smtClean="0"/>
              <a:pPr/>
              <a:t>08.12.2013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4800" dirty="0" smtClean="0">
                <a:solidFill>
                  <a:schemeClr val="accent1"/>
                </a:solidFill>
                <a:latin typeface="Consolas"/>
              </a:rPr>
              <a:t>Элементы информатики и вычислительной техники на уроках математики</a:t>
            </a:r>
            <a:endParaRPr lang="ru-RU" sz="4800" b="0" i="0" dirty="0">
              <a:solidFill>
                <a:schemeClr val="accent1"/>
              </a:solidFill>
              <a:latin typeface="Consolas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spcBef>
                <a:spcPts val="0"/>
              </a:spcBef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sz="3200" dirty="0" smtClean="0"/>
              <a:t>Лобанова Галина Павловна,</a:t>
            </a:r>
          </a:p>
          <a:p>
            <a:r>
              <a:rPr lang="ru-RU" dirty="0" smtClean="0"/>
              <a:t>учитель математики УОР №2, Санкт-Петербург</a:t>
            </a:r>
            <a:endParaRPr lang="ru-RU" b="0" i="0" dirty="0">
              <a:solidFill>
                <a:schemeClr val="tx1">
                  <a:tint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1</a:t>
            </a:r>
            <a:r>
              <a:rPr lang="ru-RU" dirty="0" smtClean="0"/>
              <a:t>.</a:t>
            </a:r>
            <a:r>
              <a:rPr lang="ru-RU" dirty="0"/>
              <a:t>2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25%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&gt;10.5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656544"/>
            <a:ext cx="1584176" cy="79208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656544"/>
            <a:ext cx="1584176" cy="79208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75%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6"/>
            <a:ext cx="288032" cy="723488"/>
          </a:xfrm>
          <a:prstGeom prst="bentConnector2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723488"/>
          </a:xfrm>
          <a:prstGeom prst="bentConnector2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6" idx="2"/>
            <a:endCxn id="10" idx="2"/>
          </p:cNvCxnSpPr>
          <p:nvPr/>
        </p:nvCxnSpPr>
        <p:spPr>
          <a:xfrm rot="16200000" flipH="1">
            <a:off x="1649622" y="5644950"/>
            <a:ext cx="680668" cy="288032"/>
          </a:xfrm>
          <a:prstGeom prst="bentConnector2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9" idx="2"/>
            <a:endCxn id="10" idx="6"/>
          </p:cNvCxnSpPr>
          <p:nvPr/>
        </p:nvCxnSpPr>
        <p:spPr>
          <a:xfrm rot="5400000">
            <a:off x="4169902" y="5644950"/>
            <a:ext cx="680668" cy="288032"/>
          </a:xfrm>
          <a:prstGeom prst="bentConnector2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нет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да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48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30516" y="2730115"/>
            <a:ext cx="48245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4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8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∙ 0.25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= 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12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030516" y="3702223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12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&gt; 10.5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707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1</a:t>
            </a:r>
            <a:r>
              <a:rPr lang="ru-RU" dirty="0" smtClean="0"/>
              <a:t>.</a:t>
            </a:r>
            <a:r>
              <a:rPr lang="ru-RU" dirty="0"/>
              <a:t>2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25%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&gt;10.5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656544"/>
            <a:ext cx="1584176" cy="79208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656544"/>
            <a:ext cx="1584176" cy="79208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75%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6"/>
            <a:ext cx="288032" cy="723488"/>
          </a:xfrm>
          <a:prstGeom prst="bentConnector2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723488"/>
          </a:xfrm>
          <a:prstGeom prst="bentConnector2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6" idx="2"/>
            <a:endCxn id="10" idx="2"/>
          </p:cNvCxnSpPr>
          <p:nvPr/>
        </p:nvCxnSpPr>
        <p:spPr>
          <a:xfrm rot="16200000" flipH="1">
            <a:off x="1649622" y="5644950"/>
            <a:ext cx="680668" cy="288032"/>
          </a:xfrm>
          <a:prstGeom prst="bentConnector2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9" idx="2"/>
            <a:endCxn id="10" idx="6"/>
          </p:cNvCxnSpPr>
          <p:nvPr/>
        </p:nvCxnSpPr>
        <p:spPr>
          <a:xfrm rot="5400000">
            <a:off x="4169902" y="5644950"/>
            <a:ext cx="680668" cy="288032"/>
          </a:xfrm>
          <a:prstGeom prst="bentConnector2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нет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rgbClr val="92D050"/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rgbClr val="92D050"/>
              </a:solidFill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48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30516" y="2730115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4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8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∙ 0.25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030516" y="3702223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12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&gt; 10.5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030516" y="4821755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12 + 0.2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= 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12.2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8574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1</a:t>
            </a:r>
            <a:r>
              <a:rPr lang="ru-RU" dirty="0" smtClean="0"/>
              <a:t>.</a:t>
            </a:r>
            <a:r>
              <a:rPr lang="ru-RU" dirty="0"/>
              <a:t>2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25%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&gt;10.5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656544"/>
            <a:ext cx="1584176" cy="79208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656544"/>
            <a:ext cx="1584176" cy="79208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75%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6"/>
            <a:ext cx="288032" cy="723488"/>
          </a:xfrm>
          <a:prstGeom prst="bentConnector2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723488"/>
          </a:xfrm>
          <a:prstGeom prst="bentConnector2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6" idx="2"/>
            <a:endCxn id="10" idx="2"/>
          </p:cNvCxnSpPr>
          <p:nvPr/>
        </p:nvCxnSpPr>
        <p:spPr>
          <a:xfrm rot="16200000" flipH="1">
            <a:off x="1649622" y="5644950"/>
            <a:ext cx="680668" cy="288032"/>
          </a:xfrm>
          <a:prstGeom prst="bentConnector2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9" idx="2"/>
            <a:endCxn id="10" idx="6"/>
          </p:cNvCxnSpPr>
          <p:nvPr/>
        </p:nvCxnSpPr>
        <p:spPr>
          <a:xfrm rot="5400000">
            <a:off x="4169902" y="5644950"/>
            <a:ext cx="680668" cy="288032"/>
          </a:xfrm>
          <a:prstGeom prst="bentConnector2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нет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rgbClr val="92D050"/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rgbClr val="92D050"/>
              </a:solidFill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48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30516" y="2730115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4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8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∙ 0.25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030516" y="3702223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12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&gt; 10.5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030516" y="4821755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12 + 0.2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= 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12.2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030516" y="5898467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Ответ: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12.2</a:t>
            </a:r>
            <a:endParaRPr lang="en-US" sz="24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721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1</a:t>
            </a:r>
            <a:r>
              <a:rPr lang="ru-RU" dirty="0" smtClean="0"/>
              <a:t>.</a:t>
            </a:r>
            <a:r>
              <a:rPr lang="en-US" dirty="0" smtClean="0"/>
              <a:t>3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25%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&gt;10.5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656544"/>
            <a:ext cx="1584176" cy="79208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656544"/>
            <a:ext cx="1584176" cy="79208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75%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6"/>
            <a:ext cx="288032" cy="723488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723488"/>
          </a:xfrm>
          <a:prstGeom prst="bentConnector2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6" idx="2"/>
            <a:endCxn id="10" idx="2"/>
          </p:cNvCxnSpPr>
          <p:nvPr/>
        </p:nvCxnSpPr>
        <p:spPr>
          <a:xfrm rot="16200000" flipH="1">
            <a:off x="1649622" y="5644950"/>
            <a:ext cx="680668" cy="288032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9" idx="2"/>
            <a:endCxn id="10" idx="6"/>
          </p:cNvCxnSpPr>
          <p:nvPr/>
        </p:nvCxnSpPr>
        <p:spPr>
          <a:xfrm rot="5400000">
            <a:off x="4169902" y="5644950"/>
            <a:ext cx="680668" cy="288032"/>
          </a:xfrm>
          <a:prstGeom prst="bentConnector2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нет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8/9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38800" y="2975428"/>
            <a:ext cx="184731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162768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1</a:t>
            </a:r>
            <a:r>
              <a:rPr lang="ru-RU" dirty="0" smtClean="0"/>
              <a:t>.</a:t>
            </a:r>
            <a:r>
              <a:rPr lang="en-US" dirty="0" smtClean="0"/>
              <a:t>3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25%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&gt;10.5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656544"/>
            <a:ext cx="1584176" cy="79208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656544"/>
            <a:ext cx="1584176" cy="79208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75%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6"/>
            <a:ext cx="288032" cy="723488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723488"/>
          </a:xfrm>
          <a:prstGeom prst="bentConnector2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6" idx="2"/>
            <a:endCxn id="10" idx="2"/>
          </p:cNvCxnSpPr>
          <p:nvPr/>
        </p:nvCxnSpPr>
        <p:spPr>
          <a:xfrm rot="16200000" flipH="1">
            <a:off x="1649622" y="5644950"/>
            <a:ext cx="680668" cy="288032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9" idx="2"/>
            <a:endCxn id="10" idx="6"/>
          </p:cNvCxnSpPr>
          <p:nvPr/>
        </p:nvCxnSpPr>
        <p:spPr>
          <a:xfrm rot="5400000">
            <a:off x="4169902" y="5644950"/>
            <a:ext cx="680668" cy="288032"/>
          </a:xfrm>
          <a:prstGeom prst="bentConnector2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нет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8/9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30516" y="2730115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8/9 ∙ 0.25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= 8/9 ∙ 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1/4 = 2/9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15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1</a:t>
            </a:r>
            <a:r>
              <a:rPr lang="ru-RU" dirty="0" smtClean="0"/>
              <a:t>.</a:t>
            </a:r>
            <a:r>
              <a:rPr lang="en-US" dirty="0" smtClean="0"/>
              <a:t>3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25%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&gt;10.5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656544"/>
            <a:ext cx="1584176" cy="79208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656544"/>
            <a:ext cx="1584176" cy="79208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75%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6"/>
            <a:ext cx="288032" cy="723488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723488"/>
          </a:xfrm>
          <a:prstGeom prst="bentConnector2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6" idx="2"/>
            <a:endCxn id="10" idx="2"/>
          </p:cNvCxnSpPr>
          <p:nvPr/>
        </p:nvCxnSpPr>
        <p:spPr>
          <a:xfrm rot="16200000" flipH="1">
            <a:off x="1649622" y="5644950"/>
            <a:ext cx="680668" cy="288032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9" idx="2"/>
            <a:endCxn id="10" idx="6"/>
          </p:cNvCxnSpPr>
          <p:nvPr/>
        </p:nvCxnSpPr>
        <p:spPr>
          <a:xfrm rot="5400000">
            <a:off x="4169902" y="5644950"/>
            <a:ext cx="680668" cy="288032"/>
          </a:xfrm>
          <a:prstGeom prst="bentConnector2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нет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8/9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30516" y="2730115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8/9 ∙ 0.25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= 8/9 ∙ 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1/4 = 2/9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030516" y="3702223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2/9 &lt; 10.5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15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1</a:t>
            </a:r>
            <a:r>
              <a:rPr lang="ru-RU" dirty="0" smtClean="0"/>
              <a:t>.</a:t>
            </a:r>
            <a:r>
              <a:rPr lang="en-US" dirty="0" smtClean="0"/>
              <a:t>3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25%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&gt;10.5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656544"/>
            <a:ext cx="1584176" cy="79208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656544"/>
            <a:ext cx="1584176" cy="79208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75%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6"/>
            <a:ext cx="288032" cy="723488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723488"/>
          </a:xfrm>
          <a:prstGeom prst="bentConnector2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6" idx="2"/>
            <a:endCxn id="10" idx="2"/>
          </p:cNvCxnSpPr>
          <p:nvPr/>
        </p:nvCxnSpPr>
        <p:spPr>
          <a:xfrm rot="16200000" flipH="1">
            <a:off x="1649622" y="5644950"/>
            <a:ext cx="680668" cy="288032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9" idx="2"/>
            <a:endCxn id="10" idx="6"/>
          </p:cNvCxnSpPr>
          <p:nvPr/>
        </p:nvCxnSpPr>
        <p:spPr>
          <a:xfrm rot="5400000">
            <a:off x="4169902" y="5644950"/>
            <a:ext cx="680668" cy="288032"/>
          </a:xfrm>
          <a:prstGeom prst="bentConnector2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rgbClr val="92D050"/>
                </a:solidFill>
                <a:latin typeface="Arial Black" pitchFamily="34" charset="0"/>
              </a:rPr>
              <a:t>нет</a:t>
            </a:r>
            <a:endParaRPr lang="en-US" dirty="0">
              <a:solidFill>
                <a:srgbClr val="92D050"/>
              </a:solidFill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8/9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30516" y="2730115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8/9 ∙ 0.25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= 8/9 ∙ 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1/4 = 2/9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030516" y="3702223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2/9 &lt; 10.5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030516" y="4821755"/>
            <a:ext cx="46085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2/9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∙ 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0.75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= 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2/9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∙ 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3/4 = 1/6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15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1</a:t>
            </a:r>
            <a:r>
              <a:rPr lang="ru-RU" dirty="0" smtClean="0"/>
              <a:t>.</a:t>
            </a:r>
            <a:r>
              <a:rPr lang="en-US" dirty="0" smtClean="0"/>
              <a:t>3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25%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&gt;10.5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656544"/>
            <a:ext cx="1584176" cy="79208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656544"/>
            <a:ext cx="1584176" cy="79208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75%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6"/>
            <a:ext cx="288032" cy="723488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723488"/>
          </a:xfrm>
          <a:prstGeom prst="bentConnector2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6" idx="2"/>
            <a:endCxn id="10" idx="2"/>
          </p:cNvCxnSpPr>
          <p:nvPr/>
        </p:nvCxnSpPr>
        <p:spPr>
          <a:xfrm rot="16200000" flipH="1">
            <a:off x="1649622" y="5644950"/>
            <a:ext cx="680668" cy="288032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9" idx="2"/>
            <a:endCxn id="10" idx="6"/>
          </p:cNvCxnSpPr>
          <p:nvPr/>
        </p:nvCxnSpPr>
        <p:spPr>
          <a:xfrm rot="5400000">
            <a:off x="4169902" y="5644950"/>
            <a:ext cx="680668" cy="288032"/>
          </a:xfrm>
          <a:prstGeom prst="bentConnector2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rgbClr val="92D050"/>
                </a:solidFill>
                <a:latin typeface="Arial Black" pitchFamily="34" charset="0"/>
              </a:rPr>
              <a:t>нет</a:t>
            </a:r>
            <a:endParaRPr lang="en-US" dirty="0">
              <a:solidFill>
                <a:srgbClr val="92D050"/>
              </a:solidFill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8/9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30516" y="2730115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8/9 ∙ 0.25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= 8/9 ∙ 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1/4 = 2/9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030516" y="3702223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2/9 &lt; 10.5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030516" y="4821755"/>
            <a:ext cx="46085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2/9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∙ 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0.75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= 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2/9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∙ 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3/4 = 1/6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030516" y="5898467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Ответ: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1/6</a:t>
            </a:r>
            <a:endParaRPr lang="en-US" sz="24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15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 smtClean="0"/>
              <a:t>2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6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4874411"/>
            <a:ext cx="2232248" cy="792088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70210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353768" y="5510230"/>
            <a:ext cx="620684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нет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557908" y="4885689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да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133972" y="3364526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+ 1.2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133971" y="4083974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0.1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5" name="Straight Arrow Connector 14"/>
          <p:cNvCxnSpPr>
            <a:stCxn id="3" idx="2"/>
            <a:endCxn id="28" idx="0"/>
          </p:cNvCxnSpPr>
          <p:nvPr/>
        </p:nvCxnSpPr>
        <p:spPr>
          <a:xfrm>
            <a:off x="3250096" y="3191780"/>
            <a:ext cx="0" cy="172746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8" idx="2"/>
            <a:endCxn id="29" idx="0"/>
          </p:cNvCxnSpPr>
          <p:nvPr/>
        </p:nvCxnSpPr>
        <p:spPr>
          <a:xfrm flipH="1">
            <a:off x="3250095" y="3919394"/>
            <a:ext cx="1" cy="164580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9" idx="2"/>
            <a:endCxn id="5" idx="0"/>
          </p:cNvCxnSpPr>
          <p:nvPr/>
        </p:nvCxnSpPr>
        <p:spPr>
          <a:xfrm>
            <a:off x="3250095" y="4638842"/>
            <a:ext cx="1" cy="235569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5" idx="2"/>
            <a:endCxn id="10" idx="0"/>
          </p:cNvCxnSpPr>
          <p:nvPr/>
        </p:nvCxnSpPr>
        <p:spPr>
          <a:xfrm>
            <a:off x="3250096" y="5666499"/>
            <a:ext cx="0" cy="203711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5" idx="1"/>
            <a:endCxn id="28" idx="1"/>
          </p:cNvCxnSpPr>
          <p:nvPr/>
        </p:nvCxnSpPr>
        <p:spPr>
          <a:xfrm rot="10800000">
            <a:off x="2133972" y="3641961"/>
            <a:ext cx="12700" cy="1628495"/>
          </a:xfrm>
          <a:prstGeom prst="bentConnector3">
            <a:avLst>
              <a:gd name="adj1" fmla="val 5556528"/>
            </a:avLst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0678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2</a:t>
            </a:r>
            <a:r>
              <a:rPr lang="ru-RU" dirty="0" smtClean="0"/>
              <a:t>.</a:t>
            </a:r>
            <a:r>
              <a:rPr lang="en-US" dirty="0" smtClean="0"/>
              <a:t>1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6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4874411"/>
            <a:ext cx="2232248" cy="792088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70210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353768" y="5510230"/>
            <a:ext cx="620684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нет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557908" y="4885689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да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1.2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133972" y="3364526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+ 1.2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133971" y="4083974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0.1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5" name="Straight Arrow Connector 14"/>
          <p:cNvCxnSpPr>
            <a:stCxn id="3" idx="2"/>
            <a:endCxn id="28" idx="0"/>
          </p:cNvCxnSpPr>
          <p:nvPr/>
        </p:nvCxnSpPr>
        <p:spPr>
          <a:xfrm>
            <a:off x="3250096" y="3191780"/>
            <a:ext cx="0" cy="172746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8" idx="2"/>
            <a:endCxn id="29" idx="0"/>
          </p:cNvCxnSpPr>
          <p:nvPr/>
        </p:nvCxnSpPr>
        <p:spPr>
          <a:xfrm flipH="1">
            <a:off x="3250095" y="3919394"/>
            <a:ext cx="1" cy="164580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9" idx="2"/>
            <a:endCxn id="5" idx="0"/>
          </p:cNvCxnSpPr>
          <p:nvPr/>
        </p:nvCxnSpPr>
        <p:spPr>
          <a:xfrm>
            <a:off x="3250095" y="4638842"/>
            <a:ext cx="1" cy="235569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5" idx="2"/>
            <a:endCxn id="10" idx="0"/>
          </p:cNvCxnSpPr>
          <p:nvPr/>
        </p:nvCxnSpPr>
        <p:spPr>
          <a:xfrm>
            <a:off x="3250096" y="5666499"/>
            <a:ext cx="0" cy="203711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5" idx="1"/>
            <a:endCxn id="28" idx="1"/>
          </p:cNvCxnSpPr>
          <p:nvPr/>
        </p:nvCxnSpPr>
        <p:spPr>
          <a:xfrm rot="10800000">
            <a:off x="2133972" y="3641961"/>
            <a:ext cx="12700" cy="1628495"/>
          </a:xfrm>
          <a:prstGeom prst="bentConnector3">
            <a:avLst>
              <a:gd name="adj1" fmla="val 5556528"/>
            </a:avLst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918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3200" b="0" i="0" dirty="0" smtClean="0">
                <a:solidFill>
                  <a:schemeClr val="tx1"/>
                </a:solidFill>
                <a:latin typeface="Consolas"/>
                <a:ea typeface="+mj-ea"/>
                <a:cs typeface="+mj-cs"/>
              </a:rPr>
              <a:t>Упражнение </a:t>
            </a:r>
            <a:r>
              <a:rPr lang="en-US" sz="3200" b="0" i="0" dirty="0" smtClean="0">
                <a:solidFill>
                  <a:schemeClr val="tx1"/>
                </a:solidFill>
                <a:latin typeface="Consolas"/>
                <a:ea typeface="+mj-ea"/>
                <a:cs typeface="+mj-cs"/>
              </a:rPr>
              <a:t>1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 smtClean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25%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&gt;10.5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656544"/>
            <a:ext cx="1584176" cy="79208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656544"/>
            <a:ext cx="1584176" cy="79208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75%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6"/>
            <a:ext cx="288032" cy="723488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723488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6" idx="2"/>
            <a:endCxn id="10" idx="2"/>
          </p:cNvCxnSpPr>
          <p:nvPr/>
        </p:nvCxnSpPr>
        <p:spPr>
          <a:xfrm rot="16200000" flipH="1">
            <a:off x="1649622" y="5644950"/>
            <a:ext cx="680668" cy="288032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9" idx="2"/>
            <a:endCxn id="10" idx="6"/>
          </p:cNvCxnSpPr>
          <p:nvPr/>
        </p:nvCxnSpPr>
        <p:spPr>
          <a:xfrm rot="5400000">
            <a:off x="4169902" y="5644950"/>
            <a:ext cx="680668" cy="288032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нет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34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2</a:t>
            </a:r>
            <a:r>
              <a:rPr lang="ru-RU" dirty="0" smtClean="0"/>
              <a:t>.</a:t>
            </a:r>
            <a:r>
              <a:rPr lang="en-US" dirty="0" smtClean="0"/>
              <a:t>1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6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4874411"/>
            <a:ext cx="2232248" cy="792088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70210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353768" y="5510230"/>
            <a:ext cx="620684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нет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557908" y="4885689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да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1.2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12769" y="2683513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1.2 : 6 = 0.2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133972" y="3364526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+ 1.2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133971" y="4083974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0.1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5" name="Straight Arrow Connector 14"/>
          <p:cNvCxnSpPr>
            <a:stCxn id="3" idx="2"/>
            <a:endCxn id="28" idx="0"/>
          </p:cNvCxnSpPr>
          <p:nvPr/>
        </p:nvCxnSpPr>
        <p:spPr>
          <a:xfrm>
            <a:off x="3250096" y="3191780"/>
            <a:ext cx="0" cy="172746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8" idx="2"/>
            <a:endCxn id="29" idx="0"/>
          </p:cNvCxnSpPr>
          <p:nvPr/>
        </p:nvCxnSpPr>
        <p:spPr>
          <a:xfrm flipH="1">
            <a:off x="3250095" y="3919394"/>
            <a:ext cx="1" cy="164580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9" idx="2"/>
            <a:endCxn id="5" idx="0"/>
          </p:cNvCxnSpPr>
          <p:nvPr/>
        </p:nvCxnSpPr>
        <p:spPr>
          <a:xfrm>
            <a:off x="3250095" y="4638842"/>
            <a:ext cx="1" cy="235569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5" idx="2"/>
            <a:endCxn id="10" idx="0"/>
          </p:cNvCxnSpPr>
          <p:nvPr/>
        </p:nvCxnSpPr>
        <p:spPr>
          <a:xfrm>
            <a:off x="3250096" y="5666499"/>
            <a:ext cx="0" cy="203711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5" idx="1"/>
            <a:endCxn id="28" idx="1"/>
          </p:cNvCxnSpPr>
          <p:nvPr/>
        </p:nvCxnSpPr>
        <p:spPr>
          <a:xfrm rot="10800000">
            <a:off x="2133972" y="3641961"/>
            <a:ext cx="12700" cy="1628495"/>
          </a:xfrm>
          <a:prstGeom prst="bentConnector3">
            <a:avLst>
              <a:gd name="adj1" fmla="val 5556528"/>
            </a:avLst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3083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2</a:t>
            </a:r>
            <a:r>
              <a:rPr lang="ru-RU" dirty="0" smtClean="0"/>
              <a:t>.</a:t>
            </a:r>
            <a:r>
              <a:rPr lang="en-US" dirty="0" smtClean="0"/>
              <a:t>1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6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4874411"/>
            <a:ext cx="2232248" cy="792088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70210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353768" y="5510230"/>
            <a:ext cx="620684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нет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557908" y="4885689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да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1.2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12769" y="2683513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1.2 : 6 = 0.2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012769" y="3411128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0.2 + 1.2 = 1.4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133972" y="3364526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+ 1.2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133971" y="4083974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0.1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5" name="Straight Arrow Connector 14"/>
          <p:cNvCxnSpPr>
            <a:stCxn id="3" idx="2"/>
            <a:endCxn id="28" idx="0"/>
          </p:cNvCxnSpPr>
          <p:nvPr/>
        </p:nvCxnSpPr>
        <p:spPr>
          <a:xfrm>
            <a:off x="3250096" y="3191780"/>
            <a:ext cx="0" cy="172746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8" idx="2"/>
            <a:endCxn id="29" idx="0"/>
          </p:cNvCxnSpPr>
          <p:nvPr/>
        </p:nvCxnSpPr>
        <p:spPr>
          <a:xfrm flipH="1">
            <a:off x="3250095" y="3919394"/>
            <a:ext cx="1" cy="164580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9" idx="2"/>
            <a:endCxn id="5" idx="0"/>
          </p:cNvCxnSpPr>
          <p:nvPr/>
        </p:nvCxnSpPr>
        <p:spPr>
          <a:xfrm>
            <a:off x="3250095" y="4638842"/>
            <a:ext cx="1" cy="235569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5" idx="2"/>
            <a:endCxn id="10" idx="0"/>
          </p:cNvCxnSpPr>
          <p:nvPr/>
        </p:nvCxnSpPr>
        <p:spPr>
          <a:xfrm>
            <a:off x="3250096" y="5666499"/>
            <a:ext cx="0" cy="203711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5" idx="1"/>
            <a:endCxn id="28" idx="1"/>
          </p:cNvCxnSpPr>
          <p:nvPr/>
        </p:nvCxnSpPr>
        <p:spPr>
          <a:xfrm rot="10800000">
            <a:off x="2133972" y="3641961"/>
            <a:ext cx="12700" cy="1628495"/>
          </a:xfrm>
          <a:prstGeom prst="bentConnector3">
            <a:avLst>
              <a:gd name="adj1" fmla="val 5556528"/>
            </a:avLst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9492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2</a:t>
            </a:r>
            <a:r>
              <a:rPr lang="ru-RU" dirty="0" smtClean="0"/>
              <a:t>.</a:t>
            </a:r>
            <a:r>
              <a:rPr lang="en-US" dirty="0" smtClean="0"/>
              <a:t>1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6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4874411"/>
            <a:ext cx="2232248" cy="792088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70210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353768" y="5510230"/>
            <a:ext cx="620684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нет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557908" y="4885689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да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1.2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12769" y="2683513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1.2 : 6 = 0.2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012769" y="3411128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0.2 + 1.2 = 1.4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030516" y="4130575"/>
            <a:ext cx="46085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1.4 ∙ 0.1 = 0.14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133972" y="3364526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+ 1.2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133971" y="4083974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0.1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5" name="Straight Arrow Connector 14"/>
          <p:cNvCxnSpPr>
            <a:stCxn id="3" idx="2"/>
            <a:endCxn id="28" idx="0"/>
          </p:cNvCxnSpPr>
          <p:nvPr/>
        </p:nvCxnSpPr>
        <p:spPr>
          <a:xfrm>
            <a:off x="3250096" y="3191780"/>
            <a:ext cx="0" cy="172746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8" idx="2"/>
            <a:endCxn id="29" idx="0"/>
          </p:cNvCxnSpPr>
          <p:nvPr/>
        </p:nvCxnSpPr>
        <p:spPr>
          <a:xfrm flipH="1">
            <a:off x="3250095" y="3919394"/>
            <a:ext cx="1" cy="164580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9" idx="2"/>
            <a:endCxn id="5" idx="0"/>
          </p:cNvCxnSpPr>
          <p:nvPr/>
        </p:nvCxnSpPr>
        <p:spPr>
          <a:xfrm>
            <a:off x="3250095" y="4638842"/>
            <a:ext cx="1" cy="235569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5" idx="2"/>
            <a:endCxn id="10" idx="0"/>
          </p:cNvCxnSpPr>
          <p:nvPr/>
        </p:nvCxnSpPr>
        <p:spPr>
          <a:xfrm>
            <a:off x="3250096" y="5666499"/>
            <a:ext cx="0" cy="203711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5" idx="1"/>
            <a:endCxn id="28" idx="1"/>
          </p:cNvCxnSpPr>
          <p:nvPr/>
        </p:nvCxnSpPr>
        <p:spPr>
          <a:xfrm rot="10800000">
            <a:off x="2133972" y="3641961"/>
            <a:ext cx="12700" cy="1628495"/>
          </a:xfrm>
          <a:prstGeom prst="bentConnector3">
            <a:avLst>
              <a:gd name="adj1" fmla="val 5556528"/>
            </a:avLst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8263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2</a:t>
            </a:r>
            <a:r>
              <a:rPr lang="ru-RU" dirty="0" smtClean="0"/>
              <a:t>.</a:t>
            </a:r>
            <a:r>
              <a:rPr lang="en-US" dirty="0" smtClean="0"/>
              <a:t>1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6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4874411"/>
            <a:ext cx="2232248" cy="792088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70210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353768" y="5510230"/>
            <a:ext cx="620684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нет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557908" y="4885689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да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1.2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12769" y="2683513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1.2 : 6 = 0.2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012769" y="3411128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0.2 + 1.2 = 1.4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030516" y="4130575"/>
            <a:ext cx="46085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1.4 ∙ 0.1 = 0.14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133972" y="3364526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+ 1.2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133971" y="4083974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0.1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5" name="Straight Arrow Connector 14"/>
          <p:cNvCxnSpPr>
            <a:stCxn id="3" idx="2"/>
            <a:endCxn id="28" idx="0"/>
          </p:cNvCxnSpPr>
          <p:nvPr/>
        </p:nvCxnSpPr>
        <p:spPr>
          <a:xfrm>
            <a:off x="3250096" y="3191780"/>
            <a:ext cx="0" cy="172746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8" idx="2"/>
            <a:endCxn id="29" idx="0"/>
          </p:cNvCxnSpPr>
          <p:nvPr/>
        </p:nvCxnSpPr>
        <p:spPr>
          <a:xfrm flipH="1">
            <a:off x="3250095" y="3919394"/>
            <a:ext cx="1" cy="164580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9" idx="2"/>
            <a:endCxn id="5" idx="0"/>
          </p:cNvCxnSpPr>
          <p:nvPr/>
        </p:nvCxnSpPr>
        <p:spPr>
          <a:xfrm>
            <a:off x="3250095" y="4638842"/>
            <a:ext cx="1" cy="235569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5" idx="2"/>
            <a:endCxn id="10" idx="0"/>
          </p:cNvCxnSpPr>
          <p:nvPr/>
        </p:nvCxnSpPr>
        <p:spPr>
          <a:xfrm>
            <a:off x="3250096" y="5666499"/>
            <a:ext cx="0" cy="203711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5" idx="1"/>
            <a:endCxn id="28" idx="1"/>
          </p:cNvCxnSpPr>
          <p:nvPr/>
        </p:nvCxnSpPr>
        <p:spPr>
          <a:xfrm rot="10800000">
            <a:off x="2133972" y="3641961"/>
            <a:ext cx="12700" cy="1628495"/>
          </a:xfrm>
          <a:prstGeom prst="bentConnector3">
            <a:avLst>
              <a:gd name="adj1" fmla="val 5556528"/>
            </a:avLst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7030516" y="5039622"/>
            <a:ext cx="46085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0.14 &lt; 0.2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345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2</a:t>
            </a:r>
            <a:r>
              <a:rPr lang="ru-RU" dirty="0" smtClean="0"/>
              <a:t>.</a:t>
            </a:r>
            <a:r>
              <a:rPr lang="en-US" dirty="0" smtClean="0"/>
              <a:t>1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6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4874411"/>
            <a:ext cx="2232248" cy="792088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70210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353768" y="5510230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rgbClr val="92D050"/>
                </a:solidFill>
                <a:latin typeface="Arial Black" pitchFamily="34" charset="0"/>
              </a:rPr>
              <a:t>нет</a:t>
            </a:r>
            <a:endParaRPr lang="en-US" dirty="0">
              <a:solidFill>
                <a:srgbClr val="92D050"/>
              </a:solidFill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557908" y="4885689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да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1.2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12769" y="2683513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1.2 : 6 = 0.2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012769" y="3411128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0.2 + 1.2 = 1.4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030516" y="4130575"/>
            <a:ext cx="46085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1.4 ∙ 0.1 = 0.14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030516" y="5963413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Ответ: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0.14</a:t>
            </a:r>
            <a:endParaRPr lang="en-US" sz="24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133972" y="3364526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+ 1.2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133971" y="4083974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0.1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5" name="Straight Arrow Connector 14"/>
          <p:cNvCxnSpPr>
            <a:stCxn id="3" idx="2"/>
            <a:endCxn id="28" idx="0"/>
          </p:cNvCxnSpPr>
          <p:nvPr/>
        </p:nvCxnSpPr>
        <p:spPr>
          <a:xfrm>
            <a:off x="3250096" y="3191780"/>
            <a:ext cx="0" cy="172746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8" idx="2"/>
            <a:endCxn id="29" idx="0"/>
          </p:cNvCxnSpPr>
          <p:nvPr/>
        </p:nvCxnSpPr>
        <p:spPr>
          <a:xfrm flipH="1">
            <a:off x="3250095" y="3919394"/>
            <a:ext cx="1" cy="164580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9" idx="2"/>
            <a:endCxn id="5" idx="0"/>
          </p:cNvCxnSpPr>
          <p:nvPr/>
        </p:nvCxnSpPr>
        <p:spPr>
          <a:xfrm>
            <a:off x="3250095" y="4638842"/>
            <a:ext cx="1" cy="235569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5" idx="2"/>
            <a:endCxn id="10" idx="0"/>
          </p:cNvCxnSpPr>
          <p:nvPr/>
        </p:nvCxnSpPr>
        <p:spPr>
          <a:xfrm>
            <a:off x="3250096" y="5666499"/>
            <a:ext cx="0" cy="203711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5" idx="1"/>
            <a:endCxn id="28" idx="1"/>
          </p:cNvCxnSpPr>
          <p:nvPr/>
        </p:nvCxnSpPr>
        <p:spPr>
          <a:xfrm rot="10800000">
            <a:off x="2133972" y="3641961"/>
            <a:ext cx="12700" cy="1628495"/>
          </a:xfrm>
          <a:prstGeom prst="bentConnector3">
            <a:avLst>
              <a:gd name="adj1" fmla="val 5556528"/>
            </a:avLst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7030516" y="5039622"/>
            <a:ext cx="46085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0.14 &lt; 0.2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6420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2</a:t>
            </a:r>
            <a:r>
              <a:rPr lang="ru-RU" dirty="0" smtClean="0"/>
              <a:t>.</a:t>
            </a:r>
            <a:r>
              <a:rPr lang="en-US" dirty="0"/>
              <a:t>2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6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4874411"/>
            <a:ext cx="2232248" cy="792088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70210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353768" y="5510230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нет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557908" y="4885689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да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3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133972" y="3364526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+ 1.2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133971" y="4083974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0.1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5" name="Straight Arrow Connector 14"/>
          <p:cNvCxnSpPr>
            <a:stCxn id="3" idx="2"/>
            <a:endCxn id="28" idx="0"/>
          </p:cNvCxnSpPr>
          <p:nvPr/>
        </p:nvCxnSpPr>
        <p:spPr>
          <a:xfrm>
            <a:off x="3250096" y="3191780"/>
            <a:ext cx="0" cy="172746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8" idx="2"/>
            <a:endCxn id="29" idx="0"/>
          </p:cNvCxnSpPr>
          <p:nvPr/>
        </p:nvCxnSpPr>
        <p:spPr>
          <a:xfrm flipH="1">
            <a:off x="3250095" y="3919394"/>
            <a:ext cx="1" cy="164580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9" idx="2"/>
            <a:endCxn id="5" idx="0"/>
          </p:cNvCxnSpPr>
          <p:nvPr/>
        </p:nvCxnSpPr>
        <p:spPr>
          <a:xfrm>
            <a:off x="3250095" y="4638842"/>
            <a:ext cx="1" cy="235569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5" idx="2"/>
            <a:endCxn id="10" idx="0"/>
          </p:cNvCxnSpPr>
          <p:nvPr/>
        </p:nvCxnSpPr>
        <p:spPr>
          <a:xfrm>
            <a:off x="3250096" y="5666499"/>
            <a:ext cx="0" cy="203711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5" idx="1"/>
            <a:endCxn id="28" idx="1"/>
          </p:cNvCxnSpPr>
          <p:nvPr/>
        </p:nvCxnSpPr>
        <p:spPr>
          <a:xfrm rot="10800000">
            <a:off x="2133972" y="3641961"/>
            <a:ext cx="12700" cy="1628495"/>
          </a:xfrm>
          <a:prstGeom prst="bentConnector3">
            <a:avLst>
              <a:gd name="adj1" fmla="val 5556528"/>
            </a:avLst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7724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2</a:t>
            </a:r>
            <a:r>
              <a:rPr lang="ru-RU" dirty="0" smtClean="0"/>
              <a:t>.</a:t>
            </a:r>
            <a:r>
              <a:rPr lang="en-US" dirty="0"/>
              <a:t>2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6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4874411"/>
            <a:ext cx="2232248" cy="792088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70210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353768" y="5510230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нет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557908" y="4885689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да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3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12769" y="2683513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3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: 6 = 0.5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133972" y="3364526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+ 1.2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133971" y="4083974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0.1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5" name="Straight Arrow Connector 14"/>
          <p:cNvCxnSpPr>
            <a:stCxn id="3" idx="2"/>
            <a:endCxn id="28" idx="0"/>
          </p:cNvCxnSpPr>
          <p:nvPr/>
        </p:nvCxnSpPr>
        <p:spPr>
          <a:xfrm>
            <a:off x="3250096" y="3191780"/>
            <a:ext cx="0" cy="172746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8" idx="2"/>
            <a:endCxn id="29" idx="0"/>
          </p:cNvCxnSpPr>
          <p:nvPr/>
        </p:nvCxnSpPr>
        <p:spPr>
          <a:xfrm flipH="1">
            <a:off x="3250095" y="3919394"/>
            <a:ext cx="1" cy="164580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9" idx="2"/>
            <a:endCxn id="5" idx="0"/>
          </p:cNvCxnSpPr>
          <p:nvPr/>
        </p:nvCxnSpPr>
        <p:spPr>
          <a:xfrm>
            <a:off x="3250095" y="4638842"/>
            <a:ext cx="1" cy="235569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5" idx="2"/>
            <a:endCxn id="10" idx="0"/>
          </p:cNvCxnSpPr>
          <p:nvPr/>
        </p:nvCxnSpPr>
        <p:spPr>
          <a:xfrm>
            <a:off x="3250096" y="5666499"/>
            <a:ext cx="0" cy="203711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5" idx="1"/>
            <a:endCxn id="28" idx="1"/>
          </p:cNvCxnSpPr>
          <p:nvPr/>
        </p:nvCxnSpPr>
        <p:spPr>
          <a:xfrm rot="10800000">
            <a:off x="2133972" y="3641961"/>
            <a:ext cx="12700" cy="1628495"/>
          </a:xfrm>
          <a:prstGeom prst="bentConnector3">
            <a:avLst>
              <a:gd name="adj1" fmla="val 5556528"/>
            </a:avLst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5822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2</a:t>
            </a:r>
            <a:r>
              <a:rPr lang="ru-RU" dirty="0" smtClean="0"/>
              <a:t>.</a:t>
            </a:r>
            <a:r>
              <a:rPr lang="en-US" dirty="0"/>
              <a:t>2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6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4874411"/>
            <a:ext cx="2232248" cy="792088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70210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353768" y="5510230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нет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557908" y="4885689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да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3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12769" y="2683513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3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: 6 = 0.5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012769" y="3411128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0.5 + 1.2 = 1.7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133972" y="3364526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+ 1.2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133971" y="4083974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0.1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5" name="Straight Arrow Connector 14"/>
          <p:cNvCxnSpPr>
            <a:stCxn id="3" idx="2"/>
            <a:endCxn id="28" idx="0"/>
          </p:cNvCxnSpPr>
          <p:nvPr/>
        </p:nvCxnSpPr>
        <p:spPr>
          <a:xfrm>
            <a:off x="3250096" y="3191780"/>
            <a:ext cx="0" cy="172746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8" idx="2"/>
            <a:endCxn id="29" idx="0"/>
          </p:cNvCxnSpPr>
          <p:nvPr/>
        </p:nvCxnSpPr>
        <p:spPr>
          <a:xfrm flipH="1">
            <a:off x="3250095" y="3919394"/>
            <a:ext cx="1" cy="164580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9" idx="2"/>
            <a:endCxn id="5" idx="0"/>
          </p:cNvCxnSpPr>
          <p:nvPr/>
        </p:nvCxnSpPr>
        <p:spPr>
          <a:xfrm>
            <a:off x="3250095" y="4638842"/>
            <a:ext cx="1" cy="235569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5" idx="2"/>
            <a:endCxn id="10" idx="0"/>
          </p:cNvCxnSpPr>
          <p:nvPr/>
        </p:nvCxnSpPr>
        <p:spPr>
          <a:xfrm>
            <a:off x="3250096" y="5666499"/>
            <a:ext cx="0" cy="203711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5" idx="1"/>
            <a:endCxn id="28" idx="1"/>
          </p:cNvCxnSpPr>
          <p:nvPr/>
        </p:nvCxnSpPr>
        <p:spPr>
          <a:xfrm rot="10800000">
            <a:off x="2133972" y="3641961"/>
            <a:ext cx="12700" cy="1628495"/>
          </a:xfrm>
          <a:prstGeom prst="bentConnector3">
            <a:avLst>
              <a:gd name="adj1" fmla="val 5556528"/>
            </a:avLst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5561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2</a:t>
            </a:r>
            <a:r>
              <a:rPr lang="ru-RU" dirty="0" smtClean="0"/>
              <a:t>.</a:t>
            </a:r>
            <a:r>
              <a:rPr lang="en-US" dirty="0"/>
              <a:t>2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6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4874411"/>
            <a:ext cx="2232248" cy="792088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70210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353768" y="5510230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нет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557908" y="4885689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да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3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12769" y="2683513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3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: 6 = 0.5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012769" y="3411128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0.5 + 1.2 = 1.7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030516" y="4130575"/>
            <a:ext cx="46085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1.7 ∙ 0.1 = 0.17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133972" y="3364526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+ 1.2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133971" y="4083974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0.1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5" name="Straight Arrow Connector 14"/>
          <p:cNvCxnSpPr>
            <a:stCxn id="3" idx="2"/>
            <a:endCxn id="28" idx="0"/>
          </p:cNvCxnSpPr>
          <p:nvPr/>
        </p:nvCxnSpPr>
        <p:spPr>
          <a:xfrm>
            <a:off x="3250096" y="3191780"/>
            <a:ext cx="0" cy="172746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8" idx="2"/>
            <a:endCxn id="29" idx="0"/>
          </p:cNvCxnSpPr>
          <p:nvPr/>
        </p:nvCxnSpPr>
        <p:spPr>
          <a:xfrm flipH="1">
            <a:off x="3250095" y="3919394"/>
            <a:ext cx="1" cy="164580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9" idx="2"/>
            <a:endCxn id="5" idx="0"/>
          </p:cNvCxnSpPr>
          <p:nvPr/>
        </p:nvCxnSpPr>
        <p:spPr>
          <a:xfrm>
            <a:off x="3250095" y="4638842"/>
            <a:ext cx="1" cy="235569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5" idx="2"/>
            <a:endCxn id="10" idx="0"/>
          </p:cNvCxnSpPr>
          <p:nvPr/>
        </p:nvCxnSpPr>
        <p:spPr>
          <a:xfrm>
            <a:off x="3250096" y="5666499"/>
            <a:ext cx="0" cy="203711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5" idx="1"/>
            <a:endCxn id="28" idx="1"/>
          </p:cNvCxnSpPr>
          <p:nvPr/>
        </p:nvCxnSpPr>
        <p:spPr>
          <a:xfrm rot="10800000">
            <a:off x="2133972" y="3641961"/>
            <a:ext cx="12700" cy="1628495"/>
          </a:xfrm>
          <a:prstGeom prst="bentConnector3">
            <a:avLst>
              <a:gd name="adj1" fmla="val 5556528"/>
            </a:avLst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7010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2</a:t>
            </a:r>
            <a:r>
              <a:rPr lang="ru-RU" dirty="0" smtClean="0"/>
              <a:t>.</a:t>
            </a:r>
            <a:r>
              <a:rPr lang="en-US" dirty="0"/>
              <a:t>2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6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4874411"/>
            <a:ext cx="2232248" cy="792088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70210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353768" y="5510230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нет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557908" y="4885689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да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3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12769" y="2683513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3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: 6 = 0.5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012769" y="3411128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0.5 + 1.2 = 1.7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030516" y="4130575"/>
            <a:ext cx="46085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1.7 ∙ 0.1 = 0.17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133972" y="3364526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+ 1.2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133971" y="4083974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0.1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5" name="Straight Arrow Connector 14"/>
          <p:cNvCxnSpPr>
            <a:stCxn id="3" idx="2"/>
            <a:endCxn id="28" idx="0"/>
          </p:cNvCxnSpPr>
          <p:nvPr/>
        </p:nvCxnSpPr>
        <p:spPr>
          <a:xfrm>
            <a:off x="3250096" y="3191780"/>
            <a:ext cx="0" cy="172746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8" idx="2"/>
            <a:endCxn id="29" idx="0"/>
          </p:cNvCxnSpPr>
          <p:nvPr/>
        </p:nvCxnSpPr>
        <p:spPr>
          <a:xfrm flipH="1">
            <a:off x="3250095" y="3919394"/>
            <a:ext cx="1" cy="164580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9" idx="2"/>
            <a:endCxn id="5" idx="0"/>
          </p:cNvCxnSpPr>
          <p:nvPr/>
        </p:nvCxnSpPr>
        <p:spPr>
          <a:xfrm>
            <a:off x="3250095" y="4638842"/>
            <a:ext cx="1" cy="235569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5" idx="2"/>
            <a:endCxn id="10" idx="0"/>
          </p:cNvCxnSpPr>
          <p:nvPr/>
        </p:nvCxnSpPr>
        <p:spPr>
          <a:xfrm>
            <a:off x="3250096" y="5666499"/>
            <a:ext cx="0" cy="203711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5" idx="1"/>
            <a:endCxn id="28" idx="1"/>
          </p:cNvCxnSpPr>
          <p:nvPr/>
        </p:nvCxnSpPr>
        <p:spPr>
          <a:xfrm rot="10800000">
            <a:off x="2133972" y="3641961"/>
            <a:ext cx="12700" cy="1628495"/>
          </a:xfrm>
          <a:prstGeom prst="bentConnector3">
            <a:avLst>
              <a:gd name="adj1" fmla="val 5556528"/>
            </a:avLst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7030516" y="5039622"/>
            <a:ext cx="46085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0.17 &lt; 0.2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507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1</a:t>
            </a:r>
            <a:r>
              <a:rPr lang="ru-RU" dirty="0"/>
              <a:t>.</a:t>
            </a:r>
            <a:r>
              <a:rPr lang="en-US" dirty="0"/>
              <a:t>1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25%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&gt;10.5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656544"/>
            <a:ext cx="1584176" cy="79208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656544"/>
            <a:ext cx="1584176" cy="79208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75%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6"/>
            <a:ext cx="288032" cy="723488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723488"/>
          </a:xfrm>
          <a:prstGeom prst="bentConnector2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6" idx="2"/>
            <a:endCxn id="10" idx="2"/>
          </p:cNvCxnSpPr>
          <p:nvPr/>
        </p:nvCxnSpPr>
        <p:spPr>
          <a:xfrm rot="16200000" flipH="1">
            <a:off x="1649622" y="5644950"/>
            <a:ext cx="680668" cy="288032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9" idx="2"/>
            <a:endCxn id="10" idx="6"/>
          </p:cNvCxnSpPr>
          <p:nvPr/>
        </p:nvCxnSpPr>
        <p:spPr>
          <a:xfrm rot="5400000">
            <a:off x="4169902" y="5644950"/>
            <a:ext cx="680668" cy="288032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нет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8"/>
            <a:ext cx="26642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 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40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07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2</a:t>
            </a:r>
            <a:r>
              <a:rPr lang="ru-RU" dirty="0" smtClean="0"/>
              <a:t>.</a:t>
            </a:r>
            <a:r>
              <a:rPr lang="en-US" dirty="0"/>
              <a:t>2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6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4874411"/>
            <a:ext cx="2232248" cy="792088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70210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353768" y="5510230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rgbClr val="92D050"/>
                </a:solidFill>
                <a:latin typeface="Arial Black" pitchFamily="34" charset="0"/>
              </a:rPr>
              <a:t>нет</a:t>
            </a:r>
            <a:endParaRPr lang="en-US" dirty="0">
              <a:solidFill>
                <a:srgbClr val="92D050"/>
              </a:solidFill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557908" y="4885689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да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3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12769" y="2683513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3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: 6 = 0.5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012769" y="3411128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0.5 + 1.2 = 1.7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030516" y="4130575"/>
            <a:ext cx="46085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1.7 ∙ 0.1 = 0.17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030516" y="5963413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Ответ: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0.17</a:t>
            </a:r>
            <a:endParaRPr lang="en-US" sz="24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133972" y="3364526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+ 1.2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133971" y="4083974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0.1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5" name="Straight Arrow Connector 14"/>
          <p:cNvCxnSpPr>
            <a:stCxn id="3" idx="2"/>
            <a:endCxn id="28" idx="0"/>
          </p:cNvCxnSpPr>
          <p:nvPr/>
        </p:nvCxnSpPr>
        <p:spPr>
          <a:xfrm>
            <a:off x="3250096" y="3191780"/>
            <a:ext cx="0" cy="172746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8" idx="2"/>
            <a:endCxn id="29" idx="0"/>
          </p:cNvCxnSpPr>
          <p:nvPr/>
        </p:nvCxnSpPr>
        <p:spPr>
          <a:xfrm flipH="1">
            <a:off x="3250095" y="3919394"/>
            <a:ext cx="1" cy="164580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9" idx="2"/>
            <a:endCxn id="5" idx="0"/>
          </p:cNvCxnSpPr>
          <p:nvPr/>
        </p:nvCxnSpPr>
        <p:spPr>
          <a:xfrm>
            <a:off x="3250095" y="4638842"/>
            <a:ext cx="1" cy="235569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5" idx="2"/>
            <a:endCxn id="10" idx="0"/>
          </p:cNvCxnSpPr>
          <p:nvPr/>
        </p:nvCxnSpPr>
        <p:spPr>
          <a:xfrm>
            <a:off x="3250096" y="5666499"/>
            <a:ext cx="0" cy="203711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5" idx="1"/>
            <a:endCxn id="28" idx="1"/>
          </p:cNvCxnSpPr>
          <p:nvPr/>
        </p:nvCxnSpPr>
        <p:spPr>
          <a:xfrm rot="10800000">
            <a:off x="2133972" y="3641961"/>
            <a:ext cx="12700" cy="1628495"/>
          </a:xfrm>
          <a:prstGeom prst="bentConnector3">
            <a:avLst>
              <a:gd name="adj1" fmla="val 5556528"/>
            </a:avLst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7030516" y="5039622"/>
            <a:ext cx="46085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0.17 &lt; 0.2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778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2</a:t>
            </a:r>
            <a:r>
              <a:rPr lang="ru-RU" dirty="0" smtClean="0"/>
              <a:t>.</a:t>
            </a:r>
            <a:r>
              <a:rPr lang="en-US" dirty="0" smtClean="0"/>
              <a:t>3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6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4874411"/>
            <a:ext cx="2232248" cy="792088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70210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353768" y="5510230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нет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557908" y="4885689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да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30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133972" y="3364526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+ 1.2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133971" y="4083974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0.1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5" name="Straight Arrow Connector 14"/>
          <p:cNvCxnSpPr>
            <a:stCxn id="3" idx="2"/>
            <a:endCxn id="28" idx="0"/>
          </p:cNvCxnSpPr>
          <p:nvPr/>
        </p:nvCxnSpPr>
        <p:spPr>
          <a:xfrm>
            <a:off x="3250096" y="3191780"/>
            <a:ext cx="0" cy="172746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8" idx="2"/>
            <a:endCxn id="29" idx="0"/>
          </p:cNvCxnSpPr>
          <p:nvPr/>
        </p:nvCxnSpPr>
        <p:spPr>
          <a:xfrm flipH="1">
            <a:off x="3250095" y="3919394"/>
            <a:ext cx="1" cy="164580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9" idx="2"/>
            <a:endCxn id="5" idx="0"/>
          </p:cNvCxnSpPr>
          <p:nvPr/>
        </p:nvCxnSpPr>
        <p:spPr>
          <a:xfrm>
            <a:off x="3250095" y="4638842"/>
            <a:ext cx="1" cy="235569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5" idx="2"/>
            <a:endCxn id="10" idx="0"/>
          </p:cNvCxnSpPr>
          <p:nvPr/>
        </p:nvCxnSpPr>
        <p:spPr>
          <a:xfrm>
            <a:off x="3250096" y="5666499"/>
            <a:ext cx="0" cy="203711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5" idx="1"/>
            <a:endCxn id="28" idx="1"/>
          </p:cNvCxnSpPr>
          <p:nvPr/>
        </p:nvCxnSpPr>
        <p:spPr>
          <a:xfrm rot="10800000">
            <a:off x="2133972" y="3641961"/>
            <a:ext cx="12700" cy="1628495"/>
          </a:xfrm>
          <a:prstGeom prst="bentConnector3">
            <a:avLst>
              <a:gd name="adj1" fmla="val 5556528"/>
            </a:avLst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2859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2</a:t>
            </a:r>
            <a:r>
              <a:rPr lang="ru-RU" dirty="0" smtClean="0"/>
              <a:t>.</a:t>
            </a:r>
            <a:r>
              <a:rPr lang="en-US" dirty="0" smtClean="0"/>
              <a:t>3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6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4874411"/>
            <a:ext cx="2232248" cy="792088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70210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353768" y="5510230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нет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557908" y="4885689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да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30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12769" y="2683513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30 : 6 = 5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133972" y="3364526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+ 1.2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133971" y="4083974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0.1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5" name="Straight Arrow Connector 14"/>
          <p:cNvCxnSpPr>
            <a:stCxn id="3" idx="2"/>
            <a:endCxn id="28" idx="0"/>
          </p:cNvCxnSpPr>
          <p:nvPr/>
        </p:nvCxnSpPr>
        <p:spPr>
          <a:xfrm>
            <a:off x="3250096" y="3191780"/>
            <a:ext cx="0" cy="172746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8" idx="2"/>
            <a:endCxn id="29" idx="0"/>
          </p:cNvCxnSpPr>
          <p:nvPr/>
        </p:nvCxnSpPr>
        <p:spPr>
          <a:xfrm flipH="1">
            <a:off x="3250095" y="3919394"/>
            <a:ext cx="1" cy="164580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9" idx="2"/>
            <a:endCxn id="5" idx="0"/>
          </p:cNvCxnSpPr>
          <p:nvPr/>
        </p:nvCxnSpPr>
        <p:spPr>
          <a:xfrm>
            <a:off x="3250095" y="4638842"/>
            <a:ext cx="1" cy="235569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5" idx="2"/>
            <a:endCxn id="10" idx="0"/>
          </p:cNvCxnSpPr>
          <p:nvPr/>
        </p:nvCxnSpPr>
        <p:spPr>
          <a:xfrm>
            <a:off x="3250096" y="5666499"/>
            <a:ext cx="0" cy="203711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5" idx="1"/>
            <a:endCxn id="28" idx="1"/>
          </p:cNvCxnSpPr>
          <p:nvPr/>
        </p:nvCxnSpPr>
        <p:spPr>
          <a:xfrm rot="10800000">
            <a:off x="2133972" y="3641961"/>
            <a:ext cx="12700" cy="1628495"/>
          </a:xfrm>
          <a:prstGeom prst="bentConnector3">
            <a:avLst>
              <a:gd name="adj1" fmla="val 5556528"/>
            </a:avLst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2816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2</a:t>
            </a:r>
            <a:r>
              <a:rPr lang="ru-RU" dirty="0" smtClean="0"/>
              <a:t>.</a:t>
            </a:r>
            <a:r>
              <a:rPr lang="en-US" dirty="0" smtClean="0"/>
              <a:t>3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6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4874411"/>
            <a:ext cx="2232248" cy="792088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70210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353768" y="5510230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нет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557908" y="4885689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да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30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12769" y="2683513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30 : 6 = 5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133972" y="3364526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+ 1.2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133971" y="4083974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0.1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5" name="Straight Arrow Connector 14"/>
          <p:cNvCxnSpPr>
            <a:stCxn id="3" idx="2"/>
            <a:endCxn id="28" idx="0"/>
          </p:cNvCxnSpPr>
          <p:nvPr/>
        </p:nvCxnSpPr>
        <p:spPr>
          <a:xfrm>
            <a:off x="3250096" y="3191780"/>
            <a:ext cx="0" cy="172746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8" idx="2"/>
            <a:endCxn id="29" idx="0"/>
          </p:cNvCxnSpPr>
          <p:nvPr/>
        </p:nvCxnSpPr>
        <p:spPr>
          <a:xfrm flipH="1">
            <a:off x="3250095" y="3919394"/>
            <a:ext cx="1" cy="164580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9" idx="2"/>
            <a:endCxn id="5" idx="0"/>
          </p:cNvCxnSpPr>
          <p:nvPr/>
        </p:nvCxnSpPr>
        <p:spPr>
          <a:xfrm>
            <a:off x="3250095" y="4638842"/>
            <a:ext cx="1" cy="235569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5" idx="2"/>
            <a:endCxn id="10" idx="0"/>
          </p:cNvCxnSpPr>
          <p:nvPr/>
        </p:nvCxnSpPr>
        <p:spPr>
          <a:xfrm>
            <a:off x="3250096" y="5666499"/>
            <a:ext cx="0" cy="203711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5" idx="1"/>
            <a:endCxn id="28" idx="1"/>
          </p:cNvCxnSpPr>
          <p:nvPr/>
        </p:nvCxnSpPr>
        <p:spPr>
          <a:xfrm rot="10800000">
            <a:off x="2133972" y="3641961"/>
            <a:ext cx="12700" cy="1628495"/>
          </a:xfrm>
          <a:prstGeom prst="bentConnector3">
            <a:avLst>
              <a:gd name="adj1" fmla="val 5556528"/>
            </a:avLst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7030516" y="3411128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5 + 1.2 = 6.2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154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2</a:t>
            </a:r>
            <a:r>
              <a:rPr lang="ru-RU" dirty="0" smtClean="0"/>
              <a:t>.</a:t>
            </a:r>
            <a:r>
              <a:rPr lang="en-US" dirty="0" smtClean="0"/>
              <a:t>3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6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4874411"/>
            <a:ext cx="2232248" cy="792088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70210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353768" y="5510230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нет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557908" y="4885689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да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30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12769" y="2683513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30 : 6 = 5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133972" y="3364526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+ 1.2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133971" y="4083974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0.1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5" name="Straight Arrow Connector 14"/>
          <p:cNvCxnSpPr>
            <a:stCxn id="3" idx="2"/>
            <a:endCxn id="28" idx="0"/>
          </p:cNvCxnSpPr>
          <p:nvPr/>
        </p:nvCxnSpPr>
        <p:spPr>
          <a:xfrm>
            <a:off x="3250096" y="3191780"/>
            <a:ext cx="0" cy="172746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8" idx="2"/>
            <a:endCxn id="29" idx="0"/>
          </p:cNvCxnSpPr>
          <p:nvPr/>
        </p:nvCxnSpPr>
        <p:spPr>
          <a:xfrm flipH="1">
            <a:off x="3250095" y="3919394"/>
            <a:ext cx="1" cy="164580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9" idx="2"/>
            <a:endCxn id="5" idx="0"/>
          </p:cNvCxnSpPr>
          <p:nvPr/>
        </p:nvCxnSpPr>
        <p:spPr>
          <a:xfrm>
            <a:off x="3250095" y="4638842"/>
            <a:ext cx="1" cy="235569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5" idx="2"/>
            <a:endCxn id="10" idx="0"/>
          </p:cNvCxnSpPr>
          <p:nvPr/>
        </p:nvCxnSpPr>
        <p:spPr>
          <a:xfrm>
            <a:off x="3250096" y="5666499"/>
            <a:ext cx="0" cy="203711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5" idx="1"/>
            <a:endCxn id="28" idx="1"/>
          </p:cNvCxnSpPr>
          <p:nvPr/>
        </p:nvCxnSpPr>
        <p:spPr>
          <a:xfrm rot="10800000">
            <a:off x="2133972" y="3641961"/>
            <a:ext cx="12700" cy="1628495"/>
          </a:xfrm>
          <a:prstGeom prst="bentConnector3">
            <a:avLst>
              <a:gd name="adj1" fmla="val 5556528"/>
            </a:avLst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7030516" y="3411128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5 + 1.2 = 6.2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030516" y="4130575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6.2 ∙ 0.1 = 0.62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11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2</a:t>
            </a:r>
            <a:r>
              <a:rPr lang="ru-RU" dirty="0" smtClean="0"/>
              <a:t>.</a:t>
            </a:r>
            <a:r>
              <a:rPr lang="en-US" dirty="0" smtClean="0"/>
              <a:t>3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6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4874411"/>
            <a:ext cx="2232248" cy="792088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70210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353768" y="5510230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нет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557908" y="4885689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rgbClr val="92D050"/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rgbClr val="92D050"/>
              </a:solidFill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30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12769" y="2683513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30 : 6 = 5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133972" y="3364526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+ 1.2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133971" y="4083974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0.1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5" name="Straight Arrow Connector 14"/>
          <p:cNvCxnSpPr>
            <a:stCxn id="3" idx="2"/>
            <a:endCxn id="28" idx="0"/>
          </p:cNvCxnSpPr>
          <p:nvPr/>
        </p:nvCxnSpPr>
        <p:spPr>
          <a:xfrm>
            <a:off x="3250096" y="3191780"/>
            <a:ext cx="0" cy="172746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8" idx="2"/>
            <a:endCxn id="29" idx="0"/>
          </p:cNvCxnSpPr>
          <p:nvPr/>
        </p:nvCxnSpPr>
        <p:spPr>
          <a:xfrm flipH="1">
            <a:off x="3250095" y="3919394"/>
            <a:ext cx="1" cy="164580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9" idx="2"/>
            <a:endCxn id="5" idx="0"/>
          </p:cNvCxnSpPr>
          <p:nvPr/>
        </p:nvCxnSpPr>
        <p:spPr>
          <a:xfrm>
            <a:off x="3250095" y="4638842"/>
            <a:ext cx="1" cy="235569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5" idx="2"/>
            <a:endCxn id="10" idx="0"/>
          </p:cNvCxnSpPr>
          <p:nvPr/>
        </p:nvCxnSpPr>
        <p:spPr>
          <a:xfrm>
            <a:off x="3250096" y="5666499"/>
            <a:ext cx="0" cy="203711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5" idx="1"/>
            <a:endCxn id="28" idx="1"/>
          </p:cNvCxnSpPr>
          <p:nvPr/>
        </p:nvCxnSpPr>
        <p:spPr>
          <a:xfrm rot="10800000">
            <a:off x="2133972" y="3641961"/>
            <a:ext cx="12700" cy="1628495"/>
          </a:xfrm>
          <a:prstGeom prst="bentConnector3">
            <a:avLst>
              <a:gd name="adj1" fmla="val 5556528"/>
            </a:avLst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7030516" y="3411128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5 + 1.2 = 6.2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030516" y="4130575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6.2 ∙ 0.1 = 0.62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030516" y="5039622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0.62 &gt; 0.2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893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2</a:t>
            </a:r>
            <a:r>
              <a:rPr lang="ru-RU" dirty="0" smtClean="0"/>
              <a:t>.</a:t>
            </a:r>
            <a:r>
              <a:rPr lang="en-US" dirty="0" smtClean="0"/>
              <a:t>3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6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4874411"/>
            <a:ext cx="2232248" cy="792088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70210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353768" y="5510230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нет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557908" y="4885689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rgbClr val="92D050"/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rgbClr val="92D050"/>
              </a:solidFill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30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12769" y="2683513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30 : 6 = 5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012769" y="3411128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0.62 + 1.2 = 1.82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133972" y="3364526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+ 1.2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133971" y="4083974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0.1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5" name="Straight Arrow Connector 14"/>
          <p:cNvCxnSpPr>
            <a:stCxn id="3" idx="2"/>
            <a:endCxn id="28" idx="0"/>
          </p:cNvCxnSpPr>
          <p:nvPr/>
        </p:nvCxnSpPr>
        <p:spPr>
          <a:xfrm>
            <a:off x="3250096" y="3191780"/>
            <a:ext cx="0" cy="172746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8" idx="2"/>
            <a:endCxn id="29" idx="0"/>
          </p:cNvCxnSpPr>
          <p:nvPr/>
        </p:nvCxnSpPr>
        <p:spPr>
          <a:xfrm flipH="1">
            <a:off x="3250095" y="3919394"/>
            <a:ext cx="1" cy="164580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9" idx="2"/>
            <a:endCxn id="5" idx="0"/>
          </p:cNvCxnSpPr>
          <p:nvPr/>
        </p:nvCxnSpPr>
        <p:spPr>
          <a:xfrm>
            <a:off x="3250095" y="4638842"/>
            <a:ext cx="1" cy="235569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5" idx="2"/>
            <a:endCxn id="10" idx="0"/>
          </p:cNvCxnSpPr>
          <p:nvPr/>
        </p:nvCxnSpPr>
        <p:spPr>
          <a:xfrm>
            <a:off x="3250096" y="5666499"/>
            <a:ext cx="0" cy="203711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5" idx="1"/>
            <a:endCxn id="28" idx="1"/>
          </p:cNvCxnSpPr>
          <p:nvPr/>
        </p:nvCxnSpPr>
        <p:spPr>
          <a:xfrm rot="10800000">
            <a:off x="2133972" y="3641961"/>
            <a:ext cx="12700" cy="1628495"/>
          </a:xfrm>
          <a:prstGeom prst="bentConnector3">
            <a:avLst>
              <a:gd name="adj1" fmla="val 5556528"/>
            </a:avLst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87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2</a:t>
            </a:r>
            <a:r>
              <a:rPr lang="ru-RU" dirty="0" smtClean="0"/>
              <a:t>.</a:t>
            </a:r>
            <a:r>
              <a:rPr lang="en-US" dirty="0" smtClean="0"/>
              <a:t>3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6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4874411"/>
            <a:ext cx="2232248" cy="792088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70210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353768" y="5510230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нет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557908" y="4885689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да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30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12769" y="2683513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30 : 6 = 5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012769" y="3411128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0.62 + 1.2 = 1.82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030516" y="4130575"/>
            <a:ext cx="46085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1.82 ∙ 0.1 = 0.182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133972" y="3364526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+ 1.2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133971" y="4083974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0.1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5" name="Straight Arrow Connector 14"/>
          <p:cNvCxnSpPr>
            <a:stCxn id="3" idx="2"/>
            <a:endCxn id="28" idx="0"/>
          </p:cNvCxnSpPr>
          <p:nvPr/>
        </p:nvCxnSpPr>
        <p:spPr>
          <a:xfrm>
            <a:off x="3250096" y="3191780"/>
            <a:ext cx="0" cy="172746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8" idx="2"/>
            <a:endCxn id="29" idx="0"/>
          </p:cNvCxnSpPr>
          <p:nvPr/>
        </p:nvCxnSpPr>
        <p:spPr>
          <a:xfrm flipH="1">
            <a:off x="3250095" y="3919394"/>
            <a:ext cx="1" cy="164580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9" idx="2"/>
            <a:endCxn id="5" idx="0"/>
          </p:cNvCxnSpPr>
          <p:nvPr/>
        </p:nvCxnSpPr>
        <p:spPr>
          <a:xfrm>
            <a:off x="3250095" y="4638842"/>
            <a:ext cx="1" cy="235569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5" idx="2"/>
            <a:endCxn id="10" idx="0"/>
          </p:cNvCxnSpPr>
          <p:nvPr/>
        </p:nvCxnSpPr>
        <p:spPr>
          <a:xfrm>
            <a:off x="3250096" y="5666499"/>
            <a:ext cx="0" cy="203711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5" idx="1"/>
            <a:endCxn id="28" idx="1"/>
          </p:cNvCxnSpPr>
          <p:nvPr/>
        </p:nvCxnSpPr>
        <p:spPr>
          <a:xfrm rot="10800000">
            <a:off x="2133972" y="3641961"/>
            <a:ext cx="12700" cy="1628495"/>
          </a:xfrm>
          <a:prstGeom prst="bentConnector3">
            <a:avLst>
              <a:gd name="adj1" fmla="val 5556528"/>
            </a:avLst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0679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2</a:t>
            </a:r>
            <a:r>
              <a:rPr lang="ru-RU" dirty="0" smtClean="0"/>
              <a:t>.</a:t>
            </a:r>
            <a:r>
              <a:rPr lang="en-US" dirty="0" smtClean="0"/>
              <a:t>3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6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4874411"/>
            <a:ext cx="2232248" cy="792088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70210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353768" y="5510230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нет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557908" y="4885689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да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30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12769" y="2683513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30 : 6 = 5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012769" y="3411128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0.62 + 1.2 = 1.82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030516" y="4130575"/>
            <a:ext cx="46085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1.82 ∙ 0.1 = 0.182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133972" y="3364526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+ 1.2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133971" y="4083974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0.1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5" name="Straight Arrow Connector 14"/>
          <p:cNvCxnSpPr>
            <a:stCxn id="3" idx="2"/>
            <a:endCxn id="28" idx="0"/>
          </p:cNvCxnSpPr>
          <p:nvPr/>
        </p:nvCxnSpPr>
        <p:spPr>
          <a:xfrm>
            <a:off x="3250096" y="3191780"/>
            <a:ext cx="0" cy="172746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8" idx="2"/>
            <a:endCxn id="29" idx="0"/>
          </p:cNvCxnSpPr>
          <p:nvPr/>
        </p:nvCxnSpPr>
        <p:spPr>
          <a:xfrm flipH="1">
            <a:off x="3250095" y="3919394"/>
            <a:ext cx="1" cy="164580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9" idx="2"/>
            <a:endCxn id="5" idx="0"/>
          </p:cNvCxnSpPr>
          <p:nvPr/>
        </p:nvCxnSpPr>
        <p:spPr>
          <a:xfrm>
            <a:off x="3250095" y="4638842"/>
            <a:ext cx="1" cy="235569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5" idx="2"/>
            <a:endCxn id="10" idx="0"/>
          </p:cNvCxnSpPr>
          <p:nvPr/>
        </p:nvCxnSpPr>
        <p:spPr>
          <a:xfrm>
            <a:off x="3250096" y="5666499"/>
            <a:ext cx="0" cy="203711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5" idx="1"/>
            <a:endCxn id="28" idx="1"/>
          </p:cNvCxnSpPr>
          <p:nvPr/>
        </p:nvCxnSpPr>
        <p:spPr>
          <a:xfrm rot="10800000">
            <a:off x="2133972" y="3641961"/>
            <a:ext cx="12700" cy="1628495"/>
          </a:xfrm>
          <a:prstGeom prst="bentConnector3">
            <a:avLst>
              <a:gd name="adj1" fmla="val 5556528"/>
            </a:avLst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7030516" y="5039622"/>
            <a:ext cx="46085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0.182 &lt; 0.2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32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2</a:t>
            </a:r>
            <a:r>
              <a:rPr lang="ru-RU" dirty="0" smtClean="0"/>
              <a:t>.</a:t>
            </a:r>
            <a:r>
              <a:rPr lang="en-US" dirty="0" smtClean="0"/>
              <a:t>3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6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4874411"/>
            <a:ext cx="2232248" cy="792088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70210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353768" y="5510230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rgbClr val="92D050"/>
                </a:solidFill>
                <a:latin typeface="Arial Black" pitchFamily="34" charset="0"/>
              </a:rPr>
              <a:t>нет</a:t>
            </a:r>
            <a:endParaRPr lang="en-US" dirty="0">
              <a:solidFill>
                <a:srgbClr val="92D050"/>
              </a:solidFill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557908" y="4885689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да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30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12769" y="2683513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30 : 6 = 5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012769" y="3411128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0.62 + 1.2 = 1.82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030516" y="4130575"/>
            <a:ext cx="46085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1.82 ∙ 0.1 = 0.182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030516" y="5963413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Ответ: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0.182</a:t>
            </a:r>
            <a:endParaRPr lang="en-US" sz="24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133972" y="3364526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+ 1.2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133971" y="4083974"/>
            <a:ext cx="2232248" cy="55486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0.1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5" name="Straight Arrow Connector 14"/>
          <p:cNvCxnSpPr>
            <a:stCxn id="3" idx="2"/>
            <a:endCxn id="28" idx="0"/>
          </p:cNvCxnSpPr>
          <p:nvPr/>
        </p:nvCxnSpPr>
        <p:spPr>
          <a:xfrm>
            <a:off x="3250096" y="3191780"/>
            <a:ext cx="0" cy="172746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8" idx="2"/>
            <a:endCxn id="29" idx="0"/>
          </p:cNvCxnSpPr>
          <p:nvPr/>
        </p:nvCxnSpPr>
        <p:spPr>
          <a:xfrm flipH="1">
            <a:off x="3250095" y="3919394"/>
            <a:ext cx="1" cy="164580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9" idx="2"/>
            <a:endCxn id="5" idx="0"/>
          </p:cNvCxnSpPr>
          <p:nvPr/>
        </p:nvCxnSpPr>
        <p:spPr>
          <a:xfrm>
            <a:off x="3250095" y="4638842"/>
            <a:ext cx="1" cy="235569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5" idx="2"/>
            <a:endCxn id="10" idx="0"/>
          </p:cNvCxnSpPr>
          <p:nvPr/>
        </p:nvCxnSpPr>
        <p:spPr>
          <a:xfrm>
            <a:off x="3250096" y="5666499"/>
            <a:ext cx="0" cy="203711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5" idx="1"/>
            <a:endCxn id="28" idx="1"/>
          </p:cNvCxnSpPr>
          <p:nvPr/>
        </p:nvCxnSpPr>
        <p:spPr>
          <a:xfrm rot="10800000">
            <a:off x="2133972" y="3641961"/>
            <a:ext cx="12700" cy="1628495"/>
          </a:xfrm>
          <a:prstGeom prst="bentConnector3">
            <a:avLst>
              <a:gd name="adj1" fmla="val 5556528"/>
            </a:avLst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7030516" y="5039622"/>
            <a:ext cx="46085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0.182 &lt; 0.2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972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1</a:t>
            </a:r>
            <a:r>
              <a:rPr lang="ru-RU" dirty="0"/>
              <a:t>.</a:t>
            </a:r>
            <a:r>
              <a:rPr lang="en-US" dirty="0"/>
              <a:t>1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25%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&gt;10.5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656544"/>
            <a:ext cx="1584176" cy="79208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656544"/>
            <a:ext cx="1584176" cy="79208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75%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6"/>
            <a:ext cx="288032" cy="723488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723488"/>
          </a:xfrm>
          <a:prstGeom prst="bentConnector2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6" idx="2"/>
            <a:endCxn id="10" idx="2"/>
          </p:cNvCxnSpPr>
          <p:nvPr/>
        </p:nvCxnSpPr>
        <p:spPr>
          <a:xfrm rot="16200000" flipH="1">
            <a:off x="1649622" y="5644950"/>
            <a:ext cx="680668" cy="288032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9" idx="2"/>
            <a:endCxn id="10" idx="6"/>
          </p:cNvCxnSpPr>
          <p:nvPr/>
        </p:nvCxnSpPr>
        <p:spPr>
          <a:xfrm rot="5400000">
            <a:off x="4169902" y="5644950"/>
            <a:ext cx="680668" cy="288032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нет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40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30516" y="2730115"/>
            <a:ext cx="42484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40 ∙ 0.25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10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.00 = 10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205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3200" b="0" i="0" dirty="0" smtClean="0">
                <a:solidFill>
                  <a:schemeClr val="tx1"/>
                </a:solidFill>
                <a:latin typeface="Consolas"/>
                <a:ea typeface="+mj-ea"/>
                <a:cs typeface="+mj-cs"/>
              </a:rPr>
              <a:t>Упражнение </a:t>
            </a:r>
            <a:r>
              <a:rPr lang="en-US" dirty="0">
                <a:latin typeface="Consolas"/>
              </a:rPr>
              <a:t>3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 smtClean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- 0.12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5"/>
            <a:ext cx="288032" cy="458175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458175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нет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53851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10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862165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20" name="Straight Arrow Connector 19"/>
          <p:cNvCxnSpPr>
            <a:stCxn id="6" idx="2"/>
            <a:endCxn id="26" idx="0"/>
          </p:cNvCxnSpPr>
          <p:nvPr/>
        </p:nvCxnSpPr>
        <p:spPr>
          <a:xfrm flipH="1">
            <a:off x="1845939" y="4963887"/>
            <a:ext cx="1" cy="202380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9" idx="2"/>
            <a:endCxn id="27" idx="0"/>
          </p:cNvCxnSpPr>
          <p:nvPr/>
        </p:nvCxnSpPr>
        <p:spPr>
          <a:xfrm>
            <a:off x="4654252" y="4963887"/>
            <a:ext cx="1" cy="202380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27" idx="2"/>
            <a:endCxn id="10" idx="6"/>
          </p:cNvCxnSpPr>
          <p:nvPr/>
        </p:nvCxnSpPr>
        <p:spPr>
          <a:xfrm rot="5400000">
            <a:off x="4315049" y="5790095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26" idx="2"/>
            <a:endCxn id="10" idx="2"/>
          </p:cNvCxnSpPr>
          <p:nvPr/>
        </p:nvCxnSpPr>
        <p:spPr>
          <a:xfrm rot="16200000" flipH="1">
            <a:off x="1794767" y="5790094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2605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3200" b="0" i="0" dirty="0" smtClean="0">
                <a:solidFill>
                  <a:schemeClr val="tx1"/>
                </a:solidFill>
                <a:latin typeface="Consolas"/>
                <a:ea typeface="+mj-ea"/>
                <a:cs typeface="+mj-cs"/>
              </a:rPr>
              <a:t>Упражнение </a:t>
            </a:r>
            <a:r>
              <a:rPr lang="en-US" dirty="0" smtClean="0">
                <a:latin typeface="Consolas"/>
              </a:rPr>
              <a:t>3.1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 smtClean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- 0.12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5"/>
            <a:ext cx="288032" cy="458175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458175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нет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53851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10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862165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20" name="Straight Arrow Connector 19"/>
          <p:cNvCxnSpPr>
            <a:stCxn id="6" idx="2"/>
            <a:endCxn id="26" idx="0"/>
          </p:cNvCxnSpPr>
          <p:nvPr/>
        </p:nvCxnSpPr>
        <p:spPr>
          <a:xfrm flipH="1">
            <a:off x="1845939" y="4963887"/>
            <a:ext cx="1" cy="202380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9" idx="2"/>
            <a:endCxn id="27" idx="0"/>
          </p:cNvCxnSpPr>
          <p:nvPr/>
        </p:nvCxnSpPr>
        <p:spPr>
          <a:xfrm>
            <a:off x="4654252" y="4963887"/>
            <a:ext cx="1" cy="202380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27" idx="2"/>
            <a:endCxn id="10" idx="6"/>
          </p:cNvCxnSpPr>
          <p:nvPr/>
        </p:nvCxnSpPr>
        <p:spPr>
          <a:xfrm rot="5400000">
            <a:off x="4315049" y="5790095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26" idx="2"/>
            <a:endCxn id="10" idx="2"/>
          </p:cNvCxnSpPr>
          <p:nvPr/>
        </p:nvCxnSpPr>
        <p:spPr>
          <a:xfrm rot="16200000" flipH="1">
            <a:off x="1794767" y="5790094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7012769" y="1866019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8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623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3200" b="0" i="0" dirty="0" smtClean="0">
                <a:solidFill>
                  <a:schemeClr val="tx1"/>
                </a:solidFill>
                <a:latin typeface="Consolas"/>
                <a:ea typeface="+mj-ea"/>
                <a:cs typeface="+mj-cs"/>
              </a:rPr>
              <a:t>Упражнение </a:t>
            </a:r>
            <a:r>
              <a:rPr lang="en-US" dirty="0" smtClean="0">
                <a:latin typeface="Consolas"/>
              </a:rPr>
              <a:t>3.1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 smtClean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- 0.12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5"/>
            <a:ext cx="288032" cy="458175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458175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нет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53851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10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862165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20" name="Straight Arrow Connector 19"/>
          <p:cNvCxnSpPr>
            <a:stCxn id="6" idx="2"/>
            <a:endCxn id="26" idx="0"/>
          </p:cNvCxnSpPr>
          <p:nvPr/>
        </p:nvCxnSpPr>
        <p:spPr>
          <a:xfrm flipH="1">
            <a:off x="1845939" y="4963887"/>
            <a:ext cx="1" cy="202380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9" idx="2"/>
            <a:endCxn id="27" idx="0"/>
          </p:cNvCxnSpPr>
          <p:nvPr/>
        </p:nvCxnSpPr>
        <p:spPr>
          <a:xfrm>
            <a:off x="4654252" y="4963887"/>
            <a:ext cx="1" cy="202380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27" idx="2"/>
            <a:endCxn id="10" idx="6"/>
          </p:cNvCxnSpPr>
          <p:nvPr/>
        </p:nvCxnSpPr>
        <p:spPr>
          <a:xfrm rot="5400000">
            <a:off x="4315049" y="5790095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26" idx="2"/>
            <a:endCxn id="10" idx="2"/>
          </p:cNvCxnSpPr>
          <p:nvPr/>
        </p:nvCxnSpPr>
        <p:spPr>
          <a:xfrm rot="16200000" flipH="1">
            <a:off x="1794767" y="5790094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7012769" y="1866019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8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012768" y="2730115"/>
            <a:ext cx="39781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8 : 0.4 =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80 : 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4 = 20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286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3200" b="0" i="0" dirty="0" smtClean="0">
                <a:solidFill>
                  <a:schemeClr val="tx1"/>
                </a:solidFill>
                <a:latin typeface="Consolas"/>
                <a:ea typeface="+mj-ea"/>
                <a:cs typeface="+mj-cs"/>
              </a:rPr>
              <a:t>Упражнение </a:t>
            </a:r>
            <a:r>
              <a:rPr lang="en-US" dirty="0" smtClean="0">
                <a:latin typeface="Consolas"/>
              </a:rPr>
              <a:t>3.1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 smtClean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- 0.12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5"/>
            <a:ext cx="288032" cy="458175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458175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нет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53851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10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862165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20" name="Straight Arrow Connector 19"/>
          <p:cNvCxnSpPr>
            <a:stCxn id="6" idx="2"/>
            <a:endCxn id="26" idx="0"/>
          </p:cNvCxnSpPr>
          <p:nvPr/>
        </p:nvCxnSpPr>
        <p:spPr>
          <a:xfrm flipH="1">
            <a:off x="1845939" y="4963887"/>
            <a:ext cx="1" cy="202380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9" idx="2"/>
            <a:endCxn id="27" idx="0"/>
          </p:cNvCxnSpPr>
          <p:nvPr/>
        </p:nvCxnSpPr>
        <p:spPr>
          <a:xfrm>
            <a:off x="4654252" y="4963887"/>
            <a:ext cx="1" cy="202380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27" idx="2"/>
            <a:endCxn id="10" idx="6"/>
          </p:cNvCxnSpPr>
          <p:nvPr/>
        </p:nvCxnSpPr>
        <p:spPr>
          <a:xfrm rot="5400000">
            <a:off x="4315049" y="5790095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26" idx="2"/>
            <a:endCxn id="10" idx="2"/>
          </p:cNvCxnSpPr>
          <p:nvPr/>
        </p:nvCxnSpPr>
        <p:spPr>
          <a:xfrm rot="16200000" flipH="1">
            <a:off x="1794767" y="5790094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7012769" y="1866019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8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012769" y="2730115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8 : 0.4 = 20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012769" y="3702222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20 &gt; 0.4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3200" b="0" i="0" dirty="0" smtClean="0">
                <a:solidFill>
                  <a:schemeClr val="tx1"/>
                </a:solidFill>
                <a:latin typeface="Consolas"/>
                <a:ea typeface="+mj-ea"/>
                <a:cs typeface="+mj-cs"/>
              </a:rPr>
              <a:t>Упражнение </a:t>
            </a:r>
            <a:r>
              <a:rPr lang="en-US" dirty="0" smtClean="0">
                <a:latin typeface="Consolas"/>
              </a:rPr>
              <a:t>3.1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 smtClean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- 0.12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5"/>
            <a:ext cx="288032" cy="458175"/>
          </a:xfrm>
          <a:prstGeom prst="bentConnector2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458175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нет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rgbClr val="92D050"/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rgbClr val="92D050"/>
              </a:solidFill>
              <a:latin typeface="Arial Black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53851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10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862165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20" name="Straight Arrow Connector 19"/>
          <p:cNvCxnSpPr>
            <a:stCxn id="6" idx="2"/>
            <a:endCxn id="26" idx="0"/>
          </p:cNvCxnSpPr>
          <p:nvPr/>
        </p:nvCxnSpPr>
        <p:spPr>
          <a:xfrm flipH="1">
            <a:off x="1845939" y="4963887"/>
            <a:ext cx="1" cy="202380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9" idx="2"/>
            <a:endCxn id="27" idx="0"/>
          </p:cNvCxnSpPr>
          <p:nvPr/>
        </p:nvCxnSpPr>
        <p:spPr>
          <a:xfrm>
            <a:off x="4654252" y="4963887"/>
            <a:ext cx="1" cy="202380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27" idx="2"/>
            <a:endCxn id="10" idx="6"/>
          </p:cNvCxnSpPr>
          <p:nvPr/>
        </p:nvCxnSpPr>
        <p:spPr>
          <a:xfrm rot="5400000">
            <a:off x="4315049" y="5790095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26" idx="2"/>
            <a:endCxn id="10" idx="2"/>
          </p:cNvCxnSpPr>
          <p:nvPr/>
        </p:nvCxnSpPr>
        <p:spPr>
          <a:xfrm rot="16200000" flipH="1">
            <a:off x="1794767" y="5790094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7012769" y="1866019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8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012769" y="2730115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8 : 0.4 = 20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012769" y="3702222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20 &gt; 0.4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012769" y="4446726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20 - 0.12 = 19.88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6575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3200" b="0" i="0" dirty="0" smtClean="0">
                <a:solidFill>
                  <a:schemeClr val="tx1"/>
                </a:solidFill>
                <a:latin typeface="Consolas"/>
                <a:ea typeface="+mj-ea"/>
                <a:cs typeface="+mj-cs"/>
              </a:rPr>
              <a:t>Упражнение </a:t>
            </a:r>
            <a:r>
              <a:rPr lang="en-US" dirty="0" smtClean="0">
                <a:latin typeface="Consolas"/>
              </a:rPr>
              <a:t>3.1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 smtClean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- 0.12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5"/>
            <a:ext cx="288032" cy="458175"/>
          </a:xfrm>
          <a:prstGeom prst="bentConnector2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458175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нет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rgbClr val="92D050"/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rgbClr val="92D050"/>
              </a:solidFill>
              <a:latin typeface="Arial Black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53851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10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862165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20" name="Straight Arrow Connector 19"/>
          <p:cNvCxnSpPr>
            <a:stCxn id="6" idx="2"/>
            <a:endCxn id="26" idx="0"/>
          </p:cNvCxnSpPr>
          <p:nvPr/>
        </p:nvCxnSpPr>
        <p:spPr>
          <a:xfrm flipH="1">
            <a:off x="1845939" y="4963887"/>
            <a:ext cx="1" cy="202380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9" idx="2"/>
            <a:endCxn id="27" idx="0"/>
          </p:cNvCxnSpPr>
          <p:nvPr/>
        </p:nvCxnSpPr>
        <p:spPr>
          <a:xfrm>
            <a:off x="4654252" y="4963887"/>
            <a:ext cx="1" cy="202380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27" idx="2"/>
            <a:endCxn id="10" idx="6"/>
          </p:cNvCxnSpPr>
          <p:nvPr/>
        </p:nvCxnSpPr>
        <p:spPr>
          <a:xfrm rot="5400000">
            <a:off x="4315049" y="5790095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26" idx="2"/>
            <a:endCxn id="10" idx="2"/>
          </p:cNvCxnSpPr>
          <p:nvPr/>
        </p:nvCxnSpPr>
        <p:spPr>
          <a:xfrm rot="16200000" flipH="1">
            <a:off x="1794767" y="5790094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7012769" y="1866019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8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012769" y="2730115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8 : 0.4 = 20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012769" y="3702222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20 &gt; 0.4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012769" y="4446726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20 - 0.12 = 19.88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012769" y="5221762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19.88 : 10 = 1.988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348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3200" b="0" i="0" dirty="0" smtClean="0">
                <a:solidFill>
                  <a:schemeClr val="tx1"/>
                </a:solidFill>
                <a:latin typeface="Consolas"/>
                <a:ea typeface="+mj-ea"/>
                <a:cs typeface="+mj-cs"/>
              </a:rPr>
              <a:t>Упражнение </a:t>
            </a:r>
            <a:r>
              <a:rPr lang="en-US" dirty="0" smtClean="0">
                <a:latin typeface="Consolas"/>
              </a:rPr>
              <a:t>3.1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 smtClean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- 0.12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5"/>
            <a:ext cx="288032" cy="458175"/>
          </a:xfrm>
          <a:prstGeom prst="bentConnector2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458175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нет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rgbClr val="92D050"/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rgbClr val="92D050"/>
              </a:solidFill>
              <a:latin typeface="Arial Black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53851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10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862165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20" name="Straight Arrow Connector 19"/>
          <p:cNvCxnSpPr>
            <a:stCxn id="6" idx="2"/>
            <a:endCxn id="26" idx="0"/>
          </p:cNvCxnSpPr>
          <p:nvPr/>
        </p:nvCxnSpPr>
        <p:spPr>
          <a:xfrm flipH="1">
            <a:off x="1845939" y="4963887"/>
            <a:ext cx="1" cy="202380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9" idx="2"/>
            <a:endCxn id="27" idx="0"/>
          </p:cNvCxnSpPr>
          <p:nvPr/>
        </p:nvCxnSpPr>
        <p:spPr>
          <a:xfrm>
            <a:off x="4654252" y="4963887"/>
            <a:ext cx="1" cy="202380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27" idx="2"/>
            <a:endCxn id="10" idx="6"/>
          </p:cNvCxnSpPr>
          <p:nvPr/>
        </p:nvCxnSpPr>
        <p:spPr>
          <a:xfrm rot="5400000">
            <a:off x="4315049" y="5790095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26" idx="2"/>
            <a:endCxn id="10" idx="2"/>
          </p:cNvCxnSpPr>
          <p:nvPr/>
        </p:nvCxnSpPr>
        <p:spPr>
          <a:xfrm rot="16200000" flipH="1">
            <a:off x="1794767" y="5790094"/>
            <a:ext cx="390377" cy="288033"/>
          </a:xfrm>
          <a:prstGeom prst="bentConnector2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7012769" y="1866019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8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012769" y="2730115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8 : 0.4 = 20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012769" y="3702222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20 &gt; 0.4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012769" y="4446726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20 - 0.12 = 19.88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012769" y="5221762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19.88 : 10 = 1.988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012769" y="5898467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Ответ: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1.988</a:t>
            </a:r>
            <a:endParaRPr lang="en-US" sz="24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544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3200" b="0" i="0" dirty="0" smtClean="0">
                <a:solidFill>
                  <a:schemeClr val="tx1"/>
                </a:solidFill>
                <a:latin typeface="Consolas"/>
                <a:ea typeface="+mj-ea"/>
                <a:cs typeface="+mj-cs"/>
              </a:rPr>
              <a:t>Упражнение </a:t>
            </a:r>
            <a:r>
              <a:rPr lang="en-US" dirty="0" smtClean="0">
                <a:latin typeface="Consolas"/>
              </a:rPr>
              <a:t>3.</a:t>
            </a:r>
            <a:r>
              <a:rPr lang="ru-RU" dirty="0" smtClean="0">
                <a:latin typeface="Consolas"/>
              </a:rPr>
              <a:t>2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 smtClean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- 0.12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5"/>
            <a:ext cx="288032" cy="458175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458175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нет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53851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10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862165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20" name="Straight Arrow Connector 19"/>
          <p:cNvCxnSpPr>
            <a:stCxn id="6" idx="2"/>
            <a:endCxn id="26" idx="0"/>
          </p:cNvCxnSpPr>
          <p:nvPr/>
        </p:nvCxnSpPr>
        <p:spPr>
          <a:xfrm flipH="1">
            <a:off x="1845939" y="4963887"/>
            <a:ext cx="1" cy="202380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9" idx="2"/>
            <a:endCxn id="27" idx="0"/>
          </p:cNvCxnSpPr>
          <p:nvPr/>
        </p:nvCxnSpPr>
        <p:spPr>
          <a:xfrm>
            <a:off x="4654252" y="4963887"/>
            <a:ext cx="1" cy="202380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27" idx="2"/>
            <a:endCxn id="10" idx="6"/>
          </p:cNvCxnSpPr>
          <p:nvPr/>
        </p:nvCxnSpPr>
        <p:spPr>
          <a:xfrm rot="5400000">
            <a:off x="4315049" y="5790095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26" idx="2"/>
            <a:endCxn id="10" idx="2"/>
          </p:cNvCxnSpPr>
          <p:nvPr/>
        </p:nvCxnSpPr>
        <p:spPr>
          <a:xfrm rot="16200000" flipH="1">
            <a:off x="1794767" y="5790094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7012769" y="1866019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2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59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3200" b="0" i="0" dirty="0" smtClean="0">
                <a:solidFill>
                  <a:schemeClr val="tx1"/>
                </a:solidFill>
                <a:latin typeface="Consolas"/>
                <a:ea typeface="+mj-ea"/>
                <a:cs typeface="+mj-cs"/>
              </a:rPr>
              <a:t>Упражнение </a:t>
            </a:r>
            <a:r>
              <a:rPr lang="en-US" dirty="0" smtClean="0">
                <a:latin typeface="Consolas"/>
              </a:rPr>
              <a:t>3.</a:t>
            </a:r>
            <a:r>
              <a:rPr lang="ru-RU" dirty="0" smtClean="0">
                <a:latin typeface="Consolas"/>
              </a:rPr>
              <a:t>2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 smtClean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- 0.12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5"/>
            <a:ext cx="288032" cy="458175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458175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нет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53851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10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862165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20" name="Straight Arrow Connector 19"/>
          <p:cNvCxnSpPr>
            <a:stCxn id="6" idx="2"/>
            <a:endCxn id="26" idx="0"/>
          </p:cNvCxnSpPr>
          <p:nvPr/>
        </p:nvCxnSpPr>
        <p:spPr>
          <a:xfrm flipH="1">
            <a:off x="1845939" y="4963887"/>
            <a:ext cx="1" cy="202380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9" idx="2"/>
            <a:endCxn id="27" idx="0"/>
          </p:cNvCxnSpPr>
          <p:nvPr/>
        </p:nvCxnSpPr>
        <p:spPr>
          <a:xfrm>
            <a:off x="4654252" y="4963887"/>
            <a:ext cx="1" cy="202380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27" idx="2"/>
            <a:endCxn id="10" idx="6"/>
          </p:cNvCxnSpPr>
          <p:nvPr/>
        </p:nvCxnSpPr>
        <p:spPr>
          <a:xfrm rot="5400000">
            <a:off x="4315049" y="5790095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26" idx="2"/>
            <a:endCxn id="10" idx="2"/>
          </p:cNvCxnSpPr>
          <p:nvPr/>
        </p:nvCxnSpPr>
        <p:spPr>
          <a:xfrm rot="16200000" flipH="1">
            <a:off x="1794767" y="5790094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7012769" y="1866019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2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012769" y="2730115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2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: 0.4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= 20 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: 4 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5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819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3200" b="0" i="0" dirty="0" smtClean="0">
                <a:solidFill>
                  <a:schemeClr val="tx1"/>
                </a:solidFill>
                <a:latin typeface="Consolas"/>
                <a:ea typeface="+mj-ea"/>
                <a:cs typeface="+mj-cs"/>
              </a:rPr>
              <a:t>Упражнение </a:t>
            </a:r>
            <a:r>
              <a:rPr lang="en-US" dirty="0" smtClean="0">
                <a:latin typeface="Consolas"/>
              </a:rPr>
              <a:t>3.</a:t>
            </a:r>
            <a:r>
              <a:rPr lang="ru-RU" dirty="0" smtClean="0">
                <a:latin typeface="Consolas"/>
              </a:rPr>
              <a:t>2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 smtClean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- 0.12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5"/>
            <a:ext cx="288032" cy="458175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458175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нет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53851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10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862165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20" name="Straight Arrow Connector 19"/>
          <p:cNvCxnSpPr>
            <a:stCxn id="6" idx="2"/>
            <a:endCxn id="26" idx="0"/>
          </p:cNvCxnSpPr>
          <p:nvPr/>
        </p:nvCxnSpPr>
        <p:spPr>
          <a:xfrm flipH="1">
            <a:off x="1845939" y="4963887"/>
            <a:ext cx="1" cy="202380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9" idx="2"/>
            <a:endCxn id="27" idx="0"/>
          </p:cNvCxnSpPr>
          <p:nvPr/>
        </p:nvCxnSpPr>
        <p:spPr>
          <a:xfrm>
            <a:off x="4654252" y="4963887"/>
            <a:ext cx="1" cy="202380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27" idx="2"/>
            <a:endCxn id="10" idx="6"/>
          </p:cNvCxnSpPr>
          <p:nvPr/>
        </p:nvCxnSpPr>
        <p:spPr>
          <a:xfrm rot="5400000">
            <a:off x="4315049" y="5790095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26" idx="2"/>
            <a:endCxn id="10" idx="2"/>
          </p:cNvCxnSpPr>
          <p:nvPr/>
        </p:nvCxnSpPr>
        <p:spPr>
          <a:xfrm rot="16200000" flipH="1">
            <a:off x="1794767" y="5790094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7012769" y="1866019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2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012769" y="2730115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2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: 0.4 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5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012769" y="3702222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5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&gt; 0.4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468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1</a:t>
            </a:r>
            <a:r>
              <a:rPr lang="ru-RU" dirty="0"/>
              <a:t>.</a:t>
            </a:r>
            <a:r>
              <a:rPr lang="en-US" dirty="0"/>
              <a:t>1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25%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&gt;10.5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656544"/>
            <a:ext cx="1584176" cy="79208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656544"/>
            <a:ext cx="1584176" cy="79208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75%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6"/>
            <a:ext cx="288032" cy="723488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723488"/>
          </a:xfrm>
          <a:prstGeom prst="bentConnector2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6" idx="2"/>
            <a:endCxn id="10" idx="2"/>
          </p:cNvCxnSpPr>
          <p:nvPr/>
        </p:nvCxnSpPr>
        <p:spPr>
          <a:xfrm rot="16200000" flipH="1">
            <a:off x="1649622" y="5644950"/>
            <a:ext cx="680668" cy="288032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9" idx="2"/>
            <a:endCxn id="10" idx="6"/>
          </p:cNvCxnSpPr>
          <p:nvPr/>
        </p:nvCxnSpPr>
        <p:spPr>
          <a:xfrm rot="5400000">
            <a:off x="4169902" y="5644950"/>
            <a:ext cx="680668" cy="288032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нет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40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30516" y="2730115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40 ∙ 0.25 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10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030516" y="3702223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10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&lt; 10.5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603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3200" b="0" i="0" dirty="0" smtClean="0">
                <a:solidFill>
                  <a:schemeClr val="tx1"/>
                </a:solidFill>
                <a:latin typeface="Consolas"/>
                <a:ea typeface="+mj-ea"/>
                <a:cs typeface="+mj-cs"/>
              </a:rPr>
              <a:t>Упражнение </a:t>
            </a:r>
            <a:r>
              <a:rPr lang="en-US" dirty="0" smtClean="0">
                <a:latin typeface="Consolas"/>
              </a:rPr>
              <a:t>3.</a:t>
            </a:r>
            <a:r>
              <a:rPr lang="ru-RU" dirty="0" smtClean="0">
                <a:latin typeface="Consolas"/>
              </a:rPr>
              <a:t>2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 smtClean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- 0.12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5"/>
            <a:ext cx="288032" cy="458175"/>
          </a:xfrm>
          <a:prstGeom prst="bentConnector2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458175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нет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rgbClr val="92D050"/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rgbClr val="92D050"/>
              </a:solidFill>
              <a:latin typeface="Arial Black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53851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10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862165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20" name="Straight Arrow Connector 19"/>
          <p:cNvCxnSpPr>
            <a:stCxn id="6" idx="2"/>
            <a:endCxn id="26" idx="0"/>
          </p:cNvCxnSpPr>
          <p:nvPr/>
        </p:nvCxnSpPr>
        <p:spPr>
          <a:xfrm flipH="1">
            <a:off x="1845939" y="4963887"/>
            <a:ext cx="1" cy="202380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9" idx="2"/>
            <a:endCxn id="27" idx="0"/>
          </p:cNvCxnSpPr>
          <p:nvPr/>
        </p:nvCxnSpPr>
        <p:spPr>
          <a:xfrm>
            <a:off x="4654252" y="4963887"/>
            <a:ext cx="1" cy="202380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27" idx="2"/>
            <a:endCxn id="10" idx="6"/>
          </p:cNvCxnSpPr>
          <p:nvPr/>
        </p:nvCxnSpPr>
        <p:spPr>
          <a:xfrm rot="5400000">
            <a:off x="4315049" y="5790095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26" idx="2"/>
            <a:endCxn id="10" idx="2"/>
          </p:cNvCxnSpPr>
          <p:nvPr/>
        </p:nvCxnSpPr>
        <p:spPr>
          <a:xfrm rot="16200000" flipH="1">
            <a:off x="1794767" y="5790094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7012769" y="1866019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2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012769" y="2730115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2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: 0.4 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5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012769" y="3702222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5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&gt; 0.4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012768" y="4446726"/>
            <a:ext cx="49863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5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- 0.12 = 5.00 – 0.12 = 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4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.88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991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3200" b="0" i="0" dirty="0" smtClean="0">
                <a:solidFill>
                  <a:schemeClr val="tx1"/>
                </a:solidFill>
                <a:latin typeface="Consolas"/>
                <a:ea typeface="+mj-ea"/>
                <a:cs typeface="+mj-cs"/>
              </a:rPr>
              <a:t>Упражнение </a:t>
            </a:r>
            <a:r>
              <a:rPr lang="en-US" dirty="0" smtClean="0">
                <a:latin typeface="Consolas"/>
              </a:rPr>
              <a:t>3.</a:t>
            </a:r>
            <a:r>
              <a:rPr lang="ru-RU" dirty="0" smtClean="0">
                <a:latin typeface="Consolas"/>
              </a:rPr>
              <a:t>2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 smtClean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- 0.12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5"/>
            <a:ext cx="288032" cy="458175"/>
          </a:xfrm>
          <a:prstGeom prst="bentConnector2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458175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нет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rgbClr val="92D050"/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rgbClr val="92D050"/>
              </a:solidFill>
              <a:latin typeface="Arial Black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53851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10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862165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20" name="Straight Arrow Connector 19"/>
          <p:cNvCxnSpPr>
            <a:stCxn id="6" idx="2"/>
            <a:endCxn id="26" idx="0"/>
          </p:cNvCxnSpPr>
          <p:nvPr/>
        </p:nvCxnSpPr>
        <p:spPr>
          <a:xfrm flipH="1">
            <a:off x="1845939" y="4963887"/>
            <a:ext cx="1" cy="202380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9" idx="2"/>
            <a:endCxn id="27" idx="0"/>
          </p:cNvCxnSpPr>
          <p:nvPr/>
        </p:nvCxnSpPr>
        <p:spPr>
          <a:xfrm>
            <a:off x="4654252" y="4963887"/>
            <a:ext cx="1" cy="202380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27" idx="2"/>
            <a:endCxn id="10" idx="6"/>
          </p:cNvCxnSpPr>
          <p:nvPr/>
        </p:nvCxnSpPr>
        <p:spPr>
          <a:xfrm rot="5400000">
            <a:off x="4315049" y="5790095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26" idx="2"/>
            <a:endCxn id="10" idx="2"/>
          </p:cNvCxnSpPr>
          <p:nvPr/>
        </p:nvCxnSpPr>
        <p:spPr>
          <a:xfrm rot="16200000" flipH="1">
            <a:off x="1794767" y="5790094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7012769" y="1866019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2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012769" y="2730115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2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: 0.4 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5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012769" y="3702222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5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&gt; 0.4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012769" y="4446726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5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- 0.12 = 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4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.88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012769" y="5221762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4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.88 : 10 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.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4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88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596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3200" b="0" i="0" dirty="0" smtClean="0">
                <a:solidFill>
                  <a:schemeClr val="tx1"/>
                </a:solidFill>
                <a:latin typeface="Consolas"/>
                <a:ea typeface="+mj-ea"/>
                <a:cs typeface="+mj-cs"/>
              </a:rPr>
              <a:t>Упражнение </a:t>
            </a:r>
            <a:r>
              <a:rPr lang="en-US" dirty="0" smtClean="0">
                <a:latin typeface="Consolas"/>
              </a:rPr>
              <a:t>3.</a:t>
            </a:r>
            <a:r>
              <a:rPr lang="ru-RU" dirty="0" smtClean="0">
                <a:latin typeface="Consolas"/>
              </a:rPr>
              <a:t>2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 smtClean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- 0.12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5"/>
            <a:ext cx="288032" cy="458175"/>
          </a:xfrm>
          <a:prstGeom prst="bentConnector2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458175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нет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rgbClr val="92D050"/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rgbClr val="92D050"/>
              </a:solidFill>
              <a:latin typeface="Arial Black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53851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10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862165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20" name="Straight Arrow Connector 19"/>
          <p:cNvCxnSpPr>
            <a:stCxn id="6" idx="2"/>
            <a:endCxn id="26" idx="0"/>
          </p:cNvCxnSpPr>
          <p:nvPr/>
        </p:nvCxnSpPr>
        <p:spPr>
          <a:xfrm flipH="1">
            <a:off x="1845939" y="4963887"/>
            <a:ext cx="1" cy="202380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9" idx="2"/>
            <a:endCxn id="27" idx="0"/>
          </p:cNvCxnSpPr>
          <p:nvPr/>
        </p:nvCxnSpPr>
        <p:spPr>
          <a:xfrm>
            <a:off x="4654252" y="4963887"/>
            <a:ext cx="1" cy="202380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27" idx="2"/>
            <a:endCxn id="10" idx="6"/>
          </p:cNvCxnSpPr>
          <p:nvPr/>
        </p:nvCxnSpPr>
        <p:spPr>
          <a:xfrm rot="5400000">
            <a:off x="4315049" y="5790095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26" idx="2"/>
            <a:endCxn id="10" idx="2"/>
          </p:cNvCxnSpPr>
          <p:nvPr/>
        </p:nvCxnSpPr>
        <p:spPr>
          <a:xfrm rot="16200000" flipH="1">
            <a:off x="1794767" y="5790094"/>
            <a:ext cx="390377" cy="288033"/>
          </a:xfrm>
          <a:prstGeom prst="bentConnector2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7012769" y="1866019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2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012769" y="2730115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2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: 0.4 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5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012769" y="3702222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5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&gt; 0.4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012769" y="4446726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5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- 0.12 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4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.88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012769" y="5221762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4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.88 : 10 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.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4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88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012769" y="5898467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Ответ: 0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.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4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88</a:t>
            </a:r>
            <a:endParaRPr lang="en-US" sz="24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139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3200" b="0" i="0" dirty="0" smtClean="0">
                <a:solidFill>
                  <a:schemeClr val="tx1"/>
                </a:solidFill>
                <a:latin typeface="Consolas"/>
                <a:ea typeface="+mj-ea"/>
                <a:cs typeface="+mj-cs"/>
              </a:rPr>
              <a:t>Упражнение </a:t>
            </a:r>
            <a:r>
              <a:rPr lang="en-US" dirty="0" smtClean="0">
                <a:latin typeface="Consolas"/>
              </a:rPr>
              <a:t>3.</a:t>
            </a:r>
            <a:r>
              <a:rPr lang="ru-RU" dirty="0">
                <a:latin typeface="Consolas"/>
              </a:rPr>
              <a:t>3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 smtClean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- 0.12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5"/>
            <a:ext cx="288032" cy="458175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458175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нет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53851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10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862165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20" name="Straight Arrow Connector 19"/>
          <p:cNvCxnSpPr>
            <a:stCxn id="6" idx="2"/>
            <a:endCxn id="26" idx="0"/>
          </p:cNvCxnSpPr>
          <p:nvPr/>
        </p:nvCxnSpPr>
        <p:spPr>
          <a:xfrm flipH="1">
            <a:off x="1845939" y="4963887"/>
            <a:ext cx="1" cy="202380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9" idx="2"/>
            <a:endCxn id="27" idx="0"/>
          </p:cNvCxnSpPr>
          <p:nvPr/>
        </p:nvCxnSpPr>
        <p:spPr>
          <a:xfrm>
            <a:off x="4654252" y="4963887"/>
            <a:ext cx="1" cy="202380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27" idx="2"/>
            <a:endCxn id="10" idx="6"/>
          </p:cNvCxnSpPr>
          <p:nvPr/>
        </p:nvCxnSpPr>
        <p:spPr>
          <a:xfrm rot="5400000">
            <a:off x="4315049" y="5790095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26" idx="2"/>
            <a:endCxn id="10" idx="2"/>
          </p:cNvCxnSpPr>
          <p:nvPr/>
        </p:nvCxnSpPr>
        <p:spPr>
          <a:xfrm rot="16200000" flipH="1">
            <a:off x="1794767" y="5790094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7012769" y="1866019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.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16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786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3200" b="0" i="0" dirty="0" smtClean="0">
                <a:solidFill>
                  <a:schemeClr val="tx1"/>
                </a:solidFill>
                <a:latin typeface="Consolas"/>
                <a:ea typeface="+mj-ea"/>
                <a:cs typeface="+mj-cs"/>
              </a:rPr>
              <a:t>Упражнение </a:t>
            </a:r>
            <a:r>
              <a:rPr lang="en-US" dirty="0" smtClean="0">
                <a:latin typeface="Consolas"/>
              </a:rPr>
              <a:t>3.</a:t>
            </a:r>
            <a:r>
              <a:rPr lang="ru-RU" dirty="0">
                <a:latin typeface="Consolas"/>
              </a:rPr>
              <a:t>3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 smtClean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- 0.12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5"/>
            <a:ext cx="288032" cy="458175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458175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нет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53851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10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862165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20" name="Straight Arrow Connector 19"/>
          <p:cNvCxnSpPr>
            <a:stCxn id="6" idx="2"/>
            <a:endCxn id="26" idx="0"/>
          </p:cNvCxnSpPr>
          <p:nvPr/>
        </p:nvCxnSpPr>
        <p:spPr>
          <a:xfrm flipH="1">
            <a:off x="1845939" y="4963887"/>
            <a:ext cx="1" cy="202380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9" idx="2"/>
            <a:endCxn id="27" idx="0"/>
          </p:cNvCxnSpPr>
          <p:nvPr/>
        </p:nvCxnSpPr>
        <p:spPr>
          <a:xfrm>
            <a:off x="4654252" y="4963887"/>
            <a:ext cx="1" cy="202380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27" idx="2"/>
            <a:endCxn id="10" idx="6"/>
          </p:cNvCxnSpPr>
          <p:nvPr/>
        </p:nvCxnSpPr>
        <p:spPr>
          <a:xfrm rot="5400000">
            <a:off x="4315049" y="5790095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26" idx="2"/>
            <a:endCxn id="10" idx="2"/>
          </p:cNvCxnSpPr>
          <p:nvPr/>
        </p:nvCxnSpPr>
        <p:spPr>
          <a:xfrm rot="16200000" flipH="1">
            <a:off x="1794767" y="5790094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7012769" y="1866019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.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16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012768" y="2730115"/>
            <a:ext cx="42662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.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16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: 0.4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= 1.6 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: 4 = 0.4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036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3200" b="0" i="0" dirty="0" smtClean="0">
                <a:solidFill>
                  <a:schemeClr val="tx1"/>
                </a:solidFill>
                <a:latin typeface="Consolas"/>
                <a:ea typeface="+mj-ea"/>
                <a:cs typeface="+mj-cs"/>
              </a:rPr>
              <a:t>Упражнение </a:t>
            </a:r>
            <a:r>
              <a:rPr lang="en-US" dirty="0" smtClean="0">
                <a:latin typeface="Consolas"/>
              </a:rPr>
              <a:t>3.</a:t>
            </a:r>
            <a:r>
              <a:rPr lang="ru-RU" dirty="0">
                <a:latin typeface="Consolas"/>
              </a:rPr>
              <a:t>3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 smtClean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- 0.12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5"/>
            <a:ext cx="288032" cy="458175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458175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нет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53851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10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862165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20" name="Straight Arrow Connector 19"/>
          <p:cNvCxnSpPr>
            <a:stCxn id="6" idx="2"/>
            <a:endCxn id="26" idx="0"/>
          </p:cNvCxnSpPr>
          <p:nvPr/>
        </p:nvCxnSpPr>
        <p:spPr>
          <a:xfrm flipH="1">
            <a:off x="1845939" y="4963887"/>
            <a:ext cx="1" cy="202380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9" idx="2"/>
            <a:endCxn id="27" idx="0"/>
          </p:cNvCxnSpPr>
          <p:nvPr/>
        </p:nvCxnSpPr>
        <p:spPr>
          <a:xfrm>
            <a:off x="4654252" y="4963887"/>
            <a:ext cx="1" cy="202380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27" idx="2"/>
            <a:endCxn id="10" idx="6"/>
          </p:cNvCxnSpPr>
          <p:nvPr/>
        </p:nvCxnSpPr>
        <p:spPr>
          <a:xfrm rot="5400000">
            <a:off x="4315049" y="5790095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26" idx="2"/>
            <a:endCxn id="10" idx="2"/>
          </p:cNvCxnSpPr>
          <p:nvPr/>
        </p:nvCxnSpPr>
        <p:spPr>
          <a:xfrm rot="16200000" flipH="1">
            <a:off x="1794767" y="5790094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7012769" y="1866019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.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16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012769" y="2730115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.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16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: 0.4 = 0.4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012768" y="3702222"/>
            <a:ext cx="38341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0.4 = 0.4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366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3200" b="0" i="0" dirty="0" smtClean="0">
                <a:solidFill>
                  <a:schemeClr val="tx1"/>
                </a:solidFill>
                <a:latin typeface="Consolas"/>
                <a:ea typeface="+mj-ea"/>
                <a:cs typeface="+mj-cs"/>
              </a:rPr>
              <a:t>Упражнение </a:t>
            </a:r>
            <a:r>
              <a:rPr lang="en-US" dirty="0" smtClean="0">
                <a:latin typeface="Consolas"/>
              </a:rPr>
              <a:t>3.</a:t>
            </a:r>
            <a:r>
              <a:rPr lang="ru-RU" dirty="0">
                <a:latin typeface="Consolas"/>
              </a:rPr>
              <a:t>3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 smtClean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- 0.12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5"/>
            <a:ext cx="288032" cy="458175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458175"/>
          </a:xfrm>
          <a:prstGeom prst="bentConnector2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rgbClr val="92D050"/>
                </a:solidFill>
                <a:latin typeface="Arial Black" pitchFamily="34" charset="0"/>
              </a:rPr>
              <a:t>нет</a:t>
            </a:r>
            <a:endParaRPr lang="en-US" dirty="0">
              <a:solidFill>
                <a:srgbClr val="92D050"/>
              </a:solidFill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53851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10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862165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20" name="Straight Arrow Connector 19"/>
          <p:cNvCxnSpPr>
            <a:stCxn id="6" idx="2"/>
            <a:endCxn id="26" idx="0"/>
          </p:cNvCxnSpPr>
          <p:nvPr/>
        </p:nvCxnSpPr>
        <p:spPr>
          <a:xfrm flipH="1">
            <a:off x="1845939" y="4963887"/>
            <a:ext cx="1" cy="202380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9" idx="2"/>
            <a:endCxn id="27" idx="0"/>
          </p:cNvCxnSpPr>
          <p:nvPr/>
        </p:nvCxnSpPr>
        <p:spPr>
          <a:xfrm>
            <a:off x="4654252" y="4963887"/>
            <a:ext cx="1" cy="202380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27" idx="2"/>
            <a:endCxn id="10" idx="6"/>
          </p:cNvCxnSpPr>
          <p:nvPr/>
        </p:nvCxnSpPr>
        <p:spPr>
          <a:xfrm rot="5400000">
            <a:off x="4315049" y="5790095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26" idx="2"/>
            <a:endCxn id="10" idx="2"/>
          </p:cNvCxnSpPr>
          <p:nvPr/>
        </p:nvCxnSpPr>
        <p:spPr>
          <a:xfrm rot="16200000" flipH="1">
            <a:off x="1794767" y="5790094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7012769" y="1866019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.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16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012769" y="2730115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.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16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: 0.4 = 0.4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012768" y="3702222"/>
            <a:ext cx="38341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0.4 = 0.4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012769" y="4446726"/>
            <a:ext cx="38341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0.4 ∙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0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.2 = 0.08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665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3200" b="0" i="0" dirty="0" smtClean="0">
                <a:solidFill>
                  <a:schemeClr val="tx1"/>
                </a:solidFill>
                <a:latin typeface="Consolas"/>
                <a:ea typeface="+mj-ea"/>
                <a:cs typeface="+mj-cs"/>
              </a:rPr>
              <a:t>Упражнение </a:t>
            </a:r>
            <a:r>
              <a:rPr lang="en-US" dirty="0" smtClean="0">
                <a:latin typeface="Consolas"/>
              </a:rPr>
              <a:t>3.</a:t>
            </a:r>
            <a:r>
              <a:rPr lang="ru-RU" dirty="0">
                <a:latin typeface="Consolas"/>
              </a:rPr>
              <a:t>3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 smtClean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- 0.12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5"/>
            <a:ext cx="288032" cy="458175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458175"/>
          </a:xfrm>
          <a:prstGeom prst="bentConnector2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rgbClr val="92D050"/>
                </a:solidFill>
                <a:latin typeface="Arial Black" pitchFamily="34" charset="0"/>
              </a:rPr>
              <a:t>нет</a:t>
            </a:r>
            <a:endParaRPr lang="en-US" dirty="0">
              <a:solidFill>
                <a:srgbClr val="92D050"/>
              </a:solidFill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53851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10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862165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20" name="Straight Arrow Connector 19"/>
          <p:cNvCxnSpPr>
            <a:stCxn id="6" idx="2"/>
            <a:endCxn id="26" idx="0"/>
          </p:cNvCxnSpPr>
          <p:nvPr/>
        </p:nvCxnSpPr>
        <p:spPr>
          <a:xfrm flipH="1">
            <a:off x="1845939" y="4963887"/>
            <a:ext cx="1" cy="202380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9" idx="2"/>
            <a:endCxn id="27" idx="0"/>
          </p:cNvCxnSpPr>
          <p:nvPr/>
        </p:nvCxnSpPr>
        <p:spPr>
          <a:xfrm>
            <a:off x="4654252" y="4963887"/>
            <a:ext cx="1" cy="202380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27" idx="2"/>
            <a:endCxn id="10" idx="6"/>
          </p:cNvCxnSpPr>
          <p:nvPr/>
        </p:nvCxnSpPr>
        <p:spPr>
          <a:xfrm rot="5400000">
            <a:off x="4315049" y="5790095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26" idx="2"/>
            <a:endCxn id="10" idx="2"/>
          </p:cNvCxnSpPr>
          <p:nvPr/>
        </p:nvCxnSpPr>
        <p:spPr>
          <a:xfrm rot="16200000" flipH="1">
            <a:off x="1794767" y="5790094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7012769" y="1866019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.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16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012769" y="2730115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.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16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: 0.4 = 0.4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012768" y="3702222"/>
            <a:ext cx="38341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0.4 = 0.4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012769" y="4446726"/>
            <a:ext cx="38341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0.4 ∙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0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.2 = 0.08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012344" y="5221762"/>
            <a:ext cx="38341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0.08 + 5 = 5.08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67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3200" b="0" i="0" dirty="0" smtClean="0">
                <a:solidFill>
                  <a:schemeClr val="tx1"/>
                </a:solidFill>
                <a:latin typeface="Consolas"/>
                <a:ea typeface="+mj-ea"/>
                <a:cs typeface="+mj-cs"/>
              </a:rPr>
              <a:t>Упражнение </a:t>
            </a:r>
            <a:r>
              <a:rPr lang="en-US" dirty="0" smtClean="0">
                <a:latin typeface="Consolas"/>
              </a:rPr>
              <a:t>3.</a:t>
            </a:r>
            <a:r>
              <a:rPr lang="ru-RU" dirty="0">
                <a:latin typeface="Consolas"/>
              </a:rPr>
              <a:t>3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 smtClean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 0.4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- 0.12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391231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∙ 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5"/>
            <a:ext cx="288032" cy="458175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458175"/>
          </a:xfrm>
          <a:prstGeom prst="bentConnector2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rgbClr val="92D050"/>
                </a:solidFill>
                <a:latin typeface="Arial Black" pitchFamily="34" charset="0"/>
              </a:rPr>
              <a:t>нет</a:t>
            </a:r>
            <a:endParaRPr lang="en-US" dirty="0">
              <a:solidFill>
                <a:srgbClr val="92D050"/>
              </a:solidFill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53851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: 10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862165" y="5166267"/>
            <a:ext cx="1584176" cy="572656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+ 5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20" name="Straight Arrow Connector 19"/>
          <p:cNvCxnSpPr>
            <a:stCxn id="6" idx="2"/>
            <a:endCxn id="26" idx="0"/>
          </p:cNvCxnSpPr>
          <p:nvPr/>
        </p:nvCxnSpPr>
        <p:spPr>
          <a:xfrm flipH="1">
            <a:off x="1845939" y="4963887"/>
            <a:ext cx="1" cy="202380"/>
          </a:xfrm>
          <a:prstGeom prst="straightConnector1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9" idx="2"/>
            <a:endCxn id="27" idx="0"/>
          </p:cNvCxnSpPr>
          <p:nvPr/>
        </p:nvCxnSpPr>
        <p:spPr>
          <a:xfrm>
            <a:off x="4654252" y="4963887"/>
            <a:ext cx="1" cy="202380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27" idx="2"/>
            <a:endCxn id="10" idx="6"/>
          </p:cNvCxnSpPr>
          <p:nvPr/>
        </p:nvCxnSpPr>
        <p:spPr>
          <a:xfrm rot="5400000">
            <a:off x="4315049" y="5790095"/>
            <a:ext cx="390377" cy="288033"/>
          </a:xfrm>
          <a:prstGeom prst="bentConnector2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26" idx="2"/>
            <a:endCxn id="10" idx="2"/>
          </p:cNvCxnSpPr>
          <p:nvPr/>
        </p:nvCxnSpPr>
        <p:spPr>
          <a:xfrm rot="16200000" flipH="1">
            <a:off x="1794767" y="5790094"/>
            <a:ext cx="390377" cy="288033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7012769" y="1866019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.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16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012769" y="2730115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.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16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: 0.4 = 0.4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012768" y="3702222"/>
            <a:ext cx="38341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0.4 = 0.4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012769" y="4446726"/>
            <a:ext cx="38341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0.4 ∙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0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.2 = 0.08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012344" y="5221762"/>
            <a:ext cx="38341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0.08 + 5 = 5.08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012343" y="5898466"/>
            <a:ext cx="38341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Ответ: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5.08</a:t>
            </a:r>
            <a:endParaRPr lang="en-US" sz="24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495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1</a:t>
            </a:r>
            <a:r>
              <a:rPr lang="ru-RU" dirty="0"/>
              <a:t>.</a:t>
            </a:r>
            <a:r>
              <a:rPr lang="en-US" dirty="0"/>
              <a:t>1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25%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&gt;10.5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656544"/>
            <a:ext cx="1584176" cy="79208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656544"/>
            <a:ext cx="1584176" cy="79208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75%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6"/>
            <a:ext cx="288032" cy="723488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723488"/>
          </a:xfrm>
          <a:prstGeom prst="bentConnector2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6" idx="2"/>
            <a:endCxn id="10" idx="2"/>
          </p:cNvCxnSpPr>
          <p:nvPr/>
        </p:nvCxnSpPr>
        <p:spPr>
          <a:xfrm rot="16200000" flipH="1">
            <a:off x="1649622" y="5644950"/>
            <a:ext cx="680668" cy="288032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9" idx="2"/>
            <a:endCxn id="10" idx="6"/>
          </p:cNvCxnSpPr>
          <p:nvPr/>
        </p:nvCxnSpPr>
        <p:spPr>
          <a:xfrm rot="5400000">
            <a:off x="4169902" y="5644950"/>
            <a:ext cx="680668" cy="288032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rgbClr val="92D050"/>
                </a:solidFill>
                <a:latin typeface="Arial Black" pitchFamily="34" charset="0"/>
              </a:rPr>
              <a:t>нет</a:t>
            </a:r>
            <a:endParaRPr lang="en-US" dirty="0">
              <a:solidFill>
                <a:srgbClr val="92D050"/>
              </a:solidFill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40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30516" y="2730115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40 ∙ 0.25 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10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030516" y="3702223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10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&lt; 10.5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030516" y="4821755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10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∙ 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0.75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= 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7.5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023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1</a:t>
            </a:r>
            <a:r>
              <a:rPr lang="ru-RU" dirty="0"/>
              <a:t>.</a:t>
            </a:r>
            <a:r>
              <a:rPr lang="en-US" dirty="0"/>
              <a:t>1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25%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&gt;10.5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656544"/>
            <a:ext cx="1584176" cy="79208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656544"/>
            <a:ext cx="1584176" cy="79208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75%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6"/>
            <a:ext cx="288032" cy="723488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723488"/>
          </a:xfrm>
          <a:prstGeom prst="bentConnector2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6" idx="2"/>
            <a:endCxn id="10" idx="2"/>
          </p:cNvCxnSpPr>
          <p:nvPr/>
        </p:nvCxnSpPr>
        <p:spPr>
          <a:xfrm rot="16200000" flipH="1">
            <a:off x="1649622" y="5644950"/>
            <a:ext cx="680668" cy="288032"/>
          </a:xfrm>
          <a:prstGeom prst="bentConnector2">
            <a:avLst/>
          </a:prstGeom>
          <a:ln w="25400"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9" idx="2"/>
            <a:endCxn id="10" idx="6"/>
          </p:cNvCxnSpPr>
          <p:nvPr/>
        </p:nvCxnSpPr>
        <p:spPr>
          <a:xfrm rot="5400000">
            <a:off x="4169902" y="5644950"/>
            <a:ext cx="680668" cy="288032"/>
          </a:xfrm>
          <a:prstGeom prst="bentConnector2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rgbClr val="92D050"/>
                </a:solidFill>
                <a:latin typeface="Arial Black" pitchFamily="34" charset="0"/>
              </a:rPr>
              <a:t>нет</a:t>
            </a:r>
            <a:endParaRPr lang="en-US" dirty="0">
              <a:solidFill>
                <a:srgbClr val="92D050"/>
              </a:solidFill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да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40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30516" y="2730115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40 ∙ 0.25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= 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10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030516" y="3702223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10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&lt; 10.5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030516" y="4821755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10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∙ 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0.75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= 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7.5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030516" y="5898467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Ответ: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7.5</a:t>
            </a:r>
            <a:endParaRPr lang="en-US" sz="24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197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1</a:t>
            </a:r>
            <a:r>
              <a:rPr lang="ru-RU" dirty="0" smtClean="0"/>
              <a:t>.</a:t>
            </a:r>
            <a:r>
              <a:rPr lang="ru-RU" dirty="0"/>
              <a:t>2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25%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&gt;10.5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656544"/>
            <a:ext cx="1584176" cy="79208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656544"/>
            <a:ext cx="1584176" cy="79208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75%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6"/>
            <a:ext cx="288032" cy="723488"/>
          </a:xfrm>
          <a:prstGeom prst="bentConnector2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723488"/>
          </a:xfrm>
          <a:prstGeom prst="bentConnector2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6" idx="2"/>
            <a:endCxn id="10" idx="2"/>
          </p:cNvCxnSpPr>
          <p:nvPr/>
        </p:nvCxnSpPr>
        <p:spPr>
          <a:xfrm rot="16200000" flipH="1">
            <a:off x="1649622" y="5644950"/>
            <a:ext cx="680668" cy="288032"/>
          </a:xfrm>
          <a:prstGeom prst="bentConnector2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9" idx="2"/>
            <a:endCxn id="10" idx="6"/>
          </p:cNvCxnSpPr>
          <p:nvPr/>
        </p:nvCxnSpPr>
        <p:spPr>
          <a:xfrm rot="5400000">
            <a:off x="4169902" y="5644950"/>
            <a:ext cx="680668" cy="288032"/>
          </a:xfrm>
          <a:prstGeom prst="bentConnector2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нет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да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48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230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Упражнение </a:t>
            </a:r>
            <a:r>
              <a:rPr lang="en-US" dirty="0"/>
              <a:t>1</a:t>
            </a:r>
            <a:r>
              <a:rPr lang="ru-RU" dirty="0" smtClean="0"/>
              <a:t>.</a:t>
            </a:r>
            <a:r>
              <a:rPr lang="ru-RU" dirty="0"/>
              <a:t>2</a:t>
            </a:r>
            <a:endParaRPr lang="ru-RU" sz="32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33972" y="1772816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начало </a:t>
            </a:r>
            <a:endParaRPr lang="en-US" sz="20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en-US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972" y="2636912"/>
            <a:ext cx="2232248" cy="648072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25%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2133972" y="3501008"/>
            <a:ext cx="2232248" cy="864096"/>
          </a:xfrm>
          <a:prstGeom prst="diamond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&gt;10.5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3852" y="4656544"/>
            <a:ext cx="1584176" cy="79208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+0.2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2164" y="4656544"/>
            <a:ext cx="1584176" cy="792088"/>
          </a:xfrm>
          <a:prstGeom prst="rec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75%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133972" y="5805264"/>
            <a:ext cx="2232248" cy="648072"/>
          </a:xfrm>
          <a:prstGeom prst="ellipse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конец</a:t>
            </a:r>
            <a:endParaRPr lang="en-US" sz="2400" dirty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6" name="Straight Arrow Connector 15"/>
          <p:cNvCxnSpPr>
            <a:stCxn id="2" idx="4"/>
            <a:endCxn id="3" idx="0"/>
          </p:cNvCxnSpPr>
          <p:nvPr/>
        </p:nvCxnSpPr>
        <p:spPr>
          <a:xfrm>
            <a:off x="3250096" y="2420888"/>
            <a:ext cx="0" cy="216024"/>
          </a:xfrm>
          <a:prstGeom prst="straightConnector1">
            <a:avLst/>
          </a:prstGeom>
          <a:ln w="25400">
            <a:solidFill>
              <a:srgbClr val="92D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2"/>
            <a:endCxn id="5" idx="0"/>
          </p:cNvCxnSpPr>
          <p:nvPr/>
        </p:nvCxnSpPr>
        <p:spPr>
          <a:xfrm>
            <a:off x="3250096" y="3284984"/>
            <a:ext cx="0" cy="216024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1"/>
            <a:endCxn id="6" idx="0"/>
          </p:cNvCxnSpPr>
          <p:nvPr/>
        </p:nvCxnSpPr>
        <p:spPr>
          <a:xfrm rot="10800000" flipV="1">
            <a:off x="1845940" y="3933056"/>
            <a:ext cx="288032" cy="723488"/>
          </a:xfrm>
          <a:prstGeom prst="bentConnector2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9" idx="0"/>
          </p:cNvCxnSpPr>
          <p:nvPr/>
        </p:nvCxnSpPr>
        <p:spPr>
          <a:xfrm>
            <a:off x="4366220" y="3933056"/>
            <a:ext cx="288032" cy="723488"/>
          </a:xfrm>
          <a:prstGeom prst="bentConnector2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6" idx="2"/>
            <a:endCxn id="10" idx="2"/>
          </p:cNvCxnSpPr>
          <p:nvPr/>
        </p:nvCxnSpPr>
        <p:spPr>
          <a:xfrm rot="16200000" flipH="1">
            <a:off x="1649622" y="5644950"/>
            <a:ext cx="680668" cy="288032"/>
          </a:xfrm>
          <a:prstGeom prst="bentConnector2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9" idx="2"/>
            <a:endCxn id="10" idx="6"/>
          </p:cNvCxnSpPr>
          <p:nvPr/>
        </p:nvCxnSpPr>
        <p:spPr>
          <a:xfrm rot="5400000">
            <a:off x="4169902" y="5644950"/>
            <a:ext cx="680668" cy="288032"/>
          </a:xfrm>
          <a:prstGeom prst="bentConnector2">
            <a:avLst/>
          </a:prstGeom>
          <a:ln w="25400">
            <a:solidFill>
              <a:schemeClr val="accent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4252" y="3846525"/>
            <a:ext cx="620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нет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355099" y="3849811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да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30516" y="1866019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a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=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48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30516" y="2730115"/>
            <a:ext cx="48245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4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8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∙ 0.25 = 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12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 ∙ 4 ∙ 0.25 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itchFamily="34" charset="0"/>
              </a:rPr>
              <a:t>= 12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163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S102804846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361420C-9553-44A4-8E05-DF83120FC64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0</TotalTime>
  <Words>1843</Words>
  <Application>Microsoft Office PowerPoint</Application>
  <PresentationFormat>Произвольный</PresentationFormat>
  <Paragraphs>794</Paragraphs>
  <Slides>58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58</vt:i4>
      </vt:variant>
    </vt:vector>
  </HeadingPairs>
  <TitlesOfParts>
    <vt:vector size="59" baseType="lpstr">
      <vt:lpstr>TS102804846</vt:lpstr>
      <vt:lpstr>Элементы информатики и вычислительной техники на уроках математики</vt:lpstr>
      <vt:lpstr>Упражнение 1</vt:lpstr>
      <vt:lpstr>Упражнение 1.1</vt:lpstr>
      <vt:lpstr>Упражнение 1.1</vt:lpstr>
      <vt:lpstr>Упражнение 1.1</vt:lpstr>
      <vt:lpstr>Упражнение 1.1</vt:lpstr>
      <vt:lpstr>Упражнение 1.1</vt:lpstr>
      <vt:lpstr>Упражнение 1.2</vt:lpstr>
      <vt:lpstr>Упражнение 1.2</vt:lpstr>
      <vt:lpstr>Упражнение 1.2</vt:lpstr>
      <vt:lpstr>Упражнение 1.2</vt:lpstr>
      <vt:lpstr>Упражнение 1.2</vt:lpstr>
      <vt:lpstr>Упражнение 1.3</vt:lpstr>
      <vt:lpstr>Упражнение 1.3</vt:lpstr>
      <vt:lpstr>Упражнение 1.3</vt:lpstr>
      <vt:lpstr>Упражнение 1.3</vt:lpstr>
      <vt:lpstr>Упражнение 1.3</vt:lpstr>
      <vt:lpstr>Упражнение 2</vt:lpstr>
      <vt:lpstr>Упражнение 2.1</vt:lpstr>
      <vt:lpstr>Упражнение 2.1</vt:lpstr>
      <vt:lpstr>Упражнение 2.1</vt:lpstr>
      <vt:lpstr>Упражнение 2.1</vt:lpstr>
      <vt:lpstr>Упражнение 2.1</vt:lpstr>
      <vt:lpstr>Упражнение 2.1</vt:lpstr>
      <vt:lpstr>Упражнение 2.2</vt:lpstr>
      <vt:lpstr>Упражнение 2.2</vt:lpstr>
      <vt:lpstr>Упражнение 2.2</vt:lpstr>
      <vt:lpstr>Упражнение 2.2</vt:lpstr>
      <vt:lpstr>Упражнение 2.2</vt:lpstr>
      <vt:lpstr>Упражнение 2.2</vt:lpstr>
      <vt:lpstr>Упражнение 2.3</vt:lpstr>
      <vt:lpstr>Упражнение 2.3</vt:lpstr>
      <vt:lpstr>Упражнение 2.3</vt:lpstr>
      <vt:lpstr>Упражнение 2.3</vt:lpstr>
      <vt:lpstr>Упражнение 2.3</vt:lpstr>
      <vt:lpstr>Упражнение 2.3</vt:lpstr>
      <vt:lpstr>Упражнение 2.3</vt:lpstr>
      <vt:lpstr>Упражнение 2.3</vt:lpstr>
      <vt:lpstr>Упражнение 2.3</vt:lpstr>
      <vt:lpstr>Упражнение 3</vt:lpstr>
      <vt:lpstr>Упражнение 3.1</vt:lpstr>
      <vt:lpstr>Упражнение 3.1</vt:lpstr>
      <vt:lpstr>Упражнение 3.1</vt:lpstr>
      <vt:lpstr>Упражнение 3.1</vt:lpstr>
      <vt:lpstr>Упражнение 3.1</vt:lpstr>
      <vt:lpstr>Упражнение 3.1</vt:lpstr>
      <vt:lpstr>Упражнение 3.2</vt:lpstr>
      <vt:lpstr>Упражнение 3.2</vt:lpstr>
      <vt:lpstr>Упражнение 3.2</vt:lpstr>
      <vt:lpstr>Упражнение 3.2</vt:lpstr>
      <vt:lpstr>Упражнение 3.2</vt:lpstr>
      <vt:lpstr>Упражнение 3.2</vt:lpstr>
      <vt:lpstr>Упражнение 3.3</vt:lpstr>
      <vt:lpstr>Упражнение 3.3</vt:lpstr>
      <vt:lpstr>Упражнение 3.3</vt:lpstr>
      <vt:lpstr>Упражнение 3.3</vt:lpstr>
      <vt:lpstr>Упражнение 3.3</vt:lpstr>
      <vt:lpstr>Упражнение 3.3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2013-11-13T10:43:03Z</dcterms:created>
  <dcterms:modified xsi:type="dcterms:W3CDTF">2013-12-08T02:53:13Z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TC028048469991</vt:lpwstr>
  </property>
</Properties>
</file>