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74" r:id="rId2"/>
    <p:sldId id="275" r:id="rId3"/>
    <p:sldId id="279" r:id="rId4"/>
    <p:sldId id="280" r:id="rId5"/>
    <p:sldId id="281" r:id="rId6"/>
    <p:sldId id="287" r:id="rId7"/>
    <p:sldId id="288" r:id="rId8"/>
    <p:sldId id="289" r:id="rId9"/>
    <p:sldId id="290" r:id="rId10"/>
    <p:sldId id="257" r:id="rId11"/>
    <p:sldId id="273" r:id="rId12"/>
    <p:sldId id="295" r:id="rId13"/>
    <p:sldId id="260" r:id="rId14"/>
    <p:sldId id="261" r:id="rId15"/>
    <p:sldId id="264" r:id="rId16"/>
    <p:sldId id="284" r:id="rId17"/>
    <p:sldId id="267" r:id="rId18"/>
    <p:sldId id="272" r:id="rId19"/>
    <p:sldId id="291" r:id="rId20"/>
    <p:sldId id="292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42"/>
    <a:srgbClr val="00A84C"/>
    <a:srgbClr val="FF33CC"/>
    <a:srgbClr val="CC00CC"/>
    <a:srgbClr val="990099"/>
    <a:srgbClr val="004620"/>
    <a:srgbClr val="83EC34"/>
    <a:srgbClr val="D5D927"/>
    <a:srgbClr val="AAD3E8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9" autoAdjust="0"/>
  </p:normalViewPr>
  <p:slideViewPr>
    <p:cSldViewPr>
      <p:cViewPr>
        <p:scale>
          <a:sx n="65" d="100"/>
          <a:sy n="65" d="100"/>
        </p:scale>
        <p:origin x="-1536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9AA85E-AA85-4102-BBB9-D4889F72DF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69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998FD-8763-4BD9-BBDD-B20D08F48A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81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F7311-9416-472C-8FD4-64E5B0C5F9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65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69EEA-A8A5-45DD-A145-77CA5652B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50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AF34B-C48C-4FD2-B05F-786A33CADB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01D24-6A4C-4BD6-8F54-A1F59288FB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3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7F6790-C85D-4CD8-9789-4EA31C6625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13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B24BAF-921D-48E6-A649-0F12C1C2BD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15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62DDA-184C-4159-9909-FA3F5CD51D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73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6C53FA-3FC1-4C34-B5C1-EE64208FF9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57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569DC-810F-4790-A587-E963D64660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46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0FB87-6D33-46A2-A809-7F7F6B7318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2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CCC1BA-D3B4-4E93-ADEA-397B789142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32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Объект 2"/>
          <p:cNvSpPr>
            <a:spLocks noGrp="1"/>
          </p:cNvSpPr>
          <p:nvPr>
            <p:ph idx="1"/>
          </p:nvPr>
        </p:nvSpPr>
        <p:spPr>
          <a:xfrm>
            <a:off x="107950" y="115888"/>
            <a:ext cx="8928100" cy="6626225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  <a:defRPr/>
            </a:pPr>
            <a:endParaRPr lang="ru-RU" sz="2800" dirty="0" smtClean="0">
              <a:latin typeface="Arno Pro SmText" pitchFamily="18" charset="0"/>
            </a:endParaRPr>
          </a:p>
          <a:p>
            <a:pPr marL="0" indent="0">
              <a:buFontTx/>
              <a:buNone/>
              <a:defRPr/>
            </a:pPr>
            <a:endParaRPr lang="ru-RU" sz="2800" dirty="0" smtClean="0">
              <a:latin typeface="Arno Pro SmText" pitchFamily="18" charset="0"/>
            </a:endParaRPr>
          </a:p>
          <a:p>
            <a:pPr marL="0" indent="0">
              <a:buFontTx/>
              <a:buNone/>
              <a:defRPr/>
            </a:pPr>
            <a:endParaRPr lang="ru-RU" sz="2800" dirty="0" smtClean="0">
              <a:latin typeface="Arno Pro SmText" pitchFamily="18" charset="0"/>
            </a:endParaRPr>
          </a:p>
          <a:p>
            <a:pPr marL="0" indent="0">
              <a:buFontTx/>
              <a:buNone/>
              <a:defRPr/>
            </a:pPr>
            <a:endParaRPr lang="ru-RU" sz="2800" dirty="0" smtClean="0">
              <a:latin typeface="Arno Pro SmText" pitchFamily="18" charset="0"/>
            </a:endParaRPr>
          </a:p>
          <a:p>
            <a:pPr marL="0" indent="0">
              <a:buFontTx/>
              <a:buNone/>
              <a:defRPr/>
            </a:pPr>
            <a:endParaRPr lang="ru-RU" sz="2800" dirty="0" smtClean="0">
              <a:latin typeface="Arno Pro SmText" pitchFamily="18" charset="0"/>
            </a:endParaRPr>
          </a:p>
          <a:p>
            <a:pPr marL="0" indent="0">
              <a:buFontTx/>
              <a:buNone/>
              <a:defRPr/>
            </a:pPr>
            <a:endParaRPr lang="ru-RU" sz="2800" dirty="0" smtClean="0">
              <a:latin typeface="Arno Pro SmText" pitchFamily="18" charset="0"/>
            </a:endParaRPr>
          </a:p>
          <a:p>
            <a:pPr marL="0" indent="0">
              <a:buFontTx/>
              <a:buNone/>
              <a:defRPr/>
            </a:pPr>
            <a:endParaRPr lang="ru-RU" sz="2800" dirty="0" smtClean="0">
              <a:latin typeface="Arno Pro SmText" pitchFamily="18" charset="0"/>
            </a:endParaRPr>
          </a:p>
          <a:p>
            <a:pPr marL="0" indent="0">
              <a:buFontTx/>
              <a:buNone/>
              <a:defRPr/>
            </a:pPr>
            <a:endParaRPr lang="ru-RU" sz="2800" dirty="0">
              <a:latin typeface="Arno Pro SmText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Урок английского языка в 6 классе</a:t>
            </a:r>
            <a:endParaRPr lang="en-US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 SmText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Сатенова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Жамиля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Абдыкалиевна</a:t>
            </a:r>
            <a:endParaRPr lang="ru-RU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 SmText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 учитель английского языка </a:t>
            </a:r>
          </a:p>
          <a:p>
            <a:pPr marL="0" indent="0">
              <a:buFontTx/>
              <a:buNone/>
              <a:defRPr/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ГБОУ СОШ № 10 г. </a:t>
            </a:r>
          </a:p>
          <a:p>
            <a:pPr marL="0" indent="0">
              <a:buFontTx/>
              <a:buNone/>
              <a:defRPr/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Байконур 2013 г.</a:t>
            </a:r>
          </a:p>
        </p:txBody>
      </p:sp>
      <p:pic>
        <p:nvPicPr>
          <p:cNvPr id="205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47825"/>
            <a:ext cx="27368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08163"/>
            <a:ext cx="36226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Лента лицом вниз 3"/>
          <p:cNvSpPr/>
          <p:nvPr/>
        </p:nvSpPr>
        <p:spPr>
          <a:xfrm>
            <a:off x="107950" y="260350"/>
            <a:ext cx="8856663" cy="973138"/>
          </a:xfrm>
          <a:prstGeom prst="ribbon">
            <a:avLst>
              <a:gd name="adj1" fmla="val 16667"/>
              <a:gd name="adj2" fmla="val 7064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Text" pitchFamily="18" charset="0"/>
              </a:rPr>
              <a:t>We are always there for our pets</a:t>
            </a:r>
            <a:endParaRPr lang="ru-RU" sz="32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 SmText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0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50"/>
                            </p:stCondLst>
                            <p:childTnLst>
                              <p:par>
                                <p:cTn id="2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0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0"/>
                            </p:stCondLst>
                            <p:childTnLst>
                              <p:par>
                                <p:cTn id="3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0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00"/>
                            </p:stCondLst>
                            <p:childTnLst>
                              <p:par>
                                <p:cTn id="4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0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250"/>
                            </p:stCondLst>
                            <p:childTnLst>
                              <p:par>
                                <p:cTn id="5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0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pic15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49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9750" y="1517650"/>
            <a:ext cx="298132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blind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beautiful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guide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homeless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independent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useful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rescue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156325" y="1517650"/>
            <a:ext cx="185102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cage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home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puppy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training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 smtClean="0">
                <a:solidFill>
                  <a:srgbClr val="FFCC00"/>
                </a:solidFill>
              </a:rPr>
              <a:t>cat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people</a:t>
            </a:r>
            <a:endParaRPr lang="ru-RU" sz="4000" dirty="0">
              <a:solidFill>
                <a:srgbClr val="FFCC00"/>
              </a:solidFill>
            </a:endParaRPr>
          </a:p>
          <a:p>
            <a:pPr eaLnBrk="1" hangingPunct="1"/>
            <a:r>
              <a:rPr lang="en-US" sz="4000" dirty="0">
                <a:solidFill>
                  <a:srgbClr val="FFCC00"/>
                </a:solidFill>
              </a:rPr>
              <a:t>dog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179763" y="519113"/>
            <a:ext cx="31908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b="1">
                <a:solidFill>
                  <a:srgbClr val="FFFF00"/>
                </a:solidFill>
              </a:rPr>
              <a:t>Match the words</a:t>
            </a:r>
            <a:endParaRPr lang="ru-RU" sz="3000" b="1">
              <a:solidFill>
                <a:srgbClr val="FFFF00"/>
              </a:solidFill>
            </a:endParaRPr>
          </a:p>
        </p:txBody>
      </p:sp>
      <p:cxnSp>
        <p:nvCxnSpPr>
          <p:cNvPr id="25" name="Скругленная соединительная линия 24"/>
          <p:cNvCxnSpPr/>
          <p:nvPr/>
        </p:nvCxnSpPr>
        <p:spPr>
          <a:xfrm>
            <a:off x="1691680" y="1963688"/>
            <a:ext cx="4464645" cy="3049488"/>
          </a:xfrm>
          <a:prstGeom prst="curvedConnector3">
            <a:avLst/>
          </a:prstGeom>
          <a:ln w="12700">
            <a:solidFill>
              <a:srgbClr val="FFFF00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/>
          <p:nvPr/>
        </p:nvCxnSpPr>
        <p:spPr>
          <a:xfrm flipV="1">
            <a:off x="2606675" y="1963688"/>
            <a:ext cx="3549650" cy="528463"/>
          </a:xfrm>
          <a:prstGeom prst="curvedConnector3">
            <a:avLst/>
          </a:prstGeom>
          <a:ln w="12700">
            <a:solidFill>
              <a:srgbClr val="FFFF00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7" name="Скругленная соединительная линия 10246"/>
          <p:cNvCxnSpPr/>
          <p:nvPr/>
        </p:nvCxnSpPr>
        <p:spPr>
          <a:xfrm>
            <a:off x="1835696" y="3031232"/>
            <a:ext cx="4320629" cy="2558008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0" name="Скругленная соединительная линия 10249"/>
          <p:cNvCxnSpPr/>
          <p:nvPr/>
        </p:nvCxnSpPr>
        <p:spPr>
          <a:xfrm flipV="1">
            <a:off x="2722563" y="3212976"/>
            <a:ext cx="3433762" cy="484311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3" name="Скругленная соединительная линия 10252"/>
          <p:cNvCxnSpPr/>
          <p:nvPr/>
        </p:nvCxnSpPr>
        <p:spPr>
          <a:xfrm>
            <a:off x="3347864" y="4310236"/>
            <a:ext cx="2808461" cy="12700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6" name="Скругленная соединительная линия 10255"/>
          <p:cNvCxnSpPr>
            <a:endCxn id="3077" idx="1"/>
          </p:cNvCxnSpPr>
          <p:nvPr/>
        </p:nvCxnSpPr>
        <p:spPr>
          <a:xfrm flipV="1">
            <a:off x="2030412" y="3697288"/>
            <a:ext cx="4125913" cy="1234466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60" name="Скругленная соединительная линия 10259"/>
          <p:cNvCxnSpPr/>
          <p:nvPr/>
        </p:nvCxnSpPr>
        <p:spPr>
          <a:xfrm flipV="1">
            <a:off x="2149475" y="2492151"/>
            <a:ext cx="4006850" cy="3077617"/>
          </a:xfrm>
          <a:prstGeom prst="curvedConnector3">
            <a:avLst/>
          </a:prstGeom>
          <a:ln>
            <a:solidFill>
              <a:srgbClr val="FFFF00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5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5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65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65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65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65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65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  <p:bldP spid="30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3709494" y="173168"/>
            <a:ext cx="1314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3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</a:rPr>
              <a:t>Task I</a:t>
            </a:r>
          </a:p>
        </p:txBody>
      </p:sp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2555776" y="752475"/>
            <a:ext cx="43204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</a:rPr>
              <a:t>Choose the right variant</a:t>
            </a:r>
            <a:endParaRPr lang="ru-RU" sz="28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244475" y="1412875"/>
            <a:ext cx="54800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200" b="1" dirty="0" smtClean="0">
                <a:solidFill>
                  <a:srgbClr val="993300"/>
                </a:solidFill>
              </a:rPr>
              <a:t> 1</a:t>
            </a:r>
            <a:r>
              <a:rPr lang="en-US" sz="2200" b="1" dirty="0">
                <a:solidFill>
                  <a:srgbClr val="993300"/>
                </a:solidFill>
              </a:rPr>
              <a:t>. Our animals are always there for us.</a:t>
            </a:r>
            <a:endParaRPr lang="ru-RU" sz="2200" b="1" dirty="0">
              <a:solidFill>
                <a:srgbClr val="993300"/>
              </a:solidFill>
            </a:endParaRPr>
          </a:p>
          <a:p>
            <a:pPr eaLnBrk="1" hangingPunct="1"/>
            <a:r>
              <a:rPr lang="en-US" sz="2200" b="1" dirty="0" smtClean="0">
                <a:solidFill>
                  <a:srgbClr val="993300"/>
                </a:solidFill>
              </a:rPr>
              <a:t> a</a:t>
            </a:r>
            <a:r>
              <a:rPr lang="en-US" sz="2200" b="1" dirty="0">
                <a:solidFill>
                  <a:srgbClr val="993300"/>
                </a:solidFill>
              </a:rPr>
              <a:t>) animals are always with us;</a:t>
            </a:r>
            <a:endParaRPr lang="ru-RU" sz="2200" b="1" dirty="0">
              <a:solidFill>
                <a:srgbClr val="993300"/>
              </a:solidFill>
            </a:endParaRPr>
          </a:p>
          <a:p>
            <a:pPr eaLnBrk="1" hangingPunct="1"/>
            <a:endParaRPr lang="en-US" sz="2200" b="1" dirty="0" smtClean="0">
              <a:solidFill>
                <a:srgbClr val="993300"/>
              </a:solidFill>
            </a:endParaRPr>
          </a:p>
          <a:p>
            <a:pPr eaLnBrk="1" hangingPunct="1"/>
            <a:r>
              <a:rPr lang="en-US" sz="2200" b="1" dirty="0" smtClean="0">
                <a:solidFill>
                  <a:srgbClr val="993300"/>
                </a:solidFill>
              </a:rPr>
              <a:t> c</a:t>
            </a:r>
            <a:r>
              <a:rPr lang="en-US" sz="2200" b="1" dirty="0">
                <a:solidFill>
                  <a:srgbClr val="993300"/>
                </a:solidFill>
              </a:rPr>
              <a:t>) animals always love us.</a:t>
            </a:r>
          </a:p>
        </p:txBody>
      </p:sp>
      <p:sp>
        <p:nvSpPr>
          <p:cNvPr id="4101" name="Прямоугольник 4"/>
          <p:cNvSpPr>
            <a:spLocks noChangeArrowheads="1"/>
          </p:cNvSpPr>
          <p:nvPr/>
        </p:nvSpPr>
        <p:spPr bwMode="auto">
          <a:xfrm>
            <a:off x="266700" y="2997200"/>
            <a:ext cx="57451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200" b="1" dirty="0" smtClean="0">
                <a:solidFill>
                  <a:srgbClr val="0000CC"/>
                </a:solidFill>
              </a:rPr>
              <a:t> 2</a:t>
            </a:r>
            <a:r>
              <a:rPr lang="en-US" sz="2200" b="1" dirty="0">
                <a:solidFill>
                  <a:srgbClr val="0000CC"/>
                </a:solidFill>
              </a:rPr>
              <a:t>. Animals are members of the family.</a:t>
            </a:r>
            <a:endParaRPr lang="ru-RU" sz="2200" b="1" dirty="0">
              <a:solidFill>
                <a:srgbClr val="0000CC"/>
              </a:solidFill>
            </a:endParaRPr>
          </a:p>
          <a:p>
            <a:pPr eaLnBrk="1" hangingPunct="1"/>
            <a:r>
              <a:rPr lang="en-US" sz="2200" b="1" dirty="0" smtClean="0">
                <a:solidFill>
                  <a:srgbClr val="0000CC"/>
                </a:solidFill>
              </a:rPr>
              <a:t> a</a:t>
            </a:r>
            <a:r>
              <a:rPr lang="en-US" sz="2200" b="1" dirty="0">
                <a:solidFill>
                  <a:srgbClr val="0000CC"/>
                </a:solidFill>
              </a:rPr>
              <a:t>) they’re our sisters;</a:t>
            </a:r>
            <a:endParaRPr lang="ru-RU" sz="2200" b="1" dirty="0">
              <a:solidFill>
                <a:srgbClr val="0000CC"/>
              </a:solidFill>
            </a:endParaRPr>
          </a:p>
          <a:p>
            <a:pPr eaLnBrk="1" hangingPunct="1"/>
            <a:r>
              <a:rPr lang="en-US" sz="2200" b="1" dirty="0" smtClean="0">
                <a:solidFill>
                  <a:srgbClr val="0000CC"/>
                </a:solidFill>
              </a:rPr>
              <a:t> b</a:t>
            </a:r>
            <a:r>
              <a:rPr lang="en-US" sz="2200" b="1" dirty="0">
                <a:solidFill>
                  <a:srgbClr val="0000CC"/>
                </a:solidFill>
              </a:rPr>
              <a:t>) they’re our brothers</a:t>
            </a:r>
            <a:r>
              <a:rPr lang="en-US" sz="2200" b="1" dirty="0" smtClean="0">
                <a:solidFill>
                  <a:srgbClr val="0000CC"/>
                </a:solidFill>
              </a:rPr>
              <a:t>;</a:t>
            </a:r>
          </a:p>
          <a:p>
            <a:pPr eaLnBrk="1" hangingPunct="1"/>
            <a:endParaRPr lang="ru-RU" sz="2200" b="1" dirty="0">
              <a:solidFill>
                <a:srgbClr val="0000CC"/>
              </a:solidFill>
            </a:endParaRPr>
          </a:p>
        </p:txBody>
      </p:sp>
      <p:sp>
        <p:nvSpPr>
          <p:cNvPr id="4102" name="Прямоугольник 5"/>
          <p:cNvSpPr>
            <a:spLocks noChangeArrowheads="1"/>
          </p:cNvSpPr>
          <p:nvPr/>
        </p:nvSpPr>
        <p:spPr bwMode="auto">
          <a:xfrm>
            <a:off x="244475" y="4724400"/>
            <a:ext cx="835997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200" b="1" dirty="0">
                <a:solidFill>
                  <a:srgbClr val="FFFF00"/>
                </a:solidFill>
              </a:rPr>
              <a:t>3. </a:t>
            </a:r>
            <a:r>
              <a:rPr lang="en-US" sz="2200" b="1" dirty="0" smtClean="0">
                <a:solidFill>
                  <a:srgbClr val="FFFF00"/>
                </a:solidFill>
              </a:rPr>
              <a:t>There are special </a:t>
            </a:r>
            <a:r>
              <a:rPr lang="en-US" sz="2200" b="1" dirty="0">
                <a:solidFill>
                  <a:srgbClr val="FFFF00"/>
                </a:solidFill>
              </a:rPr>
              <a:t>cemeteries for </a:t>
            </a:r>
            <a:r>
              <a:rPr lang="en-US" sz="2200" b="1" dirty="0" smtClean="0">
                <a:solidFill>
                  <a:srgbClr val="FFFF00"/>
                </a:solidFill>
              </a:rPr>
              <a:t>animals in England.</a:t>
            </a:r>
            <a:endParaRPr lang="ru-RU" sz="2200" b="1" dirty="0">
              <a:solidFill>
                <a:srgbClr val="FFFF00"/>
              </a:solidFill>
            </a:endParaRPr>
          </a:p>
          <a:p>
            <a:pPr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2200" b="1" dirty="0" smtClean="0">
                <a:solidFill>
                  <a:srgbClr val="FFFF00"/>
                </a:solidFill>
              </a:rPr>
              <a:t>b</a:t>
            </a:r>
            <a:r>
              <a:rPr lang="en-US" sz="2200" b="1" dirty="0">
                <a:solidFill>
                  <a:srgbClr val="FFFF00"/>
                </a:solidFill>
              </a:rPr>
              <a:t>) the English burry animals in rescue homes;</a:t>
            </a:r>
            <a:endParaRPr lang="ru-RU" sz="2200" b="1" dirty="0">
              <a:solidFill>
                <a:srgbClr val="FFFF00"/>
              </a:solidFill>
            </a:endParaRPr>
          </a:p>
          <a:p>
            <a:pPr eaLnBrk="1" hangingPunct="1"/>
            <a:r>
              <a:rPr lang="en-US" sz="2200" b="1" dirty="0">
                <a:solidFill>
                  <a:srgbClr val="FFFF00"/>
                </a:solidFill>
              </a:rPr>
              <a:t>c) the English burry animals with people.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6" y="2081092"/>
            <a:ext cx="3914421" cy="58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005064"/>
            <a:ext cx="28416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3" y="5013176"/>
            <a:ext cx="6486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4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52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55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  <p:bldP spid="4100" grpId="0"/>
      <p:bldP spid="4101" grpId="0"/>
      <p:bldP spid="41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r="3787"/>
          <a:stretch/>
        </p:blipFill>
        <p:spPr bwMode="auto">
          <a:xfrm>
            <a:off x="2843808" y="1269155"/>
            <a:ext cx="3362632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689" y="206867"/>
            <a:ext cx="8229600" cy="422525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Task </a:t>
            </a:r>
            <a:r>
              <a:rPr lang="en-US" sz="3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3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00CC"/>
                </a:solidFill>
                <a:latin typeface="Arial" charset="0"/>
              </a:rPr>
              <a:t/>
            </a:r>
            <a:br>
              <a:rPr lang="en-US" sz="3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00CC"/>
                </a:solidFill>
                <a:latin typeface="Arial" charset="0"/>
              </a:rPr>
            </a:br>
            <a:endParaRPr lang="ru-RU" sz="24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CC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9154"/>
            <a:ext cx="9144000" cy="5400206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buNone/>
            </a:pPr>
            <a:endParaRPr lang="en-US" sz="24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buNone/>
            </a:pPr>
            <a:endParaRPr lang="en-US" sz="2400" b="1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buNone/>
            </a:pPr>
            <a:endParaRPr lang="en-US" sz="24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buNone/>
            </a:pPr>
            <a:endParaRPr lang="en-US" sz="2400" b="1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buNone/>
            </a:pPr>
            <a:endParaRPr lang="en-US" sz="2400" b="1" dirty="0" smtClean="0">
              <a:solidFill>
                <a:srgbClr val="990099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2400" b="1" dirty="0" smtClean="0">
                <a:solidFill>
                  <a:srgbClr val="99009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0" lvl="0" indent="0" algn="ctr" eaLnBrk="0" fontAlgn="base" hangingPunc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24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99009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endParaRPr lang="ru-RU" sz="24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29392"/>
            <a:ext cx="35353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269155"/>
            <a:ext cx="353536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09" y="1286824"/>
            <a:ext cx="370681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6" y="2924944"/>
            <a:ext cx="318293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714" y="3856038"/>
            <a:ext cx="19875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9" y="4442594"/>
            <a:ext cx="794385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948417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067175" y="260350"/>
            <a:ext cx="1133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sz="2200" b="1">
                <a:solidFill>
                  <a:srgbClr val="FFCC00"/>
                </a:solidFill>
              </a:rPr>
              <a:t>Task III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8580" y="1669284"/>
            <a:ext cx="9115420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en-US" sz="2500" b="1" dirty="0">
                <a:solidFill>
                  <a:srgbClr val="00FFFF"/>
                </a:solidFill>
              </a:rPr>
              <a:t>Rescue homes are for the homeless animals.  </a:t>
            </a:r>
          </a:p>
          <a:p>
            <a:pPr marL="342900" indent="-342900" eaLnBrk="1" hangingPunct="1"/>
            <a:endParaRPr lang="en-US" sz="2500" b="1" dirty="0" smtClean="0">
              <a:solidFill>
                <a:srgbClr val="00FFFF"/>
              </a:solidFill>
            </a:endParaRPr>
          </a:p>
          <a:p>
            <a:pPr marL="342900" indent="-342900" eaLnBrk="1" hangingPunct="1"/>
            <a:r>
              <a:rPr lang="en-US" sz="2500" b="1" dirty="0" smtClean="0">
                <a:solidFill>
                  <a:srgbClr val="00FFFF"/>
                </a:solidFill>
              </a:rPr>
              <a:t>2</a:t>
            </a:r>
            <a:r>
              <a:rPr lang="en-US" sz="2500" b="1" dirty="0">
                <a:solidFill>
                  <a:srgbClr val="00FFFF"/>
                </a:solidFill>
              </a:rPr>
              <a:t>. In England people buy puppies in rescue homes</a:t>
            </a:r>
            <a:r>
              <a:rPr lang="en-US" sz="2500" b="1" dirty="0" smtClean="0">
                <a:solidFill>
                  <a:srgbClr val="00FFFF"/>
                </a:solidFill>
              </a:rPr>
              <a:t>. </a:t>
            </a:r>
            <a:endParaRPr lang="ru-RU" sz="2500" b="1" dirty="0">
              <a:solidFill>
                <a:srgbClr val="00FFFF"/>
              </a:solidFill>
            </a:endParaRPr>
          </a:p>
          <a:p>
            <a:pPr marL="342900" lvl="0" indent="-342900" eaLnBrk="1" hangingPunct="1"/>
            <a:endParaRPr lang="en-US" sz="2500" b="1" dirty="0" smtClean="0">
              <a:solidFill>
                <a:srgbClr val="00FFFF"/>
              </a:solidFill>
            </a:endParaRPr>
          </a:p>
          <a:p>
            <a:pPr marL="342900" lvl="0" indent="-342900" eaLnBrk="1" hangingPunct="1"/>
            <a:r>
              <a:rPr lang="en-US" sz="2500" b="1" dirty="0" smtClean="0">
                <a:solidFill>
                  <a:srgbClr val="00FFFF"/>
                </a:solidFill>
              </a:rPr>
              <a:t>3</a:t>
            </a:r>
            <a:r>
              <a:rPr lang="en-US" sz="2500" b="1" dirty="0">
                <a:solidFill>
                  <a:srgbClr val="00FFFF"/>
                </a:solidFill>
              </a:rPr>
              <a:t>. </a:t>
            </a:r>
            <a:r>
              <a:rPr lang="en-US" sz="2500" b="1" dirty="0" err="1">
                <a:solidFill>
                  <a:srgbClr val="00FFFF"/>
                </a:solidFill>
              </a:rPr>
              <a:t>Fourby</a:t>
            </a:r>
            <a:r>
              <a:rPr lang="en-US" sz="2500" b="1" dirty="0">
                <a:solidFill>
                  <a:srgbClr val="00FFFF"/>
                </a:solidFill>
              </a:rPr>
              <a:t> is half collie and half Labrador. </a:t>
            </a:r>
            <a:endParaRPr lang="ru-RU" sz="2500" b="1" dirty="0">
              <a:solidFill>
                <a:srgbClr val="00FFFF"/>
              </a:solidFill>
            </a:endParaRPr>
          </a:p>
          <a:p>
            <a:pPr marL="342900" lvl="0" indent="-342900" eaLnBrk="1" hangingPunct="1"/>
            <a:endParaRPr lang="en-US" sz="2500" b="1" dirty="0" smtClean="0">
              <a:solidFill>
                <a:srgbClr val="00FFFF"/>
              </a:solidFill>
            </a:endParaRPr>
          </a:p>
          <a:p>
            <a:pPr marL="342900" lvl="0" indent="-342900" eaLnBrk="1" hangingPunct="1"/>
            <a:r>
              <a:rPr lang="en-US" sz="2500" b="1" dirty="0" smtClean="0">
                <a:solidFill>
                  <a:srgbClr val="00FFFF"/>
                </a:solidFill>
              </a:rPr>
              <a:t>4</a:t>
            </a:r>
            <a:r>
              <a:rPr lang="en-US" sz="2500" b="1" dirty="0">
                <a:solidFill>
                  <a:srgbClr val="00FFFF"/>
                </a:solidFill>
              </a:rPr>
              <a:t>. </a:t>
            </a:r>
            <a:r>
              <a:rPr lang="en-US" sz="2500" b="1" dirty="0" err="1">
                <a:solidFill>
                  <a:srgbClr val="00FFFF"/>
                </a:solidFill>
              </a:rPr>
              <a:t>Fourby</a:t>
            </a:r>
            <a:r>
              <a:rPr lang="en-US" sz="2500" b="1" dirty="0">
                <a:solidFill>
                  <a:srgbClr val="00FFFF"/>
                </a:solidFill>
              </a:rPr>
              <a:t> doesn’t love cats. </a:t>
            </a:r>
            <a:endParaRPr lang="en-US" sz="2500" b="1" dirty="0">
              <a:solidFill>
                <a:srgbClr val="FF0000"/>
              </a:solidFill>
            </a:endParaRPr>
          </a:p>
          <a:p>
            <a:pPr marL="342900" indent="-342900" eaLnBrk="1" hangingPunct="1"/>
            <a:r>
              <a:rPr lang="en-US" sz="2500" b="1" dirty="0" smtClean="0">
                <a:solidFill>
                  <a:srgbClr val="00FFFF"/>
                </a:solidFill>
              </a:rPr>
              <a:t>                    </a:t>
            </a:r>
            <a:endParaRPr lang="ru-RU" sz="2500" b="1" dirty="0">
              <a:solidFill>
                <a:srgbClr val="00FFFF"/>
              </a:solidFill>
            </a:endParaRPr>
          </a:p>
          <a:p>
            <a:pPr lvl="0" eaLnBrk="1" hangingPunct="1"/>
            <a:r>
              <a:rPr lang="en-US" sz="2500" b="1" dirty="0">
                <a:solidFill>
                  <a:srgbClr val="00FFFF"/>
                </a:solidFill>
              </a:rPr>
              <a:t>5. </a:t>
            </a:r>
            <a:r>
              <a:rPr lang="en-US" sz="2500" b="1" dirty="0" err="1">
                <a:solidFill>
                  <a:srgbClr val="00FFFF"/>
                </a:solidFill>
              </a:rPr>
              <a:t>Fourby</a:t>
            </a:r>
            <a:r>
              <a:rPr lang="en-US" sz="2500" b="1" dirty="0">
                <a:solidFill>
                  <a:srgbClr val="00FFFF"/>
                </a:solidFill>
              </a:rPr>
              <a:t> gets his name from the number </a:t>
            </a:r>
            <a:r>
              <a:rPr lang="en-US" sz="2500" b="1" dirty="0" smtClean="0">
                <a:solidFill>
                  <a:srgbClr val="00FFFF"/>
                </a:solidFill>
              </a:rPr>
              <a:t>of his </a:t>
            </a:r>
            <a:r>
              <a:rPr lang="en-US" sz="2500" b="1" dirty="0">
                <a:solidFill>
                  <a:srgbClr val="00FFFF"/>
                </a:solidFill>
              </a:rPr>
              <a:t>cage. 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363913" y="879475"/>
            <a:ext cx="236061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b="1">
                <a:solidFill>
                  <a:schemeClr val="bg1"/>
                </a:solidFill>
              </a:rPr>
              <a:t>Say true or false</a:t>
            </a:r>
            <a:endParaRPr lang="ru-RU" sz="2200" b="1">
              <a:solidFill>
                <a:schemeClr val="bg1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69283"/>
            <a:ext cx="104933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4653076"/>
            <a:ext cx="104933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973" y="2397170"/>
            <a:ext cx="118903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37411"/>
            <a:ext cx="118903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914503"/>
            <a:ext cx="118903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49" grpId="0"/>
      <p:bldP spid="61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140200" y="260350"/>
            <a:ext cx="11636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sz="2200" b="1" dirty="0">
                <a:ln>
                  <a:solidFill>
                    <a:srgbClr val="FF99CC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Task IV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" y="1424700"/>
            <a:ext cx="9144000" cy="5158335"/>
          </a:xfrm>
          <a:prstGeom prst="rect">
            <a:avLst/>
          </a:prstGeom>
          <a:noFill/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200" b="1" dirty="0" err="1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Fourby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has got the 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______</a:t>
            </a:r>
            <a:r>
              <a:rPr lang="en-US" sz="2400" b="1" u="sng" dirty="0" smtClean="0">
                <a:ln w="19050">
                  <a:noFill/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friend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</a:t>
            </a: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</a:t>
            </a:r>
            <a:endParaRPr lang="en-US" sz="2200" b="1" dirty="0" smtClean="0">
              <a:ln w="19050">
                <a:noFill/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200" b="1" dirty="0" smtClean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His </a:t>
            </a: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name is Henry. Henry’s life is 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______</a:t>
            </a:r>
            <a:r>
              <a:rPr lang="en-US" sz="24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endParaRPr lang="en-US" sz="2200" b="1" dirty="0" smtClean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22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than the life of __________    dogs.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</a:t>
            </a:r>
          </a:p>
          <a:p>
            <a:pPr eaLnBrk="1" hangingPunct="1">
              <a:defRPr/>
            </a:pPr>
            <a:endParaRPr lang="en-US" sz="22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 can play and sleep at home. 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Henry  ____</a:t>
            </a:r>
            <a:endParaRPr lang="ru-RU" sz="2200" b="1" dirty="0">
              <a:ln w="19050">
                <a:solidFill>
                  <a:srgbClr val="006600"/>
                </a:solidFill>
                <a:prstDash val="solid"/>
              </a:ln>
              <a:solidFill>
                <a:srgbClr val="29761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2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Labrador. Labradors 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_____  kind </a:t>
            </a: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</a:t>
            </a: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</a:t>
            </a:r>
            <a:endParaRPr lang="ru-RU" sz="2200" b="1" dirty="0">
              <a:ln w="19050">
                <a:solidFill>
                  <a:srgbClr val="297614"/>
                </a:solidFill>
                <a:prstDash val="solid"/>
              </a:ln>
              <a:solidFill>
                <a:srgbClr val="13611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2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clever. They get special 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__________</a:t>
            </a: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</a:t>
            </a:r>
            <a:endParaRPr lang="ru-RU" sz="2200" b="1" dirty="0">
              <a:ln w="19050">
                <a:solidFill>
                  <a:srgbClr val="13611C"/>
                </a:solidFill>
                <a:prstDash val="solid"/>
              </a:ln>
              <a:solidFill>
                <a:srgbClr val="225C1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2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help blind people. They are very </a:t>
            </a:r>
            <a:r>
              <a:rPr lang="en-US" sz="2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_________ .</a:t>
            </a:r>
            <a:r>
              <a:rPr lang="en-US" sz="2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</a:t>
            </a:r>
            <a:endParaRPr lang="en-US" sz="2200" b="1" dirty="0" smtClean="0">
              <a:ln w="19050">
                <a:solidFill>
                  <a:srgbClr val="225C14"/>
                </a:solidFill>
                <a:prstDash val="solid"/>
              </a:ln>
              <a:solidFill>
                <a:srgbClr val="1C6A0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2200" b="1" dirty="0" smtClean="0">
                <a:ln w="19050">
                  <a:noFill/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best</a:t>
            </a:r>
            <a:endParaRPr lang="en-US" sz="2200" b="1" dirty="0">
              <a:ln w="19050">
                <a:noFill/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836613"/>
            <a:ext cx="924003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300" b="1" dirty="0">
                <a:ln>
                  <a:solidFill>
                    <a:srgbClr val="FF99CC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Fill in the gaps with the correct form of the word given at the end</a:t>
            </a:r>
            <a:endParaRPr lang="ru-RU" sz="2300" b="1" dirty="0">
              <a:ln>
                <a:solidFill>
                  <a:srgbClr val="FF99CC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530" y="1282889"/>
            <a:ext cx="17557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323" y="1998861"/>
            <a:ext cx="15795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1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43" y="5589240"/>
            <a:ext cx="12795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2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60" y="4941625"/>
            <a:ext cx="17986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3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60" y="4251119"/>
            <a:ext cx="10366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5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05" y="3569796"/>
            <a:ext cx="10366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6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888" y="2852936"/>
            <a:ext cx="17859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08" y="1337657"/>
            <a:ext cx="119538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34" y="2875513"/>
            <a:ext cx="20478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21438"/>
            <a:ext cx="152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88271"/>
            <a:ext cx="7683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214914"/>
            <a:ext cx="10541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2" y="4837491"/>
            <a:ext cx="19081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68" y="5514286"/>
            <a:ext cx="15367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2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75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7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5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5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25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"/>
                                        <p:tgtEl>
                                          <p:spTgt spid="15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35"/>
                            </p:stCondLst>
                            <p:childTnLst>
                              <p:par>
                                <p:cTn id="4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138 L -0.53177 0.0027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35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85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785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34479 0.009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785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35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35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0.58298 0.000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4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35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285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285"/>
                            </p:stCondLst>
                            <p:childTnLst>
                              <p:par>
                                <p:cTn id="8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116 L -0.27205 -0.0092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285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035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035"/>
                            </p:stCondLst>
                            <p:childTnLst>
                              <p:par>
                                <p:cTn id="9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48455 -0.0037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35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785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785"/>
                            </p:stCondLst>
                            <p:childTnLst>
                              <p:par>
                                <p:cTn id="1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-0.45677 -0.0106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785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535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535"/>
                            </p:stCondLst>
                            <p:childTnLst>
                              <p:par>
                                <p:cTn id="1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972 L -0.28958 -0.00972 " pathEditMode="relative" rAng="0" ptsTypes="AA">
                                      <p:cBhvr>
                                        <p:cTn id="120" dur="1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545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555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1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262496001"/>
              </p:ext>
            </p:extLst>
          </p:nvPr>
        </p:nvGraphicFramePr>
        <p:xfrm>
          <a:off x="0" y="1"/>
          <a:ext cx="9144000" cy="6917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" name="Image" r:id="rId4" imgW="14476190" imgH="11352381" progId="">
                  <p:embed/>
                </p:oleObj>
              </mc:Choice>
              <mc:Fallback>
                <p:oleObj name="Image" r:id="rId4" imgW="14476190" imgH="11352381" progId="">
                  <p:embed/>
                  <p:pic>
                    <p:nvPicPr>
                      <p:cNvPr id="0" name="Picture 7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69178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2" name="AutoShape 22"/>
          <p:cNvSpPr>
            <a:spLocks noChangeArrowheads="1"/>
          </p:cNvSpPr>
          <p:nvPr/>
        </p:nvSpPr>
        <p:spPr bwMode="auto">
          <a:xfrm>
            <a:off x="2843213" y="1484313"/>
            <a:ext cx="792162" cy="288925"/>
          </a:xfrm>
          <a:prstGeom prst="cloudCallout">
            <a:avLst>
              <a:gd name="adj1" fmla="val -53407"/>
              <a:gd name="adj2" fmla="val 3296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pet</a:t>
            </a:r>
            <a:r>
              <a:rPr lang="ru-RU" sz="1400"/>
              <a:t> </a:t>
            </a:r>
          </a:p>
        </p:txBody>
      </p:sp>
      <p:sp>
        <p:nvSpPr>
          <p:cNvPr id="10265" name="AutoShape 25"/>
          <p:cNvSpPr>
            <a:spLocks noChangeArrowheads="1"/>
          </p:cNvSpPr>
          <p:nvPr/>
        </p:nvSpPr>
        <p:spPr bwMode="auto">
          <a:xfrm>
            <a:off x="4211638" y="1700213"/>
            <a:ext cx="1512887" cy="288925"/>
          </a:xfrm>
          <a:prstGeom prst="cloudCallout">
            <a:avLst>
              <a:gd name="adj1" fmla="val -43704"/>
              <a:gd name="adj2" fmla="val 109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Mother</a:t>
            </a:r>
            <a:r>
              <a:rPr lang="ru-RU" sz="1400"/>
              <a:t> </a:t>
            </a:r>
          </a:p>
        </p:txBody>
      </p:sp>
      <p:sp>
        <p:nvSpPr>
          <p:cNvPr id="10266" name="AutoShape 26"/>
          <p:cNvSpPr>
            <a:spLocks noChangeArrowheads="1"/>
          </p:cNvSpPr>
          <p:nvPr/>
        </p:nvSpPr>
        <p:spPr bwMode="auto">
          <a:xfrm>
            <a:off x="5364163" y="4365625"/>
            <a:ext cx="1368425" cy="576263"/>
          </a:xfrm>
          <a:prstGeom prst="cloudCallout">
            <a:avLst>
              <a:gd name="adj1" fmla="val -60324"/>
              <a:gd name="adj2" fmla="val 840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great hunter</a:t>
            </a:r>
            <a:r>
              <a:rPr lang="ru-RU" sz="1400"/>
              <a:t> </a:t>
            </a:r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2339975" y="2133600"/>
            <a:ext cx="936625" cy="287338"/>
          </a:xfrm>
          <a:prstGeom prst="cloudCallout">
            <a:avLst>
              <a:gd name="adj1" fmla="val -52880"/>
              <a:gd name="adj2" fmla="val 18370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lives </a:t>
            </a:r>
            <a:endParaRPr lang="ru-RU" sz="1400"/>
          </a:p>
        </p:txBody>
      </p:sp>
      <p:sp>
        <p:nvSpPr>
          <p:cNvPr id="10268" name="AutoShape 28"/>
          <p:cNvSpPr>
            <a:spLocks noChangeArrowheads="1"/>
          </p:cNvSpPr>
          <p:nvPr/>
        </p:nvSpPr>
        <p:spPr bwMode="auto">
          <a:xfrm>
            <a:off x="5724525" y="3357563"/>
            <a:ext cx="1368425" cy="287337"/>
          </a:xfrm>
          <a:prstGeom prst="cloudCallout">
            <a:avLst>
              <a:gd name="adj1" fmla="val -41995"/>
              <a:gd name="adj2" fmla="val 580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outside</a:t>
            </a:r>
            <a:r>
              <a:rPr lang="ru-RU" sz="1400"/>
              <a:t> </a:t>
            </a:r>
          </a:p>
        </p:txBody>
      </p:sp>
      <p:sp>
        <p:nvSpPr>
          <p:cNvPr id="10269" name="AutoShape 29"/>
          <p:cNvSpPr>
            <a:spLocks noChangeArrowheads="1"/>
          </p:cNvSpPr>
          <p:nvPr/>
        </p:nvSpPr>
        <p:spPr bwMode="auto">
          <a:xfrm>
            <a:off x="1835150" y="4076700"/>
            <a:ext cx="1655763" cy="323850"/>
          </a:xfrm>
          <a:prstGeom prst="cloudCallout">
            <a:avLst>
              <a:gd name="adj1" fmla="val 41468"/>
              <a:gd name="adj2" fmla="val 4852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independent</a:t>
            </a:r>
            <a:r>
              <a:rPr lang="ru-RU" sz="1400"/>
              <a:t> </a:t>
            </a:r>
          </a:p>
        </p:txBody>
      </p:sp>
      <p:sp>
        <p:nvSpPr>
          <p:cNvPr id="10270" name="AutoShape 30"/>
          <p:cNvSpPr>
            <a:spLocks noChangeArrowheads="1"/>
          </p:cNvSpPr>
          <p:nvPr/>
        </p:nvSpPr>
        <p:spPr bwMode="auto">
          <a:xfrm>
            <a:off x="3276600" y="2349500"/>
            <a:ext cx="1511300" cy="323850"/>
          </a:xfrm>
          <a:prstGeom prst="cloudCallout">
            <a:avLst>
              <a:gd name="adj1" fmla="val 13444"/>
              <a:gd name="adj2" fmla="val 4509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teaches </a:t>
            </a:r>
            <a:endParaRPr lang="ru-RU" sz="1400"/>
          </a:p>
        </p:txBody>
      </p:sp>
      <p:sp>
        <p:nvSpPr>
          <p:cNvPr id="10271" name="AutoShape 31"/>
          <p:cNvSpPr>
            <a:spLocks noChangeArrowheads="1"/>
          </p:cNvSpPr>
          <p:nvPr/>
        </p:nvSpPr>
        <p:spPr bwMode="auto">
          <a:xfrm>
            <a:off x="3708400" y="4724400"/>
            <a:ext cx="1008063" cy="288925"/>
          </a:xfrm>
          <a:prstGeom prst="cloudCallout">
            <a:avLst>
              <a:gd name="adj1" fmla="val -37560"/>
              <a:gd name="adj2" fmla="val 1593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oldest </a:t>
            </a:r>
            <a:endParaRPr lang="ru-RU" sz="1400"/>
          </a:p>
        </p:txBody>
      </p:sp>
      <p:sp>
        <p:nvSpPr>
          <p:cNvPr id="10272" name="AutoShape 32"/>
          <p:cNvSpPr>
            <a:spLocks noChangeArrowheads="1"/>
          </p:cNvSpPr>
          <p:nvPr/>
        </p:nvSpPr>
        <p:spPr bwMode="auto">
          <a:xfrm>
            <a:off x="2051050" y="3357563"/>
            <a:ext cx="1008063" cy="287337"/>
          </a:xfrm>
          <a:prstGeom prst="cloudCallout">
            <a:avLst>
              <a:gd name="adj1" fmla="val -40708"/>
              <a:gd name="adj2" fmla="val 6436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biggest </a:t>
            </a:r>
            <a:endParaRPr lang="ru-RU" sz="1400"/>
          </a:p>
        </p:txBody>
      </p:sp>
      <p:sp>
        <p:nvSpPr>
          <p:cNvPr id="10273" name="AutoShape 33"/>
          <p:cNvSpPr>
            <a:spLocks noChangeArrowheads="1"/>
          </p:cNvSpPr>
          <p:nvPr/>
        </p:nvSpPr>
        <p:spPr bwMode="auto">
          <a:xfrm>
            <a:off x="4932363" y="2492375"/>
            <a:ext cx="1368425" cy="287338"/>
          </a:xfrm>
          <a:prstGeom prst="cloudCallout">
            <a:avLst>
              <a:gd name="adj1" fmla="val -43157"/>
              <a:gd name="adj2" fmla="val 6436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agree </a:t>
            </a:r>
            <a:endParaRPr lang="ru-RU" sz="1400"/>
          </a:p>
        </p:txBody>
      </p:sp>
      <p:sp>
        <p:nvSpPr>
          <p:cNvPr id="10274" name="AutoShape 34"/>
          <p:cNvSpPr>
            <a:spLocks noChangeArrowheads="1"/>
          </p:cNvSpPr>
          <p:nvPr/>
        </p:nvSpPr>
        <p:spPr bwMode="auto">
          <a:xfrm>
            <a:off x="4067175" y="3932238"/>
            <a:ext cx="1368425" cy="649287"/>
          </a:xfrm>
          <a:prstGeom prst="cloudCallout">
            <a:avLst>
              <a:gd name="adj1" fmla="val -43157"/>
              <a:gd name="adj2" fmla="val 61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for our pets</a:t>
            </a:r>
            <a:r>
              <a:rPr lang="ru-RU" sz="1400"/>
              <a:t> </a:t>
            </a:r>
          </a:p>
        </p:txBody>
      </p:sp>
      <p:sp>
        <p:nvSpPr>
          <p:cNvPr id="10275" name="AutoShape 35"/>
          <p:cNvSpPr>
            <a:spLocks noChangeArrowheads="1"/>
          </p:cNvSpPr>
          <p:nvPr/>
        </p:nvSpPr>
        <p:spPr bwMode="auto">
          <a:xfrm>
            <a:off x="3348038" y="1989138"/>
            <a:ext cx="1079500" cy="287337"/>
          </a:xfrm>
          <a:prstGeom prst="cloudCallout">
            <a:avLst>
              <a:gd name="adj1" fmla="val -41176"/>
              <a:gd name="adj2" fmla="val 138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five </a:t>
            </a:r>
            <a:endParaRPr lang="ru-RU" sz="1400"/>
          </a:p>
        </p:txBody>
      </p:sp>
      <p:sp>
        <p:nvSpPr>
          <p:cNvPr id="10276" name="AutoShape 36"/>
          <p:cNvSpPr>
            <a:spLocks noChangeArrowheads="1"/>
          </p:cNvSpPr>
          <p:nvPr/>
        </p:nvSpPr>
        <p:spPr bwMode="auto">
          <a:xfrm>
            <a:off x="5148263" y="2852738"/>
            <a:ext cx="1368425" cy="287337"/>
          </a:xfrm>
          <a:prstGeom prst="cloudCallout">
            <a:avLst>
              <a:gd name="adj1" fmla="val -39792"/>
              <a:gd name="adj2" fmla="val 2734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dogs</a:t>
            </a:r>
            <a:r>
              <a:rPr lang="ru-RU" sz="1400"/>
              <a:t> </a:t>
            </a:r>
          </a:p>
        </p:txBody>
      </p:sp>
      <p:sp>
        <p:nvSpPr>
          <p:cNvPr id="10277" name="AutoShape 37"/>
          <p:cNvSpPr>
            <a:spLocks noChangeArrowheads="1"/>
          </p:cNvSpPr>
          <p:nvPr/>
        </p:nvSpPr>
        <p:spPr bwMode="auto">
          <a:xfrm>
            <a:off x="2627313" y="3644900"/>
            <a:ext cx="1368425" cy="287338"/>
          </a:xfrm>
          <a:prstGeom prst="cloudCallout">
            <a:avLst>
              <a:gd name="adj1" fmla="val -43157"/>
              <a:gd name="adj2" fmla="val 6436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come </a:t>
            </a:r>
            <a:endParaRPr lang="ru-RU" sz="1400"/>
          </a:p>
        </p:txBody>
      </p:sp>
      <p:sp>
        <p:nvSpPr>
          <p:cNvPr id="10278" name="AutoShape 38"/>
          <p:cNvSpPr>
            <a:spLocks noChangeArrowheads="1"/>
          </p:cNvSpPr>
          <p:nvPr/>
        </p:nvSpPr>
        <p:spPr bwMode="auto">
          <a:xfrm>
            <a:off x="4211638" y="3284538"/>
            <a:ext cx="1439862" cy="574675"/>
          </a:xfrm>
          <a:prstGeom prst="cloudCallout">
            <a:avLst>
              <a:gd name="adj1" fmla="val -33463"/>
              <a:gd name="adj2" fmla="val -1795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rescue home</a:t>
            </a:r>
            <a:r>
              <a:rPr lang="ru-RU" sz="1400"/>
              <a:t> </a:t>
            </a:r>
          </a:p>
        </p:txBody>
      </p:sp>
      <p:sp>
        <p:nvSpPr>
          <p:cNvPr id="10279" name="AutoShape 39"/>
          <p:cNvSpPr>
            <a:spLocks noChangeArrowheads="1"/>
          </p:cNvSpPr>
          <p:nvPr/>
        </p:nvSpPr>
        <p:spPr bwMode="auto">
          <a:xfrm>
            <a:off x="4859338" y="5013325"/>
            <a:ext cx="1009650" cy="287338"/>
          </a:xfrm>
          <a:prstGeom prst="cloudCallout">
            <a:avLst>
              <a:gd name="adj1" fmla="val -44495"/>
              <a:gd name="adj2" fmla="val 1629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guide </a:t>
            </a:r>
            <a:endParaRPr lang="ru-RU" sz="1400"/>
          </a:p>
        </p:txBody>
      </p:sp>
      <p:sp>
        <p:nvSpPr>
          <p:cNvPr id="10280" name="AutoShape 40"/>
          <p:cNvSpPr>
            <a:spLocks noChangeArrowheads="1"/>
          </p:cNvSpPr>
          <p:nvPr/>
        </p:nvSpPr>
        <p:spPr bwMode="auto">
          <a:xfrm>
            <a:off x="5724525" y="3860800"/>
            <a:ext cx="1368425" cy="287338"/>
          </a:xfrm>
          <a:prstGeom prst="cloudCallout">
            <a:avLst>
              <a:gd name="adj1" fmla="val -40833"/>
              <a:gd name="adj2" fmla="val 1629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special </a:t>
            </a:r>
            <a:endParaRPr lang="ru-RU" sz="1400"/>
          </a:p>
        </p:txBody>
      </p:sp>
      <p:sp>
        <p:nvSpPr>
          <p:cNvPr id="10281" name="AutoShape 41"/>
          <p:cNvSpPr>
            <a:spLocks noChangeArrowheads="1"/>
          </p:cNvSpPr>
          <p:nvPr/>
        </p:nvSpPr>
        <p:spPr bwMode="auto">
          <a:xfrm>
            <a:off x="1908175" y="2852738"/>
            <a:ext cx="1439863" cy="288925"/>
          </a:xfrm>
          <a:prstGeom prst="cloudCallout">
            <a:avLst>
              <a:gd name="adj1" fmla="val -43495"/>
              <a:gd name="adj2" fmla="val 6373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kind </a:t>
            </a:r>
            <a:endParaRPr lang="ru-RU" sz="1400"/>
          </a:p>
        </p:txBody>
      </p:sp>
      <p:sp>
        <p:nvSpPr>
          <p:cNvPr id="10282" name="AutoShape 42"/>
          <p:cNvSpPr>
            <a:spLocks noChangeArrowheads="1"/>
          </p:cNvSpPr>
          <p:nvPr/>
        </p:nvSpPr>
        <p:spPr bwMode="auto">
          <a:xfrm>
            <a:off x="3419475" y="2924175"/>
            <a:ext cx="935038" cy="288925"/>
          </a:xfrm>
          <a:prstGeom prst="cloudCallout">
            <a:avLst>
              <a:gd name="adj1" fmla="val -86162"/>
              <a:gd name="adj2" fmla="val 6373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clever</a:t>
            </a:r>
            <a:r>
              <a:rPr lang="ru-RU" sz="1400"/>
              <a:t> </a:t>
            </a:r>
          </a:p>
        </p:txBody>
      </p:sp>
      <p:sp>
        <p:nvSpPr>
          <p:cNvPr id="10283" name="AutoShape 43"/>
          <p:cNvSpPr>
            <a:spLocks noChangeArrowheads="1"/>
          </p:cNvSpPr>
          <p:nvPr/>
        </p:nvSpPr>
        <p:spPr bwMode="auto">
          <a:xfrm>
            <a:off x="2051050" y="4724400"/>
            <a:ext cx="1081088" cy="360363"/>
          </a:xfrm>
          <a:prstGeom prst="cloudCallout">
            <a:avLst>
              <a:gd name="adj1" fmla="val -38398"/>
              <a:gd name="adj2" fmla="val 286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real job</a:t>
            </a:r>
            <a:r>
              <a:rPr lang="ru-RU" sz="1400"/>
              <a:t> </a:t>
            </a:r>
          </a:p>
        </p:txBody>
      </p:sp>
      <p:sp>
        <p:nvSpPr>
          <p:cNvPr id="10284" name="AutoShape 44"/>
          <p:cNvSpPr>
            <a:spLocks noChangeArrowheads="1"/>
          </p:cNvSpPr>
          <p:nvPr/>
        </p:nvSpPr>
        <p:spPr bwMode="auto">
          <a:xfrm>
            <a:off x="3203575" y="4435475"/>
            <a:ext cx="1008063" cy="288925"/>
          </a:xfrm>
          <a:prstGeom prst="cloudCallout">
            <a:avLst>
              <a:gd name="adj1" fmla="val -37560"/>
              <a:gd name="adj2" fmla="val 1593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easy </a:t>
            </a:r>
            <a:endParaRPr lang="ru-RU" sz="1400"/>
          </a:p>
        </p:txBody>
      </p:sp>
      <p:sp>
        <p:nvSpPr>
          <p:cNvPr id="10285" name="AutoShape 45"/>
          <p:cNvSpPr>
            <a:spLocks noChangeArrowheads="1"/>
          </p:cNvSpPr>
          <p:nvPr/>
        </p:nvSpPr>
        <p:spPr bwMode="auto">
          <a:xfrm>
            <a:off x="3779838" y="1196975"/>
            <a:ext cx="1008062" cy="288925"/>
          </a:xfrm>
          <a:prstGeom prst="cloudCallout">
            <a:avLst>
              <a:gd name="adj1" fmla="val -11102"/>
              <a:gd name="adj2" fmla="val 4560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sz="1400"/>
              <a:t>useful</a:t>
            </a:r>
            <a:r>
              <a:rPr lang="ru-RU" sz="1400"/>
              <a:t> 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83" dur="5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5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87" dur="5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88" dur="5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91" dur="5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5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95" dur="5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5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99" dur="5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CC"/>
                                      </p:to>
                                    </p:animClr>
                                    <p:set>
                                      <p:cBhvr>
                                        <p:cTn id="100" dur="5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03" dur="5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5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07" dur="5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08" dur="5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11" dur="5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2" dur="5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15" dur="5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6" dur="5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19" dur="50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0" dur="50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23" dur="5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124" dur="5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27" dur="5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31" dur="5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5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35" dur="5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39" dur="5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CC"/>
                                      </p:to>
                                    </p:animClr>
                                    <p:set>
                                      <p:cBhvr>
                                        <p:cTn id="140" dur="5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43" dur="5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44" dur="5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47" dur="5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148" dur="5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51" dur="5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52" dur="5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55" dur="5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6" dur="5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59" dur="5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5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63" dur="5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64" dur="5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67" dur="5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68" dur="5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2" grpId="0" animBg="1"/>
      <p:bldP spid="10265" grpId="0" animBg="1"/>
      <p:bldP spid="10266" grpId="0" animBg="1"/>
      <p:bldP spid="10267" grpId="0" animBg="1"/>
      <p:bldP spid="10268" grpId="0" animBg="1"/>
      <p:bldP spid="10269" grpId="0" animBg="1"/>
      <p:bldP spid="10270" grpId="0" animBg="1"/>
      <p:bldP spid="10271" grpId="0" animBg="1"/>
      <p:bldP spid="10272" grpId="0" animBg="1"/>
      <p:bldP spid="10273" grpId="0" animBg="1"/>
      <p:bldP spid="10274" grpId="0" animBg="1"/>
      <p:bldP spid="10275" grpId="0" animBg="1"/>
      <p:bldP spid="10276" grpId="0" animBg="1"/>
      <p:bldP spid="10277" grpId="0" animBg="1"/>
      <p:bldP spid="10278" grpId="0" animBg="1"/>
      <p:bldP spid="10279" grpId="0" animBg="1"/>
      <p:bldP spid="10280" grpId="0" animBg="1"/>
      <p:bldP spid="10281" grpId="0" animBg="1"/>
      <p:bldP spid="10282" grpId="0" animBg="1"/>
      <p:bldP spid="10283" grpId="0" animBg="1"/>
      <p:bldP spid="10284" grpId="0" animBg="1"/>
      <p:bldP spid="1028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11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176" cy="688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0" y="274638"/>
            <a:ext cx="9144000" cy="65833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–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What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______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do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you like in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Betsey’s house?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– I like all of them.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But most of all I like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_______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– Can you tell why?</a:t>
            </a:r>
          </a:p>
          <a:p>
            <a:pPr marL="0" indent="0">
              <a:buNone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– Because Mother is a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______________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                 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      </a:t>
            </a:r>
          </a:p>
          <a:p>
            <a:pPr marL="0" indent="0">
              <a:buNone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– She lives in Betsey’s hou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se but she plays out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side.</a:t>
            </a:r>
          </a:p>
          <a:p>
            <a:pPr marL="0" indent="0">
              <a:buNone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– Yes, she is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_____________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.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                </a:t>
            </a:r>
          </a:p>
          <a:p>
            <a:pPr marL="0" indent="0">
              <a:buNone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– Do you think she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________ 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Blacky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 and Wally?</a:t>
            </a:r>
          </a:p>
          <a:p>
            <a:pPr marL="0" indent="0">
              <a:buNone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– Sure she is the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_______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and the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_________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cat at home.</a:t>
            </a:r>
          </a:p>
          <a:p>
            <a:pPr marL="0" indent="0">
              <a:buNone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– I think Betsey loves her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cats very much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– I agree with you. We are always there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____________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            </a:t>
            </a:r>
            <a:r>
              <a:rPr lang="en-US" sz="28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6600"/>
                </a:solidFill>
              </a:rPr>
              <a:t>    </a:t>
            </a:r>
          </a:p>
          <a:p>
            <a:pPr marL="0" indent="0">
              <a:buNone/>
            </a:pPr>
            <a:endParaRPr lang="ru-RU" dirty="0">
              <a:solidFill>
                <a:srgbClr val="006600"/>
              </a:solidFill>
            </a:endParaRPr>
          </a:p>
        </p:txBody>
      </p:sp>
      <p:pic>
        <p:nvPicPr>
          <p:cNvPr id="15398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83" y="116632"/>
            <a:ext cx="25908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2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43" y="692696"/>
            <a:ext cx="1066800" cy="84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3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60" y="1268760"/>
            <a:ext cx="1685250" cy="81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4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93" y="2276872"/>
            <a:ext cx="24939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5" name="Picture 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35" y="3284984"/>
            <a:ext cx="26463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6" name="Picture 5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91" y="3813773"/>
            <a:ext cx="1736725" cy="77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7" name="Picture 5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78" y="4348389"/>
            <a:ext cx="14636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8" name="Picture 5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9" y="4348388"/>
            <a:ext cx="167005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20" name="Picture 6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56" y="5373216"/>
            <a:ext cx="2487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605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750"/>
                            </p:stCondLst>
                            <p:childTnLst>
                              <p:par>
                                <p:cTn id="46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750"/>
                            </p:stCondLst>
                            <p:childTnLst>
                              <p:par>
                                <p:cTn id="68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50"/>
                            </p:stCondLst>
                            <p:childTnLst>
                              <p:par>
                                <p:cTn id="79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750"/>
                            </p:stCondLst>
                            <p:childTnLst>
                              <p:par>
                                <p:cTn id="90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77 - Unit 11, Lesson 7, Exercise 1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76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22317"/>
            <a:ext cx="9147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Dialogue </a:t>
            </a: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2</a:t>
            </a:r>
            <a:endParaRPr lang="ru-RU" sz="3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4824" y="917644"/>
            <a:ext cx="8132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 smtClean="0">
                <a:ln w="19050">
                  <a:solidFill>
                    <a:schemeClr val="tx1"/>
                  </a:solidFill>
                </a:ln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n w="19050">
                <a:solidFill>
                  <a:schemeClr val="bg1"/>
                </a:solidFill>
              </a:ln>
              <a:solidFill>
                <a:srgbClr val="33CC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704" y="764704"/>
            <a:ext cx="896813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</a:pPr>
            <a:r>
              <a:rPr lang="en-US" sz="2800" dirty="0" smtClean="0">
                <a:ln w="12700">
                  <a:solidFill>
                    <a:srgbClr val="FFC000"/>
                  </a:solidFill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– 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How many pets are there in Betsey’s house?</a:t>
            </a:r>
          </a:p>
          <a:p>
            <a:pPr lvl="0">
              <a:spcBef>
                <a:spcPts val="0"/>
              </a:spcBef>
            </a:pP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– There are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_____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of 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them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. </a:t>
            </a:r>
          </a:p>
          <a:p>
            <a:pPr lvl="0">
              <a:spcBef>
                <a:spcPts val="0"/>
              </a:spcBef>
            </a:pP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– 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Are there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any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______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in Betsey’s house?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Arial"/>
                <a:cs typeface="Times New Roman" pitchFamily="18" charset="0"/>
              </a:rPr>
              <a:t> </a:t>
            </a:r>
            <a:endParaRPr lang="en-US" sz="2800" b="1" dirty="0">
              <a:ln w="12700">
                <a:solidFill>
                  <a:sysClr val="windowText" lastClr="000000"/>
                </a:solidFill>
              </a:ln>
              <a:solidFill>
                <a:srgbClr val="006600"/>
              </a:solidFill>
              <a:latin typeface="+mn-lt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– Yes, </a:t>
            </a:r>
            <a:r>
              <a:rPr lang="en-US" sz="28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Fourby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and Henry are Betsey’s dogs.</a:t>
            </a:r>
          </a:p>
          <a:p>
            <a:pPr lvl="0">
              <a:spcBef>
                <a:spcPts val="0"/>
              </a:spcBef>
            </a:pP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– Where does </a:t>
            </a:r>
            <a:r>
              <a:rPr lang="en-US" sz="28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Fourby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come from?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Arial"/>
                <a:cs typeface="Times New Roman" pitchFamily="18" charset="0"/>
              </a:rPr>
              <a:t> </a:t>
            </a:r>
            <a:endParaRPr lang="en-US" sz="2800" b="1" dirty="0" smtClean="0">
              <a:ln w="12700">
                <a:solidFill>
                  <a:sysClr val="windowText" lastClr="000000"/>
                </a:solidFill>
              </a:ln>
              <a:solidFill>
                <a:srgbClr val="006600"/>
              </a:solidFill>
              <a:latin typeface="+mn-lt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– She comes from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______________ 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. </a:t>
            </a:r>
          </a:p>
          <a:p>
            <a:pPr lvl="0">
              <a:spcBef>
                <a:spcPts val="0"/>
              </a:spcBef>
            </a:pP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– Can you tell me why exactly Labradors are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______</a:t>
            </a:r>
            <a:endParaRPr lang="en-US" sz="2800" b="1" dirty="0" smtClean="0">
              <a:ln w="12700">
                <a:solidFill>
                  <a:sysClr val="windowText" lastClr="000000"/>
                </a:solidFill>
              </a:ln>
              <a:solidFill>
                <a:srgbClr val="006600"/>
              </a:solidFill>
              <a:latin typeface="+mn-lt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  dogs? </a:t>
            </a:r>
            <a:endParaRPr lang="en-US" sz="2800" b="1" dirty="0">
              <a:ln w="12700">
                <a:solidFill>
                  <a:sysClr val="windowText" lastClr="000000"/>
                </a:solidFill>
              </a:ln>
              <a:solidFill>
                <a:srgbClr val="006600"/>
              </a:solidFill>
              <a:latin typeface="+mn-lt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– Because they are very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________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dogs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. They are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  kind 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and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clever. </a:t>
            </a:r>
            <a:endParaRPr lang="en-US" sz="2800" b="1" dirty="0">
              <a:ln w="12700">
                <a:solidFill>
                  <a:sysClr val="windowText" lastClr="000000"/>
                </a:solidFill>
              </a:ln>
              <a:solidFill>
                <a:srgbClr val="006600"/>
              </a:solidFill>
              <a:latin typeface="+mn-lt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– And what about Henry? Has he got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a 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_________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?</a:t>
            </a:r>
            <a:endParaRPr lang="en-US" sz="2800" b="1" dirty="0">
              <a:ln w="12700">
                <a:solidFill>
                  <a:sysClr val="windowText" lastClr="000000"/>
                </a:solidFill>
              </a:ln>
              <a:solidFill>
                <a:srgbClr val="006600"/>
              </a:solidFill>
              <a:latin typeface="+mn-lt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– No, Henry has an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______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life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. But I’m sure he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can</a:t>
            </a:r>
          </a:p>
          <a:p>
            <a:pPr lvl="0">
              <a:spcBef>
                <a:spcPts val="0"/>
              </a:spcBef>
            </a:pP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  </a:t>
            </a: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be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very 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________ </a:t>
            </a:r>
            <a:r>
              <a:rPr lang="en-US" sz="2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.</a:t>
            </a:r>
            <a:endParaRPr lang="en-US" sz="2800" b="1" dirty="0">
              <a:ln w="12700">
                <a:solidFill>
                  <a:sysClr val="windowText" lastClr="000000"/>
                </a:solidFill>
              </a:ln>
              <a:solidFill>
                <a:srgbClr val="006600"/>
              </a:solidFill>
              <a:latin typeface="+mn-lt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en-US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+mn-lt"/>
                <a:cs typeface="Times New Roman" pitchFamily="18" charset="0"/>
              </a:rPr>
              <a:t> – Of course, the animals are always there for us.</a:t>
            </a:r>
            <a:endParaRPr lang="ru-RU" sz="2800" b="1" dirty="0">
              <a:ln w="12700">
                <a:solidFill>
                  <a:sysClr val="windowText" lastClr="000000"/>
                </a:solidFill>
              </a:ln>
              <a:solidFill>
                <a:srgbClr val="0066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82" y="1133728"/>
            <a:ext cx="10239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69971"/>
            <a:ext cx="12287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2760662"/>
            <a:ext cx="26162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48460"/>
            <a:ext cx="13589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90" y="4032596"/>
            <a:ext cx="1616075" cy="8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383066"/>
            <a:ext cx="11953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92395"/>
            <a:ext cx="168275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24" y="5790512"/>
            <a:ext cx="14573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93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77 - Unit 11, Lesson 7, Exercise 1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84.1184" end="2456.05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1148700"/>
            <a:ext cx="609600" cy="609600"/>
          </a:xfrm>
          <a:prstGeom prst="rect">
            <a:avLst/>
          </a:prstGeom>
        </p:spPr>
      </p:pic>
      <p:pic>
        <p:nvPicPr>
          <p:cNvPr id="4" name="077 - Unit 11, Lesson 7, Exercise 1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47.512" end="41752.9912"/>
                  <p14:bmkLst>
                    <p14:bmk name="Закладка 1" time="9600.95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363870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26" y="1755478"/>
            <a:ext cx="8575722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Battersea Dogs’ </a:t>
            </a:r>
            <a:endParaRPr lang="en-US" sz="3200" b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Home 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is a rescue home. </a:t>
            </a:r>
            <a:endParaRPr lang="en-US" sz="1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2. It’s very old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>
              <a:spcBef>
                <a:spcPct val="20000"/>
              </a:spcBef>
            </a:pPr>
            <a:endParaRPr lang="en-US" sz="1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3. It is closed at 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Christmas time.</a:t>
            </a:r>
          </a:p>
          <a:p>
            <a:pPr lvl="0">
              <a:spcBef>
                <a:spcPct val="20000"/>
              </a:spcBef>
            </a:pPr>
            <a:endParaRPr lang="en-US" sz="1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4. It is only for dogs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endParaRPr lang="en-US" sz="1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5. The English people can take 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puppies there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19" y="0"/>
            <a:ext cx="4877494" cy="365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26" y="188640"/>
            <a:ext cx="4273400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Listen to the text  and tick the right statement.</a:t>
            </a:r>
            <a:endParaRPr lang="ru-RU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74" y="2341486"/>
            <a:ext cx="7254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75" y="2839434"/>
            <a:ext cx="7254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517232"/>
            <a:ext cx="7254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413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3165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4165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165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6BDB"/>
            </a:gs>
            <a:gs pos="34000">
              <a:srgbClr val="85C2FF"/>
            </a:gs>
            <a:gs pos="68000">
              <a:srgbClr val="C4D6EB"/>
            </a:gs>
            <a:gs pos="86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93610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Homework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39651"/>
            <a:ext cx="3546698" cy="5140142"/>
          </a:xfrm>
          <a:prstGeom prst="rect">
            <a:avLst/>
          </a:prstGeom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20888"/>
            <a:ext cx="3919537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30291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99FF99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ъект 2"/>
          <p:cNvSpPr>
            <a:spLocks noGrp="1"/>
          </p:cNvSpPr>
          <p:nvPr>
            <p:ph idx="1"/>
          </p:nvPr>
        </p:nvSpPr>
        <p:spPr>
          <a:xfrm>
            <a:off x="107950" y="115888"/>
            <a:ext cx="8856663" cy="66262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 smtClean="0"/>
              <a:t> 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Цели урока:</a:t>
            </a:r>
            <a:endParaRPr lang="ru-RU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just">
              <a:buNone/>
              <a:defRPr/>
            </a:pPr>
            <a:r>
              <a:rPr lang="ru-RU" sz="2400" b="1" dirty="0" smtClean="0">
                <a:solidFill>
                  <a:srgbClr val="262673"/>
                </a:solidFill>
              </a:rPr>
              <a:t>                                                     –</a:t>
            </a:r>
            <a:r>
              <a:rPr lang="ru-RU" sz="2400" dirty="0" smtClean="0">
                <a:solidFill>
                  <a:srgbClr val="262673"/>
                </a:solidFill>
              </a:rPr>
              <a:t> </a:t>
            </a:r>
            <a:r>
              <a:rPr lang="ru-RU" sz="2400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знакомство с текстом “</a:t>
            </a:r>
            <a:r>
              <a:rPr lang="en-US" sz="2400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We are always there for our pets</a:t>
            </a:r>
            <a:r>
              <a:rPr lang="ru-RU" sz="2400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”, содержащим новый лексический материал и интересную информацию о жизни домашних питомцев в типичном британском доме;</a:t>
            </a:r>
          </a:p>
          <a:p>
            <a:pPr marL="0" indent="0" algn="just">
              <a:buNone/>
              <a:defRPr/>
            </a:pPr>
            <a:r>
              <a:rPr lang="ru-RU" sz="2400" i="1" dirty="0" smtClean="0">
                <a:solidFill>
                  <a:srgbClr val="262673"/>
                </a:solidFill>
              </a:rPr>
              <a:t>                                             </a:t>
            </a:r>
            <a:r>
              <a:rPr lang="ru-RU" sz="2400" b="1" i="1" dirty="0" smtClean="0">
                <a:solidFill>
                  <a:srgbClr val="262673"/>
                </a:solidFill>
              </a:rPr>
              <a:t>–  </a:t>
            </a:r>
            <a:r>
              <a:rPr lang="ru-RU" sz="2400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развитие навыков </a:t>
            </a:r>
            <a:r>
              <a:rPr lang="ru-RU" sz="2400" dirty="0" err="1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аудирования</a:t>
            </a:r>
            <a:r>
              <a:rPr lang="ru-RU" sz="2400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, диалогической речи, словообразовательных навыков; активизация изученного лексико-грамматического материала, расширение лексического запаса;</a:t>
            </a:r>
          </a:p>
          <a:p>
            <a:pPr marL="0" indent="0" algn="just">
              <a:buNone/>
              <a:defRPr/>
            </a:pPr>
            <a:r>
              <a:rPr lang="ru-RU" sz="2400" b="1" i="1" dirty="0" smtClean="0">
                <a:solidFill>
                  <a:srgbClr val="262673"/>
                </a:solidFill>
                <a:cs typeface="Times New Roman" pitchFamily="18" charset="0"/>
              </a:rPr>
              <a:t>                                                    –</a:t>
            </a:r>
            <a:r>
              <a:rPr lang="ru-RU" sz="2400" i="1" dirty="0" smtClean="0">
                <a:solidFill>
                  <a:srgbClr val="262673"/>
                </a:solidFill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развитие навыков культурного общения по телефону, воспитание в учащихся любовь и сострадание к животным, создание условий для развития стойкого интереса учащихся к изучению английского языка;</a:t>
            </a:r>
          </a:p>
          <a:p>
            <a:pPr marL="0" indent="0" algn="just">
              <a:buNone/>
              <a:defRPr/>
            </a:pPr>
            <a:r>
              <a:rPr lang="ru-RU" sz="2400" b="1" i="1" dirty="0" smtClean="0">
                <a:solidFill>
                  <a:srgbClr val="262673"/>
                </a:solidFill>
              </a:rPr>
              <a:t>                                  –</a:t>
            </a:r>
            <a:r>
              <a:rPr lang="ru-RU" sz="2400" dirty="0" smtClean="0">
                <a:solidFill>
                  <a:srgbClr val="262673"/>
                </a:solidFill>
              </a:rPr>
              <a:t> </a:t>
            </a:r>
            <a:r>
              <a:rPr lang="ru-RU" sz="2400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контроль понимания прочитанного текста</a:t>
            </a:r>
            <a:r>
              <a:rPr lang="en-US" sz="2400" dirty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" y="620688"/>
            <a:ext cx="38893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" y="2132856"/>
            <a:ext cx="33464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18" y="3650507"/>
            <a:ext cx="38401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3" y="5187207"/>
            <a:ext cx="26463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CCFF66"/>
            </a:gs>
            <a:gs pos="8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6604" y="5157192"/>
            <a:ext cx="77724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Thank you for the lesson!</a:t>
            </a:r>
            <a:b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Goodbye!</a:t>
            </a:r>
            <a:endParaRPr lang="ru-RU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82" y="-5700"/>
            <a:ext cx="5034136" cy="556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27000">
              <a:srgbClr val="FEE7F2"/>
            </a:gs>
            <a:gs pos="48000">
              <a:srgbClr val="FAC77D"/>
            </a:gs>
            <a:gs pos="61000">
              <a:srgbClr val="FBA97D"/>
            </a:gs>
            <a:gs pos="82001">
              <a:srgbClr val="FBD49C"/>
            </a:gs>
            <a:gs pos="95000">
              <a:srgbClr val="FEE7F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  <a:defRPr/>
            </a:pPr>
            <a:endParaRPr lang="ru-RU" sz="2800" i="1" dirty="0" smtClean="0"/>
          </a:p>
          <a:p>
            <a:pPr marL="0" indent="0">
              <a:buFontTx/>
              <a:buNone/>
              <a:defRPr/>
            </a:pPr>
            <a:endParaRPr lang="ru-RU" sz="2800" dirty="0" smtClean="0"/>
          </a:p>
          <a:p>
            <a:pPr marL="0" indent="0">
              <a:buFontTx/>
              <a:buNone/>
              <a:defRPr/>
            </a:pPr>
            <a:endParaRPr lang="ru-RU" sz="2800" dirty="0" smtClean="0"/>
          </a:p>
          <a:p>
            <a:pPr marL="0" indent="0">
              <a:buFontTx/>
              <a:buNone/>
              <a:defRPr/>
            </a:pPr>
            <a:endParaRPr lang="ru-RU" sz="2800" dirty="0" smtClean="0"/>
          </a:p>
          <a:p>
            <a:pPr marL="0" indent="0">
              <a:buFontTx/>
              <a:buNone/>
              <a:defRPr/>
            </a:pPr>
            <a:endParaRPr lang="ru-RU" sz="2800" dirty="0"/>
          </a:p>
          <a:p>
            <a:pPr marL="0" indent="0">
              <a:buFontTx/>
              <a:buNone/>
              <a:defRPr/>
            </a:pPr>
            <a:endParaRPr lang="en-US" sz="2800" dirty="0" smtClean="0"/>
          </a:p>
          <a:p>
            <a:pPr marL="0" indent="0">
              <a:buFontTx/>
              <a:buNone/>
              <a:defRPr/>
            </a:pPr>
            <a:endParaRPr lang="ru-RU" sz="2800" dirty="0" smtClean="0"/>
          </a:p>
          <a:p>
            <a:pPr marL="0" indent="0">
              <a:buFontTx/>
              <a:buNone/>
              <a:defRPr/>
            </a:pPr>
            <a:endParaRPr lang="ru-RU" sz="2800" dirty="0" smtClean="0"/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ru-RU" sz="3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31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31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31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31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31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31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ru-RU" sz="3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4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4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4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4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4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4099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050"/>
            <a:ext cx="2289175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332656"/>
            <a:ext cx="341947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2" y="3933056"/>
            <a:ext cx="87614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" y="3286943"/>
            <a:ext cx="88709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7" y="4716958"/>
            <a:ext cx="6858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5569224"/>
            <a:ext cx="89503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0"/>
            <a:ext cx="8964612" cy="6858000"/>
          </a:xfrm>
        </p:spPr>
        <p:txBody>
          <a:bodyPr/>
          <a:lstStyle/>
          <a:p>
            <a:pPr>
              <a:defRPr/>
            </a:pPr>
            <a:endParaRPr lang="ru-RU" sz="1800" dirty="0" smtClean="0"/>
          </a:p>
          <a:p>
            <a:pPr>
              <a:defRPr/>
            </a:pPr>
            <a:endParaRPr lang="ru-RU" sz="1800" dirty="0"/>
          </a:p>
          <a:p>
            <a:pPr marL="0" indent="0">
              <a:buFontTx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Оснащение урока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0" indent="0">
              <a:buFontTx/>
              <a:buNone/>
              <a:defRPr/>
            </a:pPr>
            <a:endParaRPr lang="ru-RU" sz="1800" dirty="0" smtClean="0"/>
          </a:p>
          <a:p>
            <a:pPr marL="609600" indent="-609600" eaLnBrk="1" hangingPunct="1"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картинка-головоломка;</a:t>
            </a:r>
            <a:r>
              <a:rPr lang="ru-RU" b="1" kern="0" dirty="0">
                <a:solidFill>
                  <a:srgbClr val="0000CC"/>
                </a:solidFill>
                <a:cs typeface="Arial"/>
              </a:rPr>
              <a:t> </a:t>
            </a:r>
          </a:p>
          <a:p>
            <a:pPr marL="609600" indent="-609600" eaLnBrk="1" hangingPunct="1"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карточки для </a:t>
            </a:r>
            <a:r>
              <a:rPr lang="ru-RU" sz="26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аудирования</a:t>
            </a:r>
            <a:r>
              <a:rPr lang="ru-RU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b="1" kern="0" dirty="0">
                <a:solidFill>
                  <a:srgbClr val="0000CC"/>
                </a:solidFill>
                <a:cs typeface="Arial"/>
              </a:rPr>
              <a:t> </a:t>
            </a:r>
          </a:p>
          <a:p>
            <a:pPr marL="609600" indent="-609600" eaLnBrk="1" hangingPunct="1"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карточки с  диалогом;</a:t>
            </a:r>
            <a:r>
              <a:rPr lang="ru-RU" b="1" kern="0" dirty="0">
                <a:solidFill>
                  <a:srgbClr val="0000CC"/>
                </a:solidFill>
                <a:cs typeface="Arial"/>
              </a:rPr>
              <a:t> </a:t>
            </a:r>
          </a:p>
          <a:p>
            <a:pPr marL="609600" indent="-609600" eaLnBrk="1" hangingPunct="1"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мягкая игрушка;</a:t>
            </a:r>
            <a:r>
              <a:rPr lang="ru-RU" b="1" kern="0" dirty="0">
                <a:solidFill>
                  <a:srgbClr val="FF9900"/>
                </a:solidFill>
                <a:cs typeface="Arial"/>
              </a:rPr>
              <a:t> </a:t>
            </a:r>
          </a:p>
          <a:p>
            <a:pPr marL="609600" indent="-609600" eaLnBrk="1" hangingPunct="1"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магнитофон;</a:t>
            </a:r>
            <a:r>
              <a:rPr lang="ru-RU" b="1" kern="0" dirty="0">
                <a:solidFill>
                  <a:srgbClr val="FF9900"/>
                </a:solidFill>
                <a:cs typeface="Arial"/>
              </a:rPr>
              <a:t> </a:t>
            </a:r>
          </a:p>
          <a:p>
            <a:pPr marL="609600" indent="-609600" eaLnBrk="1" hangingPunct="1"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интерактивная SMART- доска;</a:t>
            </a:r>
            <a:r>
              <a:rPr lang="ru-RU" b="1" kern="0" dirty="0">
                <a:solidFill>
                  <a:srgbClr val="0000CC"/>
                </a:solidFill>
                <a:cs typeface="Arial"/>
              </a:rPr>
              <a:t> </a:t>
            </a:r>
            <a:endParaRPr lang="ru-RU" b="1" kern="0" dirty="0">
              <a:solidFill>
                <a:srgbClr val="FF9900"/>
              </a:solidFill>
              <a:cs typeface="Arial"/>
            </a:endParaRPr>
          </a:p>
          <a:p>
            <a:pPr marL="609600" indent="-609600" eaLnBrk="1" hangingPunct="1"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компьютер;</a:t>
            </a:r>
            <a:r>
              <a:rPr lang="ru-RU" b="1" kern="0" dirty="0">
                <a:solidFill>
                  <a:srgbClr val="FF9900"/>
                </a:solidFill>
                <a:cs typeface="Arial"/>
              </a:rPr>
              <a:t> </a:t>
            </a:r>
          </a:p>
          <a:p>
            <a:pPr marL="609600" indent="-609600" eaLnBrk="1" hangingPunct="1"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проектор;</a:t>
            </a:r>
            <a:r>
              <a:rPr lang="ru-RU" b="1" kern="0" dirty="0">
                <a:solidFill>
                  <a:srgbClr val="FF9900"/>
                </a:solidFill>
                <a:cs typeface="Arial"/>
              </a:rPr>
              <a:t> </a:t>
            </a:r>
          </a:p>
          <a:p>
            <a:pPr marL="609600" indent="-609600" eaLnBrk="1" hangingPunct="1"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мультимедийная презентация в MS  POWER POINT. </a:t>
            </a:r>
            <a:endParaRPr lang="ru-RU" b="1" kern="0" dirty="0">
              <a:solidFill>
                <a:srgbClr val="FF9900"/>
              </a:solidFill>
              <a:cs typeface="Arial"/>
            </a:endParaRPr>
          </a:p>
          <a:p>
            <a:pPr marL="0" indent="0">
              <a:buFontTx/>
              <a:buNone/>
              <a:defRPr/>
            </a:pPr>
            <a:endParaRPr lang="ru-RU" sz="26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/>
          <p:cNvSpPr>
            <a:spLocks noGrp="1"/>
          </p:cNvSpPr>
          <p:nvPr>
            <p:ph idx="1"/>
          </p:nvPr>
        </p:nvSpPr>
        <p:spPr>
          <a:xfrm>
            <a:off x="-41381" y="-40892"/>
            <a:ext cx="9185381" cy="6898892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урока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68538" y="418388"/>
            <a:ext cx="4679950" cy="4572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ru-RU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Организационный момент</a:t>
            </a:r>
          </a:p>
        </p:txBody>
      </p:sp>
      <p:sp>
        <p:nvSpPr>
          <p:cNvPr id="8" name="Овальная выноска 7"/>
          <p:cNvSpPr/>
          <p:nvPr/>
        </p:nvSpPr>
        <p:spPr>
          <a:xfrm>
            <a:off x="5635081" y="875588"/>
            <a:ext cx="3455987" cy="554037"/>
          </a:xfrm>
          <a:prstGeom prst="wedgeEllipseCallout">
            <a:avLst>
              <a:gd name="adj1" fmla="val -32167"/>
              <a:gd name="adj2" fmla="val -78492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  <a:t>2) речевая разминка</a:t>
            </a:r>
            <a:endParaRPr lang="ru-RU" b="1" dirty="0">
              <a:solidFill>
                <a:srgbClr val="007033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0" y="894353"/>
            <a:ext cx="3182938" cy="554037"/>
          </a:xfrm>
          <a:prstGeom prst="wedgeEllipseCallout">
            <a:avLst>
              <a:gd name="adj1" fmla="val 40277"/>
              <a:gd name="adj2" fmla="val -77414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defRPr/>
            </a:pPr>
            <a:r>
              <a:rPr lang="ru-RU" b="1" dirty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1) приветствие</a:t>
            </a:r>
            <a:endParaRPr lang="ru-RU" b="1" dirty="0">
              <a:solidFill>
                <a:srgbClr val="007434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7724" y="1563158"/>
            <a:ext cx="4176712" cy="501650"/>
          </a:xfrm>
          <a:prstGeom prst="flowChartAlternateProcess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Проверка домашнего задания.</a:t>
            </a:r>
          </a:p>
          <a:p>
            <a:pPr algn="ctr">
              <a:defRPr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Диалог «Разговор по телефону»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" name="Блок-схема: альтернативный процесс 1"/>
          <p:cNvSpPr/>
          <p:nvPr/>
        </p:nvSpPr>
        <p:spPr>
          <a:xfrm>
            <a:off x="4899274" y="1585077"/>
            <a:ext cx="4176712" cy="457812"/>
          </a:xfrm>
          <a:prstGeom prst="flowChartAlternateProcess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Раскрытие новой темы при помощи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составления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головоломки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2244093"/>
            <a:ext cx="4135200" cy="50354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текстом</a:t>
            </a:r>
          </a:p>
        </p:txBody>
      </p:sp>
      <p:cxnSp>
        <p:nvCxnSpPr>
          <p:cNvPr id="12" name="Прямая со стрелкой 11"/>
          <p:cNvCxnSpPr>
            <a:stCxn id="4" idx="2"/>
          </p:cNvCxnSpPr>
          <p:nvPr/>
        </p:nvCxnSpPr>
        <p:spPr>
          <a:xfrm flipH="1">
            <a:off x="2959024" y="875588"/>
            <a:ext cx="1649489" cy="678148"/>
          </a:xfrm>
          <a:prstGeom prst="straightConnector1">
            <a:avLst/>
          </a:prstGeom>
          <a:ln>
            <a:solidFill>
              <a:srgbClr val="C0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Блок-схема: альтернативный процесс 21"/>
          <p:cNvSpPr/>
          <p:nvPr/>
        </p:nvSpPr>
        <p:spPr>
          <a:xfrm>
            <a:off x="2218452" y="3678866"/>
            <a:ext cx="4132736" cy="410020"/>
          </a:xfrm>
          <a:prstGeom prst="flowChartAlternateProcess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VII. </a:t>
            </a:r>
            <a:r>
              <a:rPr lang="ru-RU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Практика </a:t>
            </a:r>
            <a:r>
              <a:rPr lang="ru-RU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аудирования</a:t>
            </a:r>
            <a:endParaRPr lang="ru-RU" sz="2800" b="1" dirty="0">
              <a:solidFill>
                <a:srgbClr val="0066FF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817851" y="5363693"/>
            <a:ext cx="2291164" cy="145341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VIII.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Заключительная часть урока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31" name="7-конечная звезда 30"/>
          <p:cNvSpPr/>
          <p:nvPr/>
        </p:nvSpPr>
        <p:spPr>
          <a:xfrm>
            <a:off x="780292" y="5786649"/>
            <a:ext cx="2099855" cy="1061133"/>
          </a:xfrm>
          <a:prstGeom prst="star7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  <a:t>1) домашнее задание</a:t>
            </a:r>
            <a:endParaRPr lang="ru-RU" sz="1600" b="1" dirty="0">
              <a:solidFill>
                <a:srgbClr val="007033"/>
              </a:solidFill>
            </a:endParaRPr>
          </a:p>
        </p:txBody>
      </p:sp>
      <p:sp>
        <p:nvSpPr>
          <p:cNvPr id="6145" name="7-конечная звезда 6144"/>
          <p:cNvSpPr/>
          <p:nvPr/>
        </p:nvSpPr>
        <p:spPr>
          <a:xfrm>
            <a:off x="5050035" y="5803727"/>
            <a:ext cx="1938224" cy="1071349"/>
          </a:xfrm>
          <a:prstGeom prst="star7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  <a:t>2) оценки</a:t>
            </a:r>
            <a:endParaRPr lang="ru-RU" sz="1600" b="1" dirty="0">
              <a:solidFill>
                <a:srgbClr val="007033"/>
              </a:solidFill>
            </a:endParaRPr>
          </a:p>
        </p:txBody>
      </p:sp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07" y="2111692"/>
            <a:ext cx="41703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/>
          <p:cNvCxnSpPr>
            <a:stCxn id="10" idx="3"/>
          </p:cNvCxnSpPr>
          <p:nvPr/>
        </p:nvCxnSpPr>
        <p:spPr>
          <a:xfrm>
            <a:off x="4184436" y="1813983"/>
            <a:ext cx="714838" cy="0"/>
          </a:xfrm>
          <a:prstGeom prst="straightConnector1">
            <a:avLst/>
          </a:prstGeom>
          <a:ln>
            <a:solidFill>
              <a:srgbClr val="C0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742320" y="2064808"/>
            <a:ext cx="0" cy="179285"/>
          </a:xfrm>
          <a:prstGeom prst="straightConnector1">
            <a:avLst/>
          </a:prstGeom>
          <a:ln>
            <a:solidFill>
              <a:srgbClr val="C0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9" name="Прямая со стрелкой 6148"/>
          <p:cNvCxnSpPr>
            <a:stCxn id="15379" idx="1"/>
            <a:endCxn id="3" idx="3"/>
          </p:cNvCxnSpPr>
          <p:nvPr/>
        </p:nvCxnSpPr>
        <p:spPr>
          <a:xfrm flipH="1">
            <a:off x="4135200" y="2495867"/>
            <a:ext cx="726407" cy="0"/>
          </a:xfrm>
          <a:prstGeom prst="straightConnector1">
            <a:avLst/>
          </a:prstGeom>
          <a:ln>
            <a:solidFill>
              <a:srgbClr val="C0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5" name="Прямая со стрелкой 6154"/>
          <p:cNvCxnSpPr/>
          <p:nvPr/>
        </p:nvCxnSpPr>
        <p:spPr>
          <a:xfrm>
            <a:off x="4093537" y="2779825"/>
            <a:ext cx="177645" cy="166002"/>
          </a:xfrm>
          <a:prstGeom prst="straightConnector1">
            <a:avLst/>
          </a:prstGeom>
          <a:ln>
            <a:solidFill>
              <a:srgbClr val="C0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9" name="Прямая со стрелкой 6158"/>
          <p:cNvCxnSpPr/>
          <p:nvPr/>
        </p:nvCxnSpPr>
        <p:spPr>
          <a:xfrm flipH="1">
            <a:off x="4023840" y="3447919"/>
            <a:ext cx="2" cy="231174"/>
          </a:xfrm>
          <a:prstGeom prst="straightConnector1">
            <a:avLst/>
          </a:prstGeom>
          <a:ln>
            <a:solidFill>
              <a:srgbClr val="C0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2" name="Скругленная прямоугольная выноска 6171"/>
          <p:cNvSpPr/>
          <p:nvPr/>
        </p:nvSpPr>
        <p:spPr>
          <a:xfrm>
            <a:off x="2073072" y="4359401"/>
            <a:ext cx="4381618" cy="792088"/>
          </a:xfrm>
          <a:prstGeom prst="wedgeRoundRectCallout">
            <a:avLst>
              <a:gd name="adj1" fmla="val -4740"/>
              <a:gd name="adj2" fmla="val -85679"/>
              <a:gd name="adj3" fmla="val 16667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1) ознакомление с предложениями</a:t>
            </a:r>
          </a:p>
          <a:p>
            <a:pPr lvl="0">
              <a:spcBef>
                <a:spcPts val="0"/>
              </a:spcBef>
            </a:pPr>
            <a:r>
              <a:rPr lang="ru-RU" sz="1600" b="1" dirty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  <a:t>2) прослушивание и выполнение задания</a:t>
            </a:r>
          </a:p>
          <a:p>
            <a:pPr lvl="0">
              <a:spcBef>
                <a:spcPts val="0"/>
              </a:spcBef>
            </a:pPr>
            <a:r>
              <a:rPr lang="ru-RU" sz="1600" b="1" dirty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3) проверка и оценивание задания</a:t>
            </a:r>
            <a:endParaRPr lang="ru-RU" sz="1600" dirty="0">
              <a:solidFill>
                <a:srgbClr val="007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73" name="Скругленная прямоугольная выноска 6172"/>
          <p:cNvSpPr/>
          <p:nvPr/>
        </p:nvSpPr>
        <p:spPr>
          <a:xfrm>
            <a:off x="36366" y="3233346"/>
            <a:ext cx="1870219" cy="1051110"/>
          </a:xfrm>
          <a:prstGeom prst="wedgeRoundRectCallout">
            <a:avLst>
              <a:gd name="adj1" fmla="val -4779"/>
              <a:gd name="adj2" fmla="val -100120"/>
              <a:gd name="adj3" fmla="val 16667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b="1" dirty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  <a:t>чтение по абзацам и выполнение заданий</a:t>
            </a:r>
            <a:endParaRPr lang="ru-RU" b="1" dirty="0">
              <a:solidFill>
                <a:srgbClr val="007033"/>
              </a:solidFill>
            </a:endParaRPr>
          </a:p>
        </p:txBody>
      </p:sp>
      <p:sp>
        <p:nvSpPr>
          <p:cNvPr id="6175" name="Скругленная прямоугольная выноска 6174"/>
          <p:cNvSpPr/>
          <p:nvPr/>
        </p:nvSpPr>
        <p:spPr>
          <a:xfrm>
            <a:off x="6882858" y="3080097"/>
            <a:ext cx="2208210" cy="3242711"/>
          </a:xfrm>
          <a:prstGeom prst="wedgeRoundRectCallout">
            <a:avLst>
              <a:gd name="adj1" fmla="val 5629"/>
              <a:gd name="adj2" fmla="val -61772"/>
              <a:gd name="adj3" fmla="val 16667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  <a:t>1) фонетическая отработка;</a:t>
            </a:r>
          </a:p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  <a:t>2) игра на развитие памяти;</a:t>
            </a:r>
          </a:p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  <a:t>3) чтение и перевод предложений с международными словами;</a:t>
            </a:r>
          </a:p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srgbClr val="007033"/>
                </a:solidFill>
                <a:latin typeface="Times New Roman" pitchFamily="18" charset="0"/>
                <a:cs typeface="Times New Roman" pitchFamily="18" charset="0"/>
              </a:rPr>
              <a:t>4) составление словосочетаний из новых слов.</a:t>
            </a:r>
          </a:p>
        </p:txBody>
      </p:sp>
      <p:cxnSp>
        <p:nvCxnSpPr>
          <p:cNvPr id="15361" name="Прямая со стрелкой 15360"/>
          <p:cNvCxnSpPr/>
          <p:nvPr/>
        </p:nvCxnSpPr>
        <p:spPr>
          <a:xfrm>
            <a:off x="3963433" y="5152430"/>
            <a:ext cx="0" cy="211262"/>
          </a:xfrm>
          <a:prstGeom prst="straightConnector1">
            <a:avLst/>
          </a:prstGeom>
          <a:ln>
            <a:solidFill>
              <a:srgbClr val="C0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2268538" y="2956650"/>
            <a:ext cx="4132736" cy="4572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VI.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Восстановление диалогов</a:t>
            </a:r>
            <a:endParaRPr lang="ru-RU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75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25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75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75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25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75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2" grpId="0" animBg="1"/>
      <p:bldP spid="3" grpId="0" animBg="1"/>
      <p:bldP spid="22" grpId="0" animBg="1"/>
      <p:bldP spid="30" grpId="0" animBg="1"/>
      <p:bldP spid="31" grpId="0" animBg="1"/>
      <p:bldP spid="6145" grpId="0" animBg="1"/>
      <p:bldP spid="6172" grpId="0" animBg="1"/>
      <p:bldP spid="6173" grpId="0" animBg="1"/>
      <p:bldP spid="617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4000">
              <a:srgbClr val="FEE7F2"/>
            </a:gs>
            <a:gs pos="29000">
              <a:srgbClr val="FFFF99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/>
            <a:endParaRPr lang="ru-RU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6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Ход </a:t>
            </a:r>
            <a:r>
              <a:rPr lang="ru-RU" b="1" dirty="0">
                <a:ln>
                  <a:solidFill>
                    <a:srgbClr val="00B050"/>
                  </a:solidFill>
                </a:ln>
                <a:solidFill>
                  <a:srgbClr val="006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урока</a:t>
            </a:r>
            <a:endParaRPr lang="en-US" b="1" dirty="0">
              <a:ln>
                <a:solidFill>
                  <a:srgbClr val="00B050"/>
                </a:solidFill>
              </a:ln>
              <a:solidFill>
                <a:srgbClr val="0066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Организационный момент.</a:t>
            </a:r>
          </a:p>
          <a:p>
            <a:pPr lvl="0" algn="l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>
                <a:ln>
                  <a:solidFill>
                    <a:srgbClr val="00B050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800" b="1" dirty="0">
                <a:ln>
                  <a:solidFill>
                    <a:srgbClr val="00B050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Приветствие.</a:t>
            </a:r>
            <a:endParaRPr lang="en-US" sz="2800" b="1" dirty="0">
              <a:ln>
                <a:solidFill>
                  <a:srgbClr val="00B050"/>
                </a:solidFill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en-US" sz="28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>
                <a:ln>
                  <a:solidFill>
                    <a:srgbClr val="00B050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b="1" dirty="0">
                <a:ln>
                  <a:solidFill>
                    <a:srgbClr val="00B050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Речевая разминка</a:t>
            </a:r>
            <a:r>
              <a:rPr lang="en-US" sz="2800" b="1" dirty="0">
                <a:ln>
                  <a:solidFill>
                    <a:srgbClr val="00B050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l"/>
            <a:endParaRPr 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4" y="2564904"/>
            <a:ext cx="9083675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40632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FF9B9B">
                <a:lumMod val="80000"/>
                <a:lumOff val="20000"/>
              </a:srgbClr>
            </a:gs>
            <a:gs pos="99000">
              <a:srgbClr val="F0EBD5"/>
            </a:gs>
            <a:gs pos="100000">
              <a:srgbClr val="D1C39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57224" y="0"/>
            <a:ext cx="7772400" cy="576065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en-US" sz="3200" b="1" dirty="0">
                <a:ln>
                  <a:solidFill>
                    <a:srgbClr val="901AD8"/>
                  </a:solidFill>
                </a:ln>
                <a:solidFill>
                  <a:srgbClr val="FF33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</a:rPr>
              <a:t>II. </a:t>
            </a:r>
            <a:r>
              <a:rPr lang="ru-RU" sz="3200" b="1" dirty="0">
                <a:ln>
                  <a:solidFill>
                    <a:srgbClr val="901AD8"/>
                  </a:solidFill>
                </a:ln>
                <a:solidFill>
                  <a:srgbClr val="FF33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</a:rPr>
              <a:t>Проверка домашнего задания</a:t>
            </a:r>
            <a:endParaRPr lang="ru-RU" sz="3200" dirty="0">
              <a:ln>
                <a:solidFill>
                  <a:srgbClr val="901AD8"/>
                </a:solidFill>
              </a:ln>
              <a:solidFill>
                <a:srgbClr val="FF33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548680"/>
            <a:ext cx="9144000" cy="630932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F33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Calibri"/>
              </a:rPr>
              <a:t>Составить и разыграть диалоги</a:t>
            </a:r>
            <a:endParaRPr lang="en-US" sz="2400" b="1" dirty="0" smtClean="0">
              <a:solidFill>
                <a:srgbClr val="FF33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ea typeface="Calibri"/>
            </a:endParaRPr>
          </a:p>
          <a:p>
            <a:pPr lvl="0" algn="l"/>
            <a:endParaRPr lang="en-US" sz="8000" dirty="0" smtClean="0">
              <a:solidFill>
                <a:srgbClr val="901AD8"/>
              </a:solidFill>
              <a:latin typeface="Times New Roman"/>
              <a:ea typeface="Calibri"/>
            </a:endParaRPr>
          </a:p>
          <a:p>
            <a:pPr lvl="0" algn="l"/>
            <a:endParaRPr lang="en-US" sz="8000" dirty="0">
              <a:latin typeface="Times New Roman"/>
              <a:ea typeface="Times New Roman"/>
            </a:endParaRPr>
          </a:p>
          <a:p>
            <a:pPr algn="l">
              <a:spcAft>
                <a:spcPts val="0"/>
              </a:spcAft>
            </a:pPr>
            <a:endParaRPr lang="ru-RU" sz="8000" dirty="0" smtClean="0">
              <a:latin typeface="Times New Roman"/>
              <a:ea typeface="Times New Roman"/>
            </a:endParaRPr>
          </a:p>
          <a:p>
            <a:pPr algn="l"/>
            <a:endParaRPr lang="ru-RU" sz="96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063"/>
            <a:ext cx="3938587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72434"/>
            <a:ext cx="5554663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59" y="4149080"/>
            <a:ext cx="40481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82064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576063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effectLst/>
                <a:latin typeface="Times New Roman"/>
                <a:ea typeface="Times New Roman"/>
              </a:rPr>
              <a:t>III. </a:t>
            </a:r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effectLst/>
                <a:latin typeface="Times New Roman"/>
                <a:ea typeface="Times New Roman"/>
              </a:rPr>
              <a:t>Открытие новой темы</a:t>
            </a:r>
            <a:endParaRPr lang="ru-RU" sz="3200" b="1" dirty="0">
              <a:ln>
                <a:solidFill>
                  <a:srgbClr val="FFFF00"/>
                </a:solidFill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16387" name="Picture 3" descr="C:\Documents and Settings\Admin\Мои документы\Мои рисунки\PUCYHOK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t="2190" r="2152" b="2094"/>
          <a:stretch/>
        </p:blipFill>
        <p:spPr bwMode="auto">
          <a:xfrm rot="16200000">
            <a:off x="2857286" y="176039"/>
            <a:ext cx="3188703" cy="436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3" y="3230011"/>
            <a:ext cx="2744665" cy="22872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230011"/>
            <a:ext cx="2362572" cy="2362572"/>
          </a:xfrm>
          <a:prstGeom prst="rect">
            <a:avLst/>
          </a:prstGeom>
        </p:spPr>
      </p:pic>
      <p:sp>
        <p:nvSpPr>
          <p:cNvPr id="14" name="Волна 13"/>
          <p:cNvSpPr/>
          <p:nvPr/>
        </p:nvSpPr>
        <p:spPr>
          <a:xfrm>
            <a:off x="642910" y="5214950"/>
            <a:ext cx="8143932" cy="1428760"/>
          </a:xfrm>
          <a:prstGeom prst="wave">
            <a:avLst>
              <a:gd name="adj1" fmla="val 12500"/>
              <a:gd name="adj2" fmla="val 184"/>
            </a:avLst>
          </a:prstGeom>
          <a:gradFill>
            <a:gsLst>
              <a:gs pos="8000">
                <a:srgbClr val="FFC000"/>
              </a:gs>
              <a:gs pos="43000">
                <a:srgbClr val="FF3399"/>
              </a:gs>
              <a:gs pos="76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defRPr/>
            </a:pPr>
            <a:r>
              <a:rPr lang="en-US" sz="44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no Pro SmText" pitchFamily="18" charset="0"/>
              </a:rPr>
              <a:t>    </a:t>
            </a:r>
            <a:r>
              <a:rPr lang="ru-RU" sz="440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no Pro SmText" pitchFamily="18" charset="0"/>
              </a:rPr>
              <a:t>   </a:t>
            </a:r>
            <a:r>
              <a:rPr lang="en-US" sz="360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no Pro SmText" pitchFamily="18" charset="0"/>
              </a:rPr>
              <a:t>We </a:t>
            </a:r>
            <a:r>
              <a:rPr lang="en-US" sz="36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no Pro SmText" pitchFamily="18" charset="0"/>
              </a:rPr>
              <a:t>are always there for our pets</a:t>
            </a:r>
            <a:endParaRPr lang="ru-RU" sz="3600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no Pro SmTex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844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rgbClr val="50BFF6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r="3350" b="2496"/>
          <a:stretch/>
        </p:blipFill>
        <p:spPr>
          <a:xfrm rot="16200000">
            <a:off x="4708078" y="-91454"/>
            <a:ext cx="3598608" cy="50228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66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</a:rPr>
              <a:t>Закрепление новой </a:t>
            </a:r>
            <a:r>
              <a:rPr lang="ru-RU" sz="2800" b="1" dirty="0">
                <a:solidFill>
                  <a:srgbClr val="66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</a:rPr>
              <a:t>лексики</a:t>
            </a:r>
            <a:endParaRPr lang="ru-RU" sz="2800" dirty="0">
              <a:solidFill>
                <a:srgbClr val="6600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20688"/>
            <a:ext cx="91440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Calibri"/>
              </a:rPr>
              <a:t>Our </a:t>
            </a:r>
            <a:r>
              <a:rPr lang="en-US" sz="2400" b="1" dirty="0">
                <a:solidFill>
                  <a:srgbClr val="004620"/>
                </a:solidFill>
                <a:latin typeface="Times New Roman"/>
                <a:ea typeface="Calibri"/>
              </a:rPr>
              <a:t>dear pet </a:t>
            </a:r>
            <a:r>
              <a:rPr lang="en-US" sz="2400" b="1" dirty="0" err="1">
                <a:solidFill>
                  <a:srgbClr val="004620"/>
                </a:solidFill>
                <a:latin typeface="Times New Roman"/>
                <a:ea typeface="Calibri"/>
              </a:rPr>
              <a:t>Rexy</a:t>
            </a:r>
            <a:r>
              <a:rPr lang="en-US" sz="2400" b="1" dirty="0">
                <a:solidFill>
                  <a:srgbClr val="004620"/>
                </a:solidFill>
                <a:latin typeface="Times New Roman"/>
                <a:ea typeface="Calibri"/>
              </a:rPr>
              <a:t> wants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Calibri"/>
              </a:rPr>
              <a:t>to</a:t>
            </a: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Calibri"/>
              </a:rPr>
              <a:t> take </a:t>
            </a:r>
            <a:r>
              <a:rPr lang="en-US" sz="2400" b="1" dirty="0">
                <a:solidFill>
                  <a:srgbClr val="004620"/>
                </a:solidFill>
                <a:latin typeface="Times New Roman"/>
                <a:ea typeface="Calibri"/>
              </a:rPr>
              <a:t>part in our lesson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Calibri"/>
              </a:rPr>
              <a:t>and</a:t>
            </a: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Calibri"/>
              </a:rPr>
              <a:t> check </a:t>
            </a:r>
            <a:r>
              <a:rPr lang="en-US" sz="2400" b="1" dirty="0">
                <a:solidFill>
                  <a:srgbClr val="004620"/>
                </a:solidFill>
                <a:latin typeface="Times New Roman"/>
                <a:ea typeface="Calibri"/>
              </a:rPr>
              <a:t>up your memory.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Calibri"/>
              </a:rPr>
              <a:t>Pass</a:t>
            </a: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4620"/>
                </a:solidFill>
                <a:latin typeface="Times New Roman"/>
                <a:ea typeface="Calibri"/>
              </a:rPr>
              <a:t>Rexy</a:t>
            </a:r>
            <a:r>
              <a:rPr lang="en-US" sz="2400" b="1" dirty="0">
                <a:solidFill>
                  <a:srgbClr val="004620"/>
                </a:solidFill>
                <a:latin typeface="Times New Roman"/>
                <a:ea typeface="Calibri"/>
              </a:rPr>
              <a:t> to each other, ask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Calibri"/>
              </a:rPr>
              <a:t>the</a:t>
            </a: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Calibri"/>
              </a:rPr>
              <a:t> </a:t>
            </a:r>
            <a:r>
              <a:rPr lang="en-US" sz="2400" b="1" dirty="0">
                <a:solidFill>
                  <a:srgbClr val="004620"/>
                </a:solidFill>
                <a:latin typeface="Times New Roman"/>
                <a:ea typeface="Calibri"/>
              </a:rPr>
              <a:t>word in Russian and tell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Calibri"/>
              </a:rPr>
              <a:t>the</a:t>
            </a: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Calibri"/>
              </a:rPr>
              <a:t> </a:t>
            </a:r>
            <a:r>
              <a:rPr lang="en-US" sz="2400" b="1" dirty="0">
                <a:solidFill>
                  <a:srgbClr val="004620"/>
                </a:solidFill>
                <a:latin typeface="Times New Roman"/>
                <a:ea typeface="Calibri"/>
              </a:rPr>
              <a:t>asked word in English. </a:t>
            </a:r>
            <a:endParaRPr lang="en-US" sz="2400" b="1" dirty="0" smtClean="0">
              <a:solidFill>
                <a:srgbClr val="00462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m</a:t>
            </a:r>
            <a:r>
              <a:rPr lang="en-US" sz="2400" b="1" dirty="0" smtClean="0">
                <a:solidFill>
                  <a:srgbClr val="004620"/>
                </a:solidFill>
                <a:effectLst/>
                <a:latin typeface="Times New Roman"/>
                <a:ea typeface="Times New Roman"/>
              </a:rPr>
              <a:t>ember – </a:t>
            </a:r>
            <a:r>
              <a:rPr lang="ru-RU" sz="2400" b="1" dirty="0" smtClean="0">
                <a:solidFill>
                  <a:srgbClr val="004620"/>
                </a:solidFill>
                <a:effectLst/>
                <a:latin typeface="Times New Roman"/>
                <a:ea typeface="Times New Roman"/>
              </a:rPr>
              <a:t>член</a:t>
            </a:r>
            <a:endParaRPr lang="en-US" sz="2400" b="1" dirty="0" smtClean="0">
              <a:solidFill>
                <a:srgbClr val="004620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b</a:t>
            </a:r>
            <a:r>
              <a:rPr lang="en-US" sz="2400" b="1" dirty="0" smtClean="0">
                <a:solidFill>
                  <a:srgbClr val="004620"/>
                </a:solidFill>
                <a:effectLst/>
                <a:latin typeface="Times New Roman"/>
                <a:ea typeface="Times New Roman"/>
              </a:rPr>
              <a:t>eautiful – </a:t>
            </a:r>
            <a:r>
              <a:rPr lang="ru-RU" sz="2400" b="1" dirty="0" smtClean="0">
                <a:solidFill>
                  <a:srgbClr val="004620"/>
                </a:solidFill>
                <a:effectLst/>
                <a:latin typeface="Times New Roman"/>
                <a:ea typeface="Times New Roman"/>
              </a:rPr>
              <a:t>красивый</a:t>
            </a:r>
            <a:endParaRPr lang="en-US" sz="2400" b="1" dirty="0" smtClean="0">
              <a:solidFill>
                <a:srgbClr val="004620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homeless –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бездомный</a:t>
            </a:r>
            <a:endParaRPr lang="en-US" sz="2400" b="1" dirty="0" smtClean="0">
              <a:solidFill>
                <a:srgbClr val="00462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puppy –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щенок,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cage –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клетка</a:t>
            </a:r>
            <a:endParaRPr lang="en-US" sz="2400" b="1" dirty="0" smtClean="0">
              <a:solidFill>
                <a:srgbClr val="00462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half –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наполовину		  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            useful –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полезный	</a:t>
            </a:r>
            <a:endParaRPr lang="ru-RU" sz="2400" b="1" dirty="0">
              <a:solidFill>
                <a:srgbClr val="00462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hunter –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охотник 		  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            blind people –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слепые люди</a:t>
            </a:r>
            <a:endParaRPr lang="ru-RU" sz="2400" b="1" dirty="0">
              <a:solidFill>
                <a:srgbClr val="00462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guide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dog –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собака-поводырь     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     independent –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независимый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training –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тренировка 		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   cemetery –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кладбище	</a:t>
            </a:r>
            <a:endParaRPr lang="ru-RU" sz="2400" b="1" dirty="0">
              <a:solidFill>
                <a:srgbClr val="004620"/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</a:pP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the animals are always there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for us –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</a:t>
            </a:r>
            <a:endParaRPr lang="en-US" sz="2400" b="1" dirty="0" smtClean="0">
              <a:solidFill>
                <a:srgbClr val="004620"/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</a:pP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животные </a:t>
            </a:r>
            <a:r>
              <a:rPr lang="ru-RU" sz="2400" b="1" dirty="0">
                <a:solidFill>
                  <a:srgbClr val="004620"/>
                </a:solidFill>
                <a:latin typeface="Times New Roman"/>
                <a:ea typeface="Times New Roman"/>
              </a:rPr>
              <a:t>всегда готовы прийти нам на помощь</a:t>
            </a:r>
            <a:r>
              <a:rPr lang="en-US" sz="2400" b="1" dirty="0">
                <a:solidFill>
                  <a:srgbClr val="004620"/>
                </a:solidFill>
                <a:latin typeface="Times New Roman"/>
                <a:ea typeface="Times New Roman"/>
              </a:rPr>
              <a:t> </a:t>
            </a:r>
            <a:endParaRPr lang="ru-RU" sz="2400" b="1" dirty="0" smtClean="0">
              <a:solidFill>
                <a:srgbClr val="00462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rescue </a:t>
            </a:r>
            <a:r>
              <a:rPr lang="en-US" sz="2400" b="1" dirty="0">
                <a:solidFill>
                  <a:srgbClr val="004620"/>
                </a:solidFill>
                <a:latin typeface="Times New Roman"/>
                <a:ea typeface="Times New Roman"/>
              </a:rPr>
              <a:t>home –</a:t>
            </a:r>
            <a:r>
              <a:rPr lang="ru-RU" sz="2400" b="1" dirty="0">
                <a:solidFill>
                  <a:srgbClr val="004620"/>
                </a:solidFill>
                <a:latin typeface="Times New Roman"/>
                <a:ea typeface="Times New Roman"/>
              </a:rPr>
              <a:t>приют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для</a:t>
            </a:r>
            <a:r>
              <a:rPr lang="en-US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smtClean="0">
                <a:solidFill>
                  <a:srgbClr val="004620"/>
                </a:solidFill>
                <a:latin typeface="Times New Roman"/>
                <a:ea typeface="Times New Roman"/>
              </a:rPr>
              <a:t> бездомных животных</a:t>
            </a:r>
            <a:endParaRPr lang="en-US" sz="2400" b="1" dirty="0" smtClean="0">
              <a:solidFill>
                <a:srgbClr val="00462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en-US" sz="2400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en-US" sz="2400" dirty="0" smtClean="0"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-8574286"/>
            <a:ext cx="4572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member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член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beautiful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красивый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rescue home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приют для бездомных животных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homeless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бездомный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guide dog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собака-поводырь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training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тренировка, обучение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puppy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щенок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the animals are always there for us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животные всегда готовы прийти нам на помощь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cage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клетка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useful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полезный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blind people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слепые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independent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независимый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cemetery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кладбище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half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половина (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Calibri"/>
              </a:rPr>
              <a:t>зд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. наполовину)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hunter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охотник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</a:rPr>
              <a:t>outside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вне, снаружи (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Calibri"/>
              </a:rPr>
              <a:t>зд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. на улице)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4989917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2903</TotalTime>
  <Words>988</Words>
  <Application>Microsoft Office PowerPoint</Application>
  <PresentationFormat>Экран (4:3)</PresentationFormat>
  <Paragraphs>248</Paragraphs>
  <Slides>20</Slides>
  <Notes>0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II. Проверка домашнего задания</vt:lpstr>
      <vt:lpstr>III. Открытие новой темы</vt:lpstr>
      <vt:lpstr>Закрепление новой лексики</vt:lpstr>
      <vt:lpstr>Презентация PowerPoint</vt:lpstr>
      <vt:lpstr>Презентация PowerPoint</vt:lpstr>
      <vt:lpstr> Task II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Homework</vt:lpstr>
      <vt:lpstr>Thank you for the lesson! Goodbye!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User</cp:lastModifiedBy>
  <cp:revision>255</cp:revision>
  <dcterms:created xsi:type="dcterms:W3CDTF">2010-11-26T20:30:09Z</dcterms:created>
  <dcterms:modified xsi:type="dcterms:W3CDTF">2013-11-15T14:00:11Z</dcterms:modified>
</cp:coreProperties>
</file>