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0" r:id="rId2"/>
    <p:sldId id="261" r:id="rId3"/>
    <p:sldId id="262" r:id="rId4"/>
    <p:sldId id="263" r:id="rId5"/>
    <p:sldId id="264" r:id="rId6"/>
    <p:sldId id="266" r:id="rId7"/>
    <p:sldId id="267" r:id="rId8"/>
    <p:sldId id="268" r:id="rId9"/>
    <p:sldId id="257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9CCD5-5DAC-4B61-9EA8-2EE1759BA583}" type="datetimeFigureOut">
              <a:rPr lang="ru-RU" smtClean="0"/>
              <a:pPr/>
              <a:t>15.11.2013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15BB1-FD2C-4299-B2E5-67B5BA60DA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9DEFF-8260-41DF-863D-12276FD034AE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89F4F-7B88-4E30-991F-5AA71491CAD5}" type="datetimeFigureOut">
              <a:rPr lang="en-US" smtClean="0"/>
              <a:pPr/>
              <a:t>11/15/2013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A0FB1-F34C-4530-B2C6-A2362EC74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785926"/>
            <a:ext cx="5272070" cy="267178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tx2"/>
                </a:solidFill>
              </a:rPr>
              <a:t>Применение метода казуса (кейса) в педагогической практике</a:t>
            </a:r>
            <a:endParaRPr lang="ru-RU" sz="4800" dirty="0">
              <a:solidFill>
                <a:schemeClr val="tx2"/>
              </a:solidFill>
            </a:endParaRPr>
          </a:p>
        </p:txBody>
      </p:sp>
      <p:pic>
        <p:nvPicPr>
          <p:cNvPr id="1026" name="Picture 2" descr="C:\Users\123\Desktop\человечки\1.bmp"/>
          <p:cNvPicPr>
            <a:picLocks noChangeAspect="1" noChangeArrowheads="1"/>
          </p:cNvPicPr>
          <p:nvPr/>
        </p:nvPicPr>
        <p:blipFill>
          <a:blip r:embed="rId2" cstate="print"/>
          <a:srcRect l="14701" r="23230"/>
          <a:stretch>
            <a:fillRect/>
          </a:stretch>
        </p:blipFill>
        <p:spPr bwMode="auto">
          <a:xfrm>
            <a:off x="428596" y="1408898"/>
            <a:ext cx="3214710" cy="517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 вверх 5"/>
          <p:cNvSpPr/>
          <p:nvPr/>
        </p:nvSpPr>
        <p:spPr>
          <a:xfrm>
            <a:off x="4786314" y="3714752"/>
            <a:ext cx="4357686" cy="2928958"/>
          </a:xfrm>
          <a:prstGeom prst="upArrow">
            <a:avLst>
              <a:gd name="adj1" fmla="val 78703"/>
              <a:gd name="adj2" fmla="val 31724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14942" y="4286256"/>
            <a:ext cx="3500462" cy="2357430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  <a:t>1</a:t>
            </a: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Какие варианты использования данного автомобиля вы можете предложить?</a:t>
            </a:r>
            <a:b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2. Предложите способы модернизации авто с учетом погодных условий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верх 6"/>
          <p:cNvSpPr/>
          <p:nvPr/>
        </p:nvSpPr>
        <p:spPr>
          <a:xfrm>
            <a:off x="214282" y="3786190"/>
            <a:ext cx="4429156" cy="2857520"/>
          </a:xfrm>
          <a:prstGeom prst="upArrow">
            <a:avLst>
              <a:gd name="adj1" fmla="val 78703"/>
              <a:gd name="adj2" fmla="val 31724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14348" y="5072074"/>
            <a:ext cx="3357586" cy="1571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могут развиваться события в коллективе?</a:t>
            </a:r>
          </a:p>
          <a:p>
            <a:pPr lvl="0">
              <a:spcBef>
                <a:spcPct val="0"/>
              </a:spcBef>
              <a:buAutoNum type="arabicPeriod"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Решите проблему путем выбора наиболее приемлемого варианта для сохранения коллектива?</a:t>
            </a:r>
            <a:endParaRPr lang="ru-RU" sz="2000" noProof="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rbel" pitchFamily="34" charset="0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rbel" pitchFamily="34" charset="0"/>
                <a:ea typeface="+mj-ea"/>
                <a:cs typeface="+mj-cs"/>
              </a:rPr>
            </a:b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285720" y="214290"/>
            <a:ext cx="8643998" cy="3500462"/>
            <a:chOff x="285720" y="214290"/>
            <a:chExt cx="8643998" cy="3500462"/>
          </a:xfrm>
        </p:grpSpPr>
        <p:pic>
          <p:nvPicPr>
            <p:cNvPr id="4" name="Рисунок 3" descr="C:\Users\123\Pictures\1350124393_kovanoe-avto2.jpg"/>
            <p:cNvPicPr/>
            <p:nvPr/>
          </p:nvPicPr>
          <p:blipFill>
            <a:blip r:embed="rId2" cstate="print"/>
            <a:srcRect t="6414" r="12787"/>
            <a:stretch>
              <a:fillRect/>
            </a:stretch>
          </p:blipFill>
          <p:spPr bwMode="auto">
            <a:xfrm>
              <a:off x="4786314" y="285728"/>
              <a:ext cx="4143404" cy="3286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" name="Picture 2" descr="C:\Users\123\Desktop\кейс-технология\картинки к кейсу\image5.jpg"/>
            <p:cNvPicPr>
              <a:picLocks noChangeAspect="1" noChangeArrowheads="1"/>
            </p:cNvPicPr>
            <p:nvPr/>
          </p:nvPicPr>
          <p:blipFill>
            <a:blip r:embed="rId3" cstate="print"/>
            <a:srcRect l="5448" r="10108"/>
            <a:stretch>
              <a:fillRect/>
            </a:stretch>
          </p:blipFill>
          <p:spPr bwMode="auto">
            <a:xfrm>
              <a:off x="1675246" y="214290"/>
              <a:ext cx="2825316" cy="1857388"/>
            </a:xfrm>
            <a:prstGeom prst="rect">
              <a:avLst/>
            </a:prstGeom>
            <a:noFill/>
          </p:spPr>
        </p:pic>
        <p:pic>
          <p:nvPicPr>
            <p:cNvPr id="1027" name="Picture 3" descr="C:\Users\123\Desktop\кейс-технология\картинки к кейсу\0_3d1bd_99be2650_L.jpg"/>
            <p:cNvPicPr>
              <a:picLocks noChangeAspect="1" noChangeArrowheads="1"/>
            </p:cNvPicPr>
            <p:nvPr/>
          </p:nvPicPr>
          <p:blipFill>
            <a:blip r:embed="rId4" cstate="print"/>
            <a:srcRect b="22383"/>
            <a:stretch>
              <a:fillRect/>
            </a:stretch>
          </p:blipFill>
          <p:spPr bwMode="auto">
            <a:xfrm>
              <a:off x="285720" y="1928802"/>
              <a:ext cx="3059820" cy="1785950"/>
            </a:xfrm>
            <a:prstGeom prst="rect">
              <a:avLst/>
            </a:prstGeom>
            <a:noFill/>
          </p:spPr>
        </p:pic>
      </p:grpSp>
      <p:sp>
        <p:nvSpPr>
          <p:cNvPr id="11" name="TextBox 10"/>
          <p:cNvSpPr txBox="1"/>
          <p:nvPr/>
        </p:nvSpPr>
        <p:spPr>
          <a:xfrm>
            <a:off x="1785918" y="4000504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1 кейс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357950" y="3929066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2 кейс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123\Desktop\человечки\2.bmp"/>
          <p:cNvPicPr>
            <a:picLocks noChangeAspect="1" noChangeArrowheads="1"/>
          </p:cNvPicPr>
          <p:nvPr/>
        </p:nvPicPr>
        <p:blipFill>
          <a:blip r:embed="rId2" cstate="print"/>
          <a:srcRect l="3906" t="5208" r="5468"/>
          <a:stretch>
            <a:fillRect/>
          </a:stretch>
        </p:blipFill>
        <p:spPr bwMode="auto">
          <a:xfrm flipH="1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2"/>
          <p:cNvSpPr txBox="1">
            <a:spLocks/>
          </p:cNvSpPr>
          <p:nvPr/>
        </p:nvSpPr>
        <p:spPr bwMode="auto">
          <a:xfrm>
            <a:off x="0" y="0"/>
            <a:ext cx="6786642" cy="1285884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itchFamily="34" charset="0"/>
                <a:ea typeface="+mj-ea"/>
                <a:cs typeface="+mj-cs"/>
              </a:rPr>
              <a:t> </a:t>
            </a:r>
            <a:br>
              <a:rPr kumimoji="0" lang="ru-RU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itchFamily="34" charset="0"/>
                <a:ea typeface="+mj-ea"/>
                <a:cs typeface="+mj-cs"/>
              </a:rPr>
            </a:br>
            <a:r>
              <a:rPr kumimoji="0" lang="ru-RU" sz="5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Значение кейс-метода</a:t>
            </a:r>
            <a:r>
              <a:rPr kumimoji="0" lang="ru-RU" sz="5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itchFamily="34" charset="0"/>
                <a:ea typeface="+mj-ea"/>
                <a:cs typeface="+mj-cs"/>
              </a:rPr>
              <a:t/>
            </a:r>
            <a:b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itchFamily="34" charset="0"/>
                <a:ea typeface="+mj-ea"/>
                <a:cs typeface="+mj-cs"/>
              </a:rPr>
            </a:b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bel" pitchFamily="34" charset="0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642910" y="2000240"/>
            <a:ext cx="4929222" cy="4000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Ориентир на формирование умений и навыков;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Сотворчество педагога и обучающегося;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Получение знаний по тем дисциплинам, где нет однозначного ответа на поставленный вопрос;</a:t>
            </a: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Педагог - </a:t>
            </a:r>
            <a:r>
              <a:rPr kumimoji="0" lang="ru-RU" sz="2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диспетчер процесса сотворчества;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Использование в процессе обучения и контроля знаний;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ru-RU" sz="2100" noProof="0" dirty="0" smtClean="0">
                <a:latin typeface="Times New Roman" pitchFamily="18" charset="0"/>
                <a:cs typeface="Times New Roman" pitchFamily="18" charset="0"/>
              </a:rPr>
              <a:t>На занятиях  с использованием кейс метода зрителей нет, участвуют все.</a:t>
            </a: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Преимущества и недостатки метода</a:t>
            </a:r>
          </a:p>
        </p:txBody>
      </p:sp>
      <p:pic>
        <p:nvPicPr>
          <p:cNvPr id="9218" name="Picture 2" descr="C:\Users\123\Desktop\человечки\IMG_0685 - коп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1257300"/>
            <a:ext cx="3086100" cy="5600700"/>
          </a:xfrm>
          <a:prstGeom prst="rect">
            <a:avLst/>
          </a:prstGeom>
          <a:noFill/>
        </p:spPr>
      </p:pic>
      <p:sp>
        <p:nvSpPr>
          <p:cNvPr id="5" name="Rectangle 5"/>
          <p:cNvSpPr txBox="1">
            <a:spLocks/>
          </p:cNvSpPr>
          <p:nvPr/>
        </p:nvSpPr>
        <p:spPr>
          <a:xfrm>
            <a:off x="5572132" y="5572140"/>
            <a:ext cx="3290880" cy="1000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Трудоёмкая подготовительная деятельность педагога.</a:t>
            </a:r>
          </a:p>
        </p:txBody>
      </p:sp>
      <p:sp>
        <p:nvSpPr>
          <p:cNvPr id="4" name="Rectangle 4"/>
          <p:cNvSpPr txBox="1">
            <a:spLocks/>
          </p:cNvSpPr>
          <p:nvPr/>
        </p:nvSpPr>
        <p:spPr>
          <a:xfrm>
            <a:off x="285720" y="1500174"/>
            <a:ext cx="3816351" cy="50006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Деятельность индивидуально и в группах;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Высокая активность обучающихся;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Самостоятельная познавательная работа;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Педагог только руководит процессом;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Эффективная обратная связь;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Диалоговые и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полилоговые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формы общения;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Формирование коммуникативных компетенций;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Предоставляется больше возможностей для работы с информацией, оценки альтернативных решений;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Гибкость, вариативность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метода.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be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785926"/>
            <a:ext cx="5272070" cy="4071966"/>
          </a:xfrm>
        </p:spPr>
        <p:txBody>
          <a:bodyPr>
            <a:noAutofit/>
          </a:bodyPr>
          <a:lstStyle/>
          <a:p>
            <a:pPr algn="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Умный учится на чужих ошибках, </a:t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 очень умный на кейсах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</a:b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Народная мудрость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123\Desktop\человечки\1.bmp"/>
          <p:cNvPicPr>
            <a:picLocks noChangeAspect="1" noChangeArrowheads="1"/>
          </p:cNvPicPr>
          <p:nvPr/>
        </p:nvPicPr>
        <p:blipFill>
          <a:blip r:embed="rId2" cstate="print"/>
          <a:srcRect l="14701" r="23230"/>
          <a:stretch>
            <a:fillRect/>
          </a:stretch>
        </p:blipFill>
        <p:spPr bwMode="auto">
          <a:xfrm>
            <a:off x="428596" y="1408898"/>
            <a:ext cx="3214710" cy="517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23\Desktop\человечки\3.bmp"/>
          <p:cNvPicPr>
            <a:picLocks noChangeAspect="1" noChangeArrowheads="1"/>
          </p:cNvPicPr>
          <p:nvPr/>
        </p:nvPicPr>
        <p:blipFill>
          <a:blip r:embed="rId2" cstate="print"/>
          <a:srcRect l="9524" t="4210"/>
          <a:stretch>
            <a:fillRect/>
          </a:stretch>
        </p:blipFill>
        <p:spPr bwMode="auto">
          <a:xfrm>
            <a:off x="0" y="0"/>
            <a:ext cx="9144000" cy="678658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7620" y="214290"/>
            <a:ext cx="5057756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История возникновения</a:t>
            </a:r>
            <a:endParaRPr lang="ru-RU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2500306"/>
            <a:ext cx="6286544" cy="2571768"/>
          </a:xfrm>
        </p:spPr>
        <p:txBody>
          <a:bodyPr>
            <a:normAutofit fontScale="70000" lnSpcReduction="20000"/>
          </a:bodyPr>
          <a:lstStyle/>
          <a:p>
            <a:r>
              <a:rPr lang="ru-RU" sz="3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Зародился в </a:t>
            </a:r>
            <a:r>
              <a:rPr lang="ru-RU" sz="3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бизнес-образовании</a:t>
            </a:r>
            <a:r>
              <a:rPr lang="ru-RU" sz="3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США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1910 год – впервые использован в Гарвардской школе бизнеса.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1921 год - метод перекочевал в профессиональное образование.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1987 год – впервые использован в России в высшей школе и в учреждениях дополнительного профессионального образования педагогов.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785926"/>
            <a:ext cx="5272070" cy="267178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tx2"/>
                </a:solidFill>
              </a:rPr>
              <a:t>Применение метода казуса (кейса) в педагогической практике</a:t>
            </a:r>
            <a:endParaRPr lang="ru-RU" sz="4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123\Desktop\человечки\1.bmp"/>
          <p:cNvPicPr>
            <a:picLocks noChangeAspect="1" noChangeArrowheads="1"/>
          </p:cNvPicPr>
          <p:nvPr/>
        </p:nvPicPr>
        <p:blipFill>
          <a:blip r:embed="rId2" cstate="print"/>
          <a:srcRect l="14701" r="23230"/>
          <a:stretch>
            <a:fillRect/>
          </a:stretch>
        </p:blipFill>
        <p:spPr bwMode="auto">
          <a:xfrm>
            <a:off x="428596" y="1408898"/>
            <a:ext cx="3214710" cy="517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Этимология понятия </a:t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«кейс-метод»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123\Desktop\человечки\0_70030_95d69bab_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428728" y="1822204"/>
            <a:ext cx="7715272" cy="5035797"/>
          </a:xfrm>
          <a:prstGeom prst="rect">
            <a:avLst/>
          </a:prstGeom>
          <a:noFill/>
        </p:spPr>
      </p:pic>
      <p:sp>
        <p:nvSpPr>
          <p:cNvPr id="5" name="Овальная выноска 4"/>
          <p:cNvSpPr/>
          <p:nvPr/>
        </p:nvSpPr>
        <p:spPr>
          <a:xfrm flipH="1">
            <a:off x="357158" y="1785926"/>
            <a:ext cx="5643602" cy="2357454"/>
          </a:xfrm>
          <a:prstGeom prst="wedgeEllipseCallout">
            <a:avLst>
              <a:gd name="adj1" fmla="val -54046"/>
              <a:gd name="adj2" fmla="val 2859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71538" y="2214554"/>
            <a:ext cx="4143404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 обучения, использующий описание реальных ситуаций</a:t>
            </a:r>
          </a:p>
          <a:p>
            <a:pPr algn="r">
              <a:lnSpc>
                <a:spcPct val="90000"/>
              </a:lnSpc>
              <a:defRPr/>
            </a:pPr>
            <a:endParaRPr lang="ru-RU" sz="24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  <a:defRPr/>
            </a:pPr>
            <a:r>
              <a:rPr lang="ru-RU" sz="24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Волас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Донам</a:t>
            </a:r>
          </a:p>
          <a:p>
            <a:pPr algn="just">
              <a:lnSpc>
                <a:spcPct val="90000"/>
              </a:lnSpc>
              <a:defRPr/>
            </a:pPr>
            <a:endParaRPr lang="ru-RU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714752"/>
            <a:ext cx="5429288" cy="292895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  <a:defRPr/>
            </a:pP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Иначе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defRPr/>
            </a:pP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 казусов</a:t>
            </a:r>
          </a:p>
          <a:p>
            <a:pPr>
              <a:lnSpc>
                <a:spcPct val="90000"/>
              </a:lnSpc>
              <a:defRPr/>
            </a:pP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 ситуационного обучения</a:t>
            </a:r>
          </a:p>
          <a:p>
            <a:pPr>
              <a:lnSpc>
                <a:spcPct val="90000"/>
              </a:lnSpc>
              <a:defRPr/>
            </a:pP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 конкретных ситуаций</a:t>
            </a:r>
          </a:p>
          <a:p>
            <a:pPr>
              <a:lnSpc>
                <a:spcPct val="90000"/>
              </a:lnSpc>
              <a:defRPr/>
            </a:pP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Метод «прецедента» или «случая»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subTitle" idx="1"/>
          </p:nvPr>
        </p:nvSpPr>
        <p:spPr>
          <a:xfrm>
            <a:off x="1285852" y="4643446"/>
            <a:ext cx="6929486" cy="1928826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Проблемно-поисковый анализ</a:t>
            </a:r>
          </a:p>
          <a:p>
            <a:pPr eaLnBrk="1" hangingPunct="1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Развивающее обучение</a:t>
            </a:r>
          </a:p>
          <a:p>
            <a:pPr eaLnBrk="1" hangingPunct="1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Ориентация на создание ситуации выбора</a:t>
            </a:r>
          </a:p>
          <a:p>
            <a:pPr eaLnBrk="1" hangingPunct="1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Обучение через анализ собственного опыта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714348" y="214290"/>
            <a:ext cx="7499350" cy="114300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Теоретико-практическое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основание  кейс-метода</a:t>
            </a:r>
          </a:p>
        </p:txBody>
      </p:sp>
      <p:sp>
        <p:nvSpPr>
          <p:cNvPr id="7" name="Rectangle 7"/>
          <p:cNvSpPr>
            <a:spLocks/>
          </p:cNvSpPr>
          <p:nvPr/>
        </p:nvSpPr>
        <p:spPr bwMode="auto">
          <a:xfrm>
            <a:off x="857224" y="1285860"/>
            <a:ext cx="778674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3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Интерактивный метод обучения</a:t>
            </a:r>
          </a:p>
        </p:txBody>
      </p:sp>
      <p:pic>
        <p:nvPicPr>
          <p:cNvPr id="4099" name="Picture 3" descr="C:\Users\123\Pictures\r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0430" y="2143116"/>
            <a:ext cx="2593895" cy="2579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23\Pictures\item_25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0521" y="2643183"/>
            <a:ext cx="5203479" cy="4214818"/>
          </a:xfrm>
          <a:prstGeom prst="rect">
            <a:avLst/>
          </a:prstGeom>
          <a:noFill/>
        </p:spPr>
      </p:pic>
      <p:sp>
        <p:nvSpPr>
          <p:cNvPr id="4" name="Rectangle 3"/>
          <p:cNvSpPr txBox="1">
            <a:spLocks/>
          </p:cNvSpPr>
          <p:nvPr/>
        </p:nvSpPr>
        <p:spPr>
          <a:xfrm>
            <a:off x="285720" y="1125538"/>
            <a:ext cx="8648730" cy="5472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itchFamily="34" charset="0"/>
                <a:ea typeface="+mn-ea"/>
                <a:cs typeface="+mn-cs"/>
              </a:rPr>
              <a:t>	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это описание конкретной ситуации, которая имела место быть в той или иной практике, которая содержит в себе некоторую проблему, требующую разрешения.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Содержит: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1042988" y="188913"/>
            <a:ext cx="7818437" cy="868362"/>
          </a:xfrm>
          <a:prstGeom prst="rect">
            <a:avLst/>
          </a:prstGeom>
          <a:noFill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Кейс, как инструмент метода</a:t>
            </a:r>
          </a:p>
        </p:txBody>
      </p:sp>
      <p:grpSp>
        <p:nvGrpSpPr>
          <p:cNvPr id="14" name="Группа 13"/>
          <p:cNvGrpSpPr/>
          <p:nvPr/>
        </p:nvGrpSpPr>
        <p:grpSpPr>
          <a:xfrm>
            <a:off x="357158" y="2714620"/>
            <a:ext cx="6500859" cy="3929066"/>
            <a:chOff x="357158" y="2714620"/>
            <a:chExt cx="6500859" cy="3929066"/>
          </a:xfrm>
        </p:grpSpPr>
        <p:grpSp>
          <p:nvGrpSpPr>
            <p:cNvPr id="2" name="Группа 14"/>
            <p:cNvGrpSpPr/>
            <p:nvPr/>
          </p:nvGrpSpPr>
          <p:grpSpPr>
            <a:xfrm>
              <a:off x="1357290" y="2714620"/>
              <a:ext cx="4071966" cy="3143272"/>
              <a:chOff x="-3714808" y="3071810"/>
              <a:chExt cx="4071966" cy="3143272"/>
            </a:xfrm>
          </p:grpSpPr>
          <p:sp>
            <p:nvSpPr>
              <p:cNvPr id="6" name="Стрелка вправо 5"/>
              <p:cNvSpPr/>
              <p:nvPr/>
            </p:nvSpPr>
            <p:spPr>
              <a:xfrm>
                <a:off x="-3643370" y="3071810"/>
                <a:ext cx="4000528" cy="3143272"/>
              </a:xfrm>
              <a:prstGeom prst="rightArrow">
                <a:avLst>
                  <a:gd name="adj1" fmla="val 50000"/>
                  <a:gd name="adj2" fmla="val 34485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-3714808" y="3786190"/>
                <a:ext cx="3929090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ru-RU" dirty="0" smtClean="0">
                    <a:latin typeface="Corbel" pitchFamily="34" charset="0"/>
                  </a:rPr>
                  <a:t>	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Проблему</a:t>
                </a: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содержащую в себе несколько вариантов ее решения;</a:t>
                </a:r>
              </a:p>
            </p:txBody>
          </p:sp>
        </p:grpSp>
        <p:grpSp>
          <p:nvGrpSpPr>
            <p:cNvPr id="3" name="Группа 15"/>
            <p:cNvGrpSpPr/>
            <p:nvPr/>
          </p:nvGrpSpPr>
          <p:grpSpPr>
            <a:xfrm>
              <a:off x="357158" y="4857760"/>
              <a:ext cx="4143404" cy="1785926"/>
              <a:chOff x="357158" y="4857760"/>
              <a:chExt cx="4143404" cy="1785926"/>
            </a:xfrm>
          </p:grpSpPr>
          <p:sp>
            <p:nvSpPr>
              <p:cNvPr id="10" name="Стрелка вправо 9"/>
              <p:cNvSpPr/>
              <p:nvPr/>
            </p:nvSpPr>
            <p:spPr>
              <a:xfrm>
                <a:off x="500034" y="4857760"/>
                <a:ext cx="4000528" cy="1785926"/>
              </a:xfrm>
              <a:prstGeom prst="rightArrow">
                <a:avLst>
                  <a:gd name="adj1" fmla="val 50000"/>
                  <a:gd name="adj2" fmla="val 81238"/>
                </a:avLst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57158" y="5286388"/>
                <a:ext cx="392909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ru-RU" dirty="0" smtClean="0">
                    <a:latin typeface="Corbel" pitchFamily="34" charset="0"/>
                  </a:rPr>
                  <a:t>	</a:t>
                </a:r>
                <a:r>
                  <a:rPr lang="ru-RU" sz="2800" dirty="0" smtClean="0">
                    <a:latin typeface="Corbel" pitchFamily="34" charset="0"/>
                  </a:rPr>
                  <a:t> 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Вспомогательную информацию;</a:t>
                </a:r>
              </a:p>
            </p:txBody>
          </p:sp>
        </p:grpSp>
        <p:grpSp>
          <p:nvGrpSpPr>
            <p:cNvPr id="8" name="Группа 19"/>
            <p:cNvGrpSpPr/>
            <p:nvPr/>
          </p:nvGrpSpPr>
          <p:grpSpPr>
            <a:xfrm>
              <a:off x="4500562" y="5072074"/>
              <a:ext cx="2357455" cy="1357323"/>
              <a:chOff x="4500562" y="5072074"/>
              <a:chExt cx="2357455" cy="1357323"/>
            </a:xfrm>
          </p:grpSpPr>
          <p:sp>
            <p:nvSpPr>
              <p:cNvPr id="17" name="Стрелка вправо 16"/>
              <p:cNvSpPr/>
              <p:nvPr/>
            </p:nvSpPr>
            <p:spPr>
              <a:xfrm>
                <a:off x="4500562" y="5072074"/>
                <a:ext cx="2357455" cy="1357323"/>
              </a:xfrm>
              <a:prstGeom prst="rightArrow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572001" y="5500703"/>
                <a:ext cx="20002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lvl="0" indent="-342900">
                  <a:spcBef>
                    <a:spcPct val="20000"/>
                  </a:spcBef>
                  <a:defRPr/>
                </a:pPr>
                <a:r>
                  <a:rPr lang="ru-RU" dirty="0" smtClean="0">
                    <a:latin typeface="Corbel" pitchFamily="34" charset="0"/>
                  </a:rPr>
                  <a:t>	</a:t>
                </a:r>
                <a:r>
                  <a:rPr lang="ru-RU" sz="2800" b="1" dirty="0" smtClean="0">
                    <a:latin typeface="Times New Roman" pitchFamily="18" charset="0"/>
                    <a:cs typeface="Times New Roman" pitchFamily="18" charset="0"/>
                  </a:rPr>
                  <a:t>Задание</a:t>
                </a:r>
                <a:endParaRPr lang="ru-RU" sz="24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123\Desktop\человечки\C8942ppKWw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643051"/>
            <a:ext cx="2861674" cy="5214950"/>
          </a:xfrm>
          <a:prstGeom prst="rect">
            <a:avLst/>
          </a:prstGeom>
          <a:noFill/>
        </p:spPr>
      </p:pic>
      <p:sp>
        <p:nvSpPr>
          <p:cNvPr id="10" name="Rectangle 2"/>
          <p:cNvSpPr txBox="1">
            <a:spLocks/>
          </p:cNvSpPr>
          <p:nvPr/>
        </p:nvSpPr>
        <p:spPr bwMode="auto">
          <a:xfrm>
            <a:off x="214282" y="0"/>
            <a:ext cx="8929718" cy="868362"/>
          </a:xfrm>
          <a:prstGeom prst="rect">
            <a:avLst/>
          </a:prstGeom>
          <a:noFill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Источники формирования кейса</a:t>
            </a: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2571736" y="785794"/>
            <a:ext cx="6572264" cy="4714908"/>
            <a:chOff x="2571736" y="785794"/>
            <a:chExt cx="6572264" cy="4714908"/>
          </a:xfrm>
        </p:grpSpPr>
        <p:sp>
          <p:nvSpPr>
            <p:cNvPr id="5" name="Rectangle 2"/>
            <p:cNvSpPr txBox="1">
              <a:spLocks/>
            </p:cNvSpPr>
            <p:nvPr/>
          </p:nvSpPr>
          <p:spPr bwMode="auto">
            <a:xfrm>
              <a:off x="4000496" y="3857628"/>
              <a:ext cx="3638552" cy="86836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4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orbel" pitchFamily="34" charset="0"/>
                  <a:ea typeface="+mj-ea"/>
                  <a:cs typeface="+mj-cs"/>
                </a:rPr>
                <a:t>Виды кейсов</a:t>
              </a:r>
            </a:p>
          </p:txBody>
        </p:sp>
        <p:sp>
          <p:nvSpPr>
            <p:cNvPr id="8" name="AutoShape 8"/>
            <p:cNvSpPr>
              <a:spLocks noChangeArrowheads="1"/>
            </p:cNvSpPr>
            <p:nvPr/>
          </p:nvSpPr>
          <p:spPr bwMode="auto">
            <a:xfrm>
              <a:off x="7715272" y="3429000"/>
              <a:ext cx="935038" cy="1077914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tx2">
                <a:lumMod val="40000"/>
                <a:lumOff val="60000"/>
              </a:schemeClr>
            </a:solidFill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Облако 10"/>
            <p:cNvSpPr/>
            <p:nvPr/>
          </p:nvSpPr>
          <p:spPr>
            <a:xfrm>
              <a:off x="2928894" y="785794"/>
              <a:ext cx="6215106" cy="2928958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Rectangle 3"/>
            <p:cNvSpPr txBox="1">
              <a:spLocks/>
            </p:cNvSpPr>
            <p:nvPr/>
          </p:nvSpPr>
          <p:spPr>
            <a:xfrm>
              <a:off x="4000496" y="1142984"/>
              <a:ext cx="4929222" cy="250033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lang="ru-RU" sz="22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Р</a:t>
              </a:r>
              <a:r>
                <a:rPr kumimoji="0" lang="ru-RU" sz="22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itchFamily="18" charset="0"/>
                  <a:cs typeface="Times New Roman" pitchFamily="18" charset="0"/>
                </a:rPr>
                <a:t>еальные</a:t>
              </a:r>
              <a:r>
                <a:rPr kumimoji="0" lang="ru-RU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itchFamily="18" charset="0"/>
                  <a:cs typeface="Times New Roman" pitchFamily="18" charset="0"/>
                </a:rPr>
                <a:t> события из жизни;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ru-RU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itchFamily="18" charset="0"/>
                  <a:cs typeface="Times New Roman" pitchFamily="18" charset="0"/>
                </a:rPr>
                <a:t>Художественная и публицистическая литература;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lang="ru-RU" sz="22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Произведения искусства;</a:t>
              </a:r>
              <a:endParaRPr kumimoji="0" lang="ru-RU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ru-RU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itchFamily="18" charset="0"/>
                  <a:cs typeface="Times New Roman" pitchFamily="18" charset="0"/>
                </a:rPr>
                <a:t>Научные статьи, монографии;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ru-RU" sz="2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itchFamily="18" charset="0"/>
                  <a:cs typeface="Times New Roman" pitchFamily="18" charset="0"/>
                </a:rPr>
                <a:t>Интернет;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 2" pitchFamily="18" charset="2"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 2" pitchFamily="18" charset="2"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endParaRPr>
            </a:p>
          </p:txBody>
        </p:sp>
        <p:sp>
          <p:nvSpPr>
            <p:cNvPr id="6" name="Rectangle 3"/>
            <p:cNvSpPr txBox="1">
              <a:spLocks/>
            </p:cNvSpPr>
            <p:nvPr/>
          </p:nvSpPr>
          <p:spPr>
            <a:xfrm>
              <a:off x="6572264" y="4857760"/>
              <a:ext cx="2286016" cy="5715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 2" pitchFamily="18" charset="2"/>
                <a:buNone/>
                <a:tabLst/>
                <a:defRPr/>
              </a:pPr>
              <a:r>
                <a:rPr kumimoji="0" lang="ru-RU" sz="48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itchFamily="18" charset="0"/>
                  <a:cs typeface="Times New Roman" pitchFamily="18" charset="0"/>
                </a:rPr>
                <a:t>«Полевые</a:t>
              </a:r>
              <a:r>
                <a:rPr kumimoji="0" lang="ru-RU" sz="4800" b="1" i="1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itchFamily="18" charset="0"/>
                  <a:cs typeface="Times New Roman" pitchFamily="18" charset="0"/>
                </a:rPr>
                <a:t>»</a:t>
              </a:r>
              <a:endParaRPr kumimoji="0" lang="ru-RU" sz="4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 2" pitchFamily="18" charset="2"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endParaRPr>
            </a:p>
          </p:txBody>
        </p:sp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2928926" y="3571876"/>
              <a:ext cx="935038" cy="1149352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9525">
              <a:solidFill>
                <a:schemeClr val="tx2">
                  <a:lumMod val="75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Rectangle 3"/>
            <p:cNvSpPr txBox="1">
              <a:spLocks/>
            </p:cNvSpPr>
            <p:nvPr/>
          </p:nvSpPr>
          <p:spPr>
            <a:xfrm>
              <a:off x="2571736" y="4929198"/>
              <a:ext cx="2714612" cy="57150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 2" pitchFamily="18" charset="2"/>
                <a:buNone/>
                <a:tabLst/>
                <a:defRPr/>
              </a:pPr>
              <a:r>
                <a:rPr kumimoji="0" lang="ru-RU" sz="4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Times New Roman" pitchFamily="18" charset="0"/>
                  <a:cs typeface="Times New Roman" pitchFamily="18" charset="0"/>
                </a:rPr>
                <a:t>«Кресельные»</a:t>
              </a:r>
              <a:endPara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 2" pitchFamily="18" charset="2"/>
                <a:buNone/>
                <a:tabLst/>
                <a:defRPr/>
              </a:pPr>
              <a:endPara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5"/>
          <p:cNvSpPr txBox="1">
            <a:spLocks/>
          </p:cNvSpPr>
          <p:nvPr/>
        </p:nvSpPr>
        <p:spPr bwMode="auto">
          <a:xfrm>
            <a:off x="214282" y="0"/>
            <a:ext cx="8616981" cy="796925"/>
          </a:xfrm>
          <a:prstGeom prst="rect">
            <a:avLst/>
          </a:prstGeom>
          <a:noFill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Методика работы по кейс-методу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85720" y="798509"/>
          <a:ext cx="8501122" cy="5957448"/>
        </p:xfrm>
        <a:graphic>
          <a:graphicData uri="http://schemas.openxmlformats.org/drawingml/2006/table">
            <a:tbl>
              <a:tblPr/>
              <a:tblGrid>
                <a:gridCol w="1214446"/>
                <a:gridCol w="3833021"/>
                <a:gridCol w="3453655"/>
              </a:tblGrid>
              <a:tr h="2757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Фаза работы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674" marR="42674" marT="21337" marB="21337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Действия </a:t>
                      </a:r>
                      <a:r>
                        <a:rPr lang="ru-RU" sz="14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педагога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674" marR="42674" marT="21337" marB="2133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Действия обучающегося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2674" marR="42674" marT="21337" marB="2133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5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 занятия</a:t>
                      </a:r>
                    </a:p>
                  </a:txBody>
                  <a:tcPr marL="42674" marR="42674" marT="21337" marB="21337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Подбирает или разрабатывает кейс.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Определяет основные и вспомогательные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материалы.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Разрабатывает сценарий занятий. </a:t>
                      </a:r>
                    </a:p>
                  </a:txBody>
                  <a:tcPr marL="42674" marR="42674" marT="21337" marB="2133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CBF9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Получает кейс и список рекомендуемой литературы (возможно получение кейса и во время занятия)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Самостоятельно готовится к занятию (если получил кейс заранее)</a:t>
                      </a:r>
                    </a:p>
                  </a:txBody>
                  <a:tcPr marL="42674" marR="42674" marT="21337" marB="2133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45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 время занятия</a:t>
                      </a:r>
                    </a:p>
                  </a:txBody>
                  <a:tcPr marL="42674" marR="42674" marT="21337" marB="21337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Вступительное слово, определение ключевых моментов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Разбивает группу на подгруппы на добровольной основе по 3-6 человек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Рассаживает участников подгруппы друг напротив друга.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Подгруппы размещает поодаль друг от друга.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Руководит обсуждением кейса в подгруппах, обеспечивая их дополнительными сведениями. </a:t>
                      </a:r>
                    </a:p>
                  </a:txBody>
                  <a:tcPr marL="42674" marR="42674" marT="21337" marB="2133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Задаёт вопросы, углубляющие понимание кейса и проблемы.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Каждая подгруппа выбирает «модератора», координирующего работу, «секретаря» , фиксирующего результаты работы и «шкипера», представляющего проект на общее обсуждение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 Поэтапное решение кейса</a:t>
                      </a:r>
                    </a:p>
                  </a:txBody>
                  <a:tcPr marL="42674" marR="42674" marT="21337" marB="2133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58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После занятия</a:t>
                      </a:r>
                    </a:p>
                  </a:txBody>
                  <a:tcPr marL="42674" marR="42674" marT="21337" marB="21337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Обобщающее выступление, анализ ситуации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Оценивает работу обучающихся или принятые решения на поставленные вопросы </a:t>
                      </a:r>
                    </a:p>
                  </a:txBody>
                  <a:tcPr marL="42674" marR="42674" marT="21337" marB="2133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Публичная презентация принятого решения </a:t>
                      </a:r>
                    </a:p>
                  </a:txBody>
                  <a:tcPr marL="42674" marR="42674" marT="21337" marB="2133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123\Pictures\89041040_4783955_x_2cf1474e.jpg"/>
          <p:cNvPicPr>
            <a:picLocks noChangeAspect="1" noChangeArrowheads="1"/>
          </p:cNvPicPr>
          <p:nvPr/>
        </p:nvPicPr>
        <p:blipFill>
          <a:blip r:embed="rId2" cstate="print"/>
          <a:srcRect l="15897" t="4072" r="15102"/>
          <a:stretch>
            <a:fillRect/>
          </a:stretch>
        </p:blipFill>
        <p:spPr bwMode="auto">
          <a:xfrm>
            <a:off x="7072330" y="3857628"/>
            <a:ext cx="1728670" cy="2786082"/>
          </a:xfrm>
          <a:prstGeom prst="rect">
            <a:avLst/>
          </a:prstGeom>
          <a:noFill/>
        </p:spPr>
      </p:pic>
      <p:pic>
        <p:nvPicPr>
          <p:cNvPr id="7171" name="Picture 3" descr="C:\Users\123\Pictures\iвапро.jpg"/>
          <p:cNvPicPr>
            <a:picLocks noChangeAspect="1" noChangeArrowheads="1"/>
          </p:cNvPicPr>
          <p:nvPr/>
        </p:nvPicPr>
        <p:blipFill>
          <a:blip r:embed="rId3" cstate="print"/>
          <a:srcRect l="28009" r="28241"/>
          <a:stretch>
            <a:fillRect/>
          </a:stretch>
        </p:blipFill>
        <p:spPr bwMode="auto">
          <a:xfrm rot="20928781">
            <a:off x="995028" y="1288654"/>
            <a:ext cx="985940" cy="2253562"/>
          </a:xfrm>
          <a:prstGeom prst="rect">
            <a:avLst/>
          </a:prstGeom>
          <a:noFill/>
        </p:spPr>
      </p:pic>
      <p:grpSp>
        <p:nvGrpSpPr>
          <p:cNvPr id="14" name="Группа 13"/>
          <p:cNvGrpSpPr/>
          <p:nvPr/>
        </p:nvGrpSpPr>
        <p:grpSpPr>
          <a:xfrm>
            <a:off x="214282" y="1071546"/>
            <a:ext cx="8072494" cy="5627073"/>
            <a:chOff x="214282" y="1071546"/>
            <a:chExt cx="8072494" cy="5627073"/>
          </a:xfrm>
        </p:grpSpPr>
        <p:sp>
          <p:nvSpPr>
            <p:cNvPr id="10" name="TextBox 9"/>
            <p:cNvSpPr txBox="1"/>
            <p:nvPr/>
          </p:nvSpPr>
          <p:spPr>
            <a:xfrm>
              <a:off x="3786182" y="1071546"/>
              <a:ext cx="4500594" cy="1032847"/>
            </a:xfrm>
            <a:prstGeom prst="rect">
              <a:avLst/>
            </a:prstGeom>
            <a:solidFill>
              <a:srgbClr val="FFFF99"/>
            </a:solidFill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600" b="1" i="1" u="sng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1600" b="1" i="1" u="sng" dirty="0" smtClean="0">
                  <a:latin typeface="Times New Roman" pitchFamily="18" charset="0"/>
                  <a:cs typeface="Times New Roman" pitchFamily="18" charset="0"/>
                </a:rPr>
                <a:t> ступень знакомство с содержанием кейса:</a:t>
              </a:r>
              <a:endParaRPr lang="ru-RU" sz="1600" b="1" u="sng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342900" lvl="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Сопоставление важных аспектов проблемы;</a:t>
              </a:r>
            </a:p>
            <a:p>
              <a:pPr marL="342900" lvl="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Поиск и оценивание информации;</a:t>
              </a:r>
            </a:p>
            <a:p>
              <a:pPr marL="342900" lvl="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Характеристика действующих лиц;</a:t>
              </a:r>
              <a:endParaRPr lang="en-US" sz="1600" b="1" i="1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786050" y="2357430"/>
              <a:ext cx="4357718" cy="786626"/>
            </a:xfrm>
            <a:prstGeom prst="rect">
              <a:avLst/>
            </a:prstGeom>
            <a:solidFill>
              <a:srgbClr val="FFFF99"/>
            </a:solidFill>
          </p:spPr>
          <p:txBody>
            <a:bodyPr wrap="square" rtlCol="0">
              <a:spAutoFit/>
            </a:bodyPr>
            <a:lstStyle/>
            <a:p>
              <a:pPr marL="0" lvl="2" indent="-2286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b="1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600" b="1" i="1" u="sng" dirty="0" smtClean="0">
                  <a:latin typeface="Times New Roman" pitchFamily="18" charset="0"/>
                  <a:cs typeface="Times New Roman" pitchFamily="18" charset="0"/>
                </a:rPr>
                <a:t>II</a:t>
              </a:r>
              <a:r>
                <a:rPr lang="ru-RU" sz="1600" b="1" i="1" u="sng" dirty="0" smtClean="0">
                  <a:latin typeface="Times New Roman" pitchFamily="18" charset="0"/>
                  <a:cs typeface="Times New Roman" pitchFamily="18" charset="0"/>
                </a:rPr>
                <a:t>ступень – рассмотрение альтернатив</a:t>
              </a:r>
              <a:r>
                <a:rPr lang="ru-RU" sz="1600" u="sng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 marL="342900" lvl="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Разработка различных решений;</a:t>
              </a:r>
            </a:p>
            <a:p>
              <a:pPr marL="342900" lvl="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Изучение альтернативных вариантов;</a:t>
              </a:r>
              <a:endParaRPr lang="ru-RU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71670" y="3357562"/>
              <a:ext cx="3786214" cy="786626"/>
            </a:xfrm>
            <a:prstGeom prst="rect">
              <a:avLst/>
            </a:prstGeom>
            <a:solidFill>
              <a:srgbClr val="FFFF99"/>
            </a:solidFill>
          </p:spPr>
          <p:txBody>
            <a:bodyPr wrap="square" rtlCol="0">
              <a:spAutoFit/>
            </a:bodyPr>
            <a:lstStyle/>
            <a:p>
              <a:pPr marL="342900" lvl="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600" b="1" i="1" u="sng" dirty="0" smtClean="0">
                  <a:latin typeface="Times New Roman" pitchFamily="18" charset="0"/>
                  <a:cs typeface="Times New Roman" pitchFamily="18" charset="0"/>
                </a:rPr>
                <a:t>III</a:t>
              </a:r>
              <a:r>
                <a:rPr lang="ru-RU" sz="1600" b="1" i="1" u="sng" dirty="0" smtClean="0">
                  <a:latin typeface="Times New Roman" pitchFamily="18" charset="0"/>
                  <a:cs typeface="Times New Roman" pitchFamily="18" charset="0"/>
                </a:rPr>
                <a:t> ступень – принятие решения:</a:t>
              </a:r>
              <a:endParaRPr lang="ru-RU" sz="1600" u="sng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342900" lvl="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Оценка вариантов решения проблемы;</a:t>
              </a:r>
            </a:p>
            <a:p>
              <a:pPr marL="342900" lvl="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Выбор оптимального решения</a:t>
              </a:r>
              <a:endParaRPr lang="ru-RU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85852" y="4500570"/>
              <a:ext cx="3571900" cy="1032847"/>
            </a:xfrm>
            <a:prstGeom prst="rect">
              <a:avLst/>
            </a:prstGeom>
            <a:solidFill>
              <a:srgbClr val="FFFF99"/>
            </a:solidFill>
          </p:spPr>
          <p:txBody>
            <a:bodyPr wrap="square" rtlCol="0">
              <a:spAutoFit/>
            </a:bodyPr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1600" b="1" i="1" u="sng" dirty="0" smtClean="0">
                  <a:latin typeface="Times New Roman" pitchFamily="18" charset="0"/>
                  <a:cs typeface="Times New Roman" pitchFamily="18" charset="0"/>
                </a:rPr>
                <a:t>IY</a:t>
              </a:r>
              <a:r>
                <a:rPr lang="ru-RU" sz="1600" b="1" i="1" u="sng" dirty="0" smtClean="0">
                  <a:latin typeface="Times New Roman" pitchFamily="18" charset="0"/>
                  <a:cs typeface="Times New Roman" pitchFamily="18" charset="0"/>
                </a:rPr>
                <a:t> ступень - презентация решения:</a:t>
              </a:r>
              <a:endParaRPr lang="ru-RU" sz="1600" u="sng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342900" lvl="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Оглашение сути проблемы;</a:t>
              </a:r>
            </a:p>
            <a:p>
              <a:pPr marL="342900" lvl="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Представление решения;</a:t>
              </a:r>
            </a:p>
            <a:p>
              <a:pPr marL="342900" lvl="0" indent="-34290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Аргументация выбора;</a:t>
              </a:r>
              <a:endParaRPr lang="ru-RU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14282" y="5715016"/>
              <a:ext cx="4071934" cy="983603"/>
            </a:xfrm>
            <a:prstGeom prst="rect">
              <a:avLst/>
            </a:prstGeom>
            <a:solidFill>
              <a:srgbClr val="FFFF99"/>
            </a:solidFill>
          </p:spPr>
          <p:txBody>
            <a:bodyPr wrap="square" rtlCol="0">
              <a:spAutoFit/>
            </a:bodyPr>
            <a:lstStyle/>
            <a:p>
              <a:pPr lvl="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b="1" i="1" u="sng" dirty="0" smtClean="0">
                  <a:latin typeface="Times New Roman" pitchFamily="18" charset="0"/>
                  <a:cs typeface="Times New Roman" pitchFamily="18" charset="0"/>
                </a:rPr>
                <a:t>Y ступень – сравнительный анализ:</a:t>
              </a:r>
              <a:endParaRPr lang="ru-RU" sz="1600" u="sng" dirty="0" smtClean="0">
                <a:latin typeface="Times New Roman" pitchFamily="18" charset="0"/>
                <a:cs typeface="Times New Roman" pitchFamily="18" charset="0"/>
              </a:endParaRPr>
            </a:p>
            <a:p>
              <a:pPr lvl="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Анализ стратегий поиска решений;</a:t>
              </a:r>
            </a:p>
            <a:p>
              <a:pPr lvl="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Разработка плана мероприятий по реализации  решения;</a:t>
              </a:r>
            </a:p>
          </p:txBody>
        </p:sp>
      </p:grpSp>
      <p:sp>
        <p:nvSpPr>
          <p:cNvPr id="5" name="Rectangle 2"/>
          <p:cNvSpPr txBox="1">
            <a:spLocks/>
          </p:cNvSpPr>
          <p:nvPr/>
        </p:nvSpPr>
        <p:spPr bwMode="auto">
          <a:xfrm>
            <a:off x="1071538" y="0"/>
            <a:ext cx="7499350" cy="917596"/>
          </a:xfrm>
          <a:prstGeom prst="rect">
            <a:avLst/>
          </a:prstGeom>
          <a:noFill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Этапы работы с кейсом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554</Words>
  <Application>Microsoft Office PowerPoint</Application>
  <PresentationFormat>Экран (4:3)</PresentationFormat>
  <Paragraphs>107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Применение метода казуса (кейса) в педагогической практике</vt:lpstr>
      <vt:lpstr>История возникновения</vt:lpstr>
      <vt:lpstr>Применение метода казуса (кейса) в педагогической практике</vt:lpstr>
      <vt:lpstr>Этимология понятия  «кейс-метод»</vt:lpstr>
      <vt:lpstr>Слайд 5</vt:lpstr>
      <vt:lpstr>Слайд 6</vt:lpstr>
      <vt:lpstr>Слайд 7</vt:lpstr>
      <vt:lpstr>Слайд 8</vt:lpstr>
      <vt:lpstr>Слайд 9</vt:lpstr>
      <vt:lpstr>1. Какие варианты использования данного автомобиля вы можете предложить? 2. Предложите способы модернизации авто с учетом погодных условий</vt:lpstr>
      <vt:lpstr>Слайд 11</vt:lpstr>
      <vt:lpstr>Слайд 12</vt:lpstr>
      <vt:lpstr>Умный учится на чужих ошибках,  а очень умный на кейсах  Народная мудрость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Лада</dc:creator>
  <cp:lastModifiedBy>123</cp:lastModifiedBy>
  <cp:revision>15</cp:revision>
  <dcterms:created xsi:type="dcterms:W3CDTF">2013-03-05T01:27:52Z</dcterms:created>
  <dcterms:modified xsi:type="dcterms:W3CDTF">2013-11-15T06:55:11Z</dcterms:modified>
</cp:coreProperties>
</file>