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29"/>
  </p:notesMasterIdLst>
  <p:sldIdLst>
    <p:sldId id="256" r:id="rId2"/>
    <p:sldId id="258" r:id="rId3"/>
    <p:sldId id="274" r:id="rId4"/>
    <p:sldId id="275" r:id="rId5"/>
    <p:sldId id="264" r:id="rId6"/>
    <p:sldId id="265" r:id="rId7"/>
    <p:sldId id="266" r:id="rId8"/>
    <p:sldId id="267" r:id="rId9"/>
    <p:sldId id="268" r:id="rId10"/>
    <p:sldId id="281" r:id="rId11"/>
    <p:sldId id="280" r:id="rId12"/>
    <p:sldId id="276" r:id="rId13"/>
    <p:sldId id="282" r:id="rId14"/>
    <p:sldId id="279" r:id="rId15"/>
    <p:sldId id="289" r:id="rId16"/>
    <p:sldId id="283" r:id="rId17"/>
    <p:sldId id="284" r:id="rId18"/>
    <p:sldId id="285" r:id="rId19"/>
    <p:sldId id="286" r:id="rId20"/>
    <p:sldId id="288" r:id="rId21"/>
    <p:sldId id="271" r:id="rId22"/>
    <p:sldId id="272" r:id="rId23"/>
    <p:sldId id="277" r:id="rId24"/>
    <p:sldId id="290" r:id="rId25"/>
    <p:sldId id="291" r:id="rId26"/>
    <p:sldId id="292" r:id="rId27"/>
    <p:sldId id="273" r:id="rId2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68B0AC8-95B7-4709-9785-7128838E2741}" type="datetimeFigureOut">
              <a:rPr lang="ru-RU"/>
              <a:pPr>
                <a:defRPr/>
              </a:pPr>
              <a:t>25.02.2014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345B3F5-67AA-4CC2-BCB4-13C5264AA9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177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77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08F8B-C40E-4C6D-9809-C47AC57CD2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903B5-6E32-41CB-BAA8-5C8D4BD3FB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71FB58-F440-49F7-B0A4-9292FF50F3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A5B65-B572-4DC6-A23D-227AD1426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8112D-FA7D-49F9-933E-1C72BB410B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C3245-3C42-4D7C-B45F-206CCAF103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BD2E7-1959-4274-AB62-D25B5703F9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FBB68-EEE8-47DA-B8B1-9C18FC7BAD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DF32B-C5CA-4246-80F0-D3B285FAE1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93E8B-AD66-402C-8A5E-E8CAE176C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44898-6399-4DFE-88A7-455972DF23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BD2A3-E596-4836-B89C-73B6AE1259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59C19-C049-4CA2-8B97-8D60CF9D45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2344F4D4-3FFC-4DE6-B963-B6F1773F2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167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67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67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167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167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167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chemeClr val="hlink"/>
                </a:solidFill>
              </a:endParaRPr>
            </a:p>
          </p:txBody>
        </p:sp>
        <p:sp>
          <p:nvSpPr>
            <p:cNvPr id="1167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167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  <p:sp>
          <p:nvSpPr>
            <p:cNvPr id="1167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410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67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r>
              <a:rPr lang="ru-RU"/>
              <a:t>Сервакова И.В.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7" Type="http://schemas.openxmlformats.org/officeDocument/2006/relationships/image" Target="../media/image25.jpeg"/><Relationship Id="rId2" Type="http://schemas.openxmlformats.org/officeDocument/2006/relationships/hyperlink" Target="http://images.yandex.ru/search?p=17&amp;ed=1&amp;text=%D0%B3%D0%BE%D1%80%D1%8B&amp;spsite=fake-020-836367.ru&amp;img_url=img0.liveinternet.ru%2Fimages%2Fattach%2Fc%2F0%2F47%2F94%2F47094131_191.jpg&amp;rpt=simage&amp;reqtime=1260377763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images.yandex.ru/yandsearch?p=1&amp;ed=1&amp;text=%D0%BC%D0%B5%D1%82%D1%80&amp;spsite=fake-028-9223166.ru&amp;img_url=s43.radikal.ru%2Fi099%2F0903%2F30%2F32f2343725c2.jpg&amp;rpt=simage&amp;reqtime=1260378585" TargetMode="External"/><Relationship Id="rId5" Type="http://schemas.openxmlformats.org/officeDocument/2006/relationships/image" Target="../media/image24.jpeg"/><Relationship Id="rId4" Type="http://schemas.openxmlformats.org/officeDocument/2006/relationships/hyperlink" Target="http://images.yandex.ru/yandsearch?p=6&amp;ed=1&amp;text=%D0%BD%D0%BE%D1%81%20%D1%87%D0%B5%D0%BB%D0%BE%D0%B2%D0%B5%D0%BA%D0%B0&amp;spsite=www.vokrugsveta.ru&amp;img_url=www.vokrugsveta.ru%2Fimg%2Fcmn%2F2008%2F08%2F27%2F018.jpg&amp;rpt=simage&amp;reqtime=1260377857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620713"/>
            <a:ext cx="6956425" cy="3417887"/>
          </a:xfrm>
        </p:spPr>
        <p:txBody>
          <a:bodyPr/>
          <a:lstStyle/>
          <a:p>
            <a:pPr eaLnBrk="1" hangingPunct="1"/>
            <a:r>
              <a:rPr lang="ru-RU" sz="4000" i="1" smtClean="0"/>
              <a:t>Тема урока: </a:t>
            </a:r>
            <a:br>
              <a:rPr lang="ru-RU" sz="4000" i="1" smtClean="0"/>
            </a:br>
            <a:r>
              <a:rPr lang="ru-RU" sz="4000" i="1" smtClean="0"/>
              <a:t>«Решение тригонометрических уравнений»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48263" y="5157788"/>
            <a:ext cx="3527425" cy="8810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200" b="1" i="1" smtClean="0">
                <a:latin typeface="Georgia" pitchFamily="18" charset="0"/>
              </a:rPr>
              <a:t>ГАОУ  НПО  «ОКТУ»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b="1" i="1" smtClean="0">
                <a:latin typeface="Georgia" pitchFamily="18" charset="0"/>
              </a:rPr>
              <a:t>г. Обнинск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b="1" i="1" smtClean="0">
                <a:latin typeface="Georgia" pitchFamily="18" charset="0"/>
              </a:rPr>
              <a:t>Червакова Ирина 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b="1" i="1" smtClean="0">
                <a:latin typeface="Georgia" pitchFamily="18" charset="0"/>
              </a:rPr>
              <a:t>Валериевна</a:t>
            </a:r>
            <a:endParaRPr lang="ru-RU" sz="1200" smtClean="0"/>
          </a:p>
        </p:txBody>
      </p:sp>
      <p:pic>
        <p:nvPicPr>
          <p:cNvPr id="2053" name="Picture 5" descr="GRD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80288" y="765175"/>
            <a:ext cx="1397000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1692275" y="4221163"/>
            <a:ext cx="1276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800" b="1" i="1"/>
              <a:t>1 курс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288" y="115888"/>
            <a:ext cx="8229600" cy="6143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5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Формулы корней простых тригонометрических уравнений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 flipV="1">
            <a:off x="285750" y="6429375"/>
            <a:ext cx="8572500" cy="14287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500" smtClean="0"/>
          </a:p>
        </p:txBody>
      </p:sp>
      <p:sp>
        <p:nvSpPr>
          <p:cNvPr id="4" name="TextBox 3"/>
          <p:cNvSpPr txBox="1"/>
          <p:nvPr/>
        </p:nvSpPr>
        <p:spPr>
          <a:xfrm>
            <a:off x="214313" y="1000125"/>
            <a:ext cx="2517775" cy="4000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.cost =</a:t>
            </a:r>
            <a:r>
              <a:rPr lang="ru-RU" sz="20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а|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≤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grpSp>
        <p:nvGrpSpPr>
          <p:cNvPr id="5" name="Группа 11"/>
          <p:cNvGrpSpPr>
            <a:grpSpLocks/>
          </p:cNvGrpSpPr>
          <p:nvPr/>
        </p:nvGrpSpPr>
        <p:grpSpPr bwMode="auto">
          <a:xfrm>
            <a:off x="285750" y="1643063"/>
            <a:ext cx="2524125" cy="642937"/>
            <a:chOff x="428596" y="1571612"/>
            <a:chExt cx="2524126" cy="642942"/>
          </a:xfrm>
        </p:grpSpPr>
        <p:pic>
          <p:nvPicPr>
            <p:cNvPr id="13350" name="Picture 1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1472" y="1643050"/>
              <a:ext cx="22288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1" name="Picture 3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1472" y="1928802"/>
              <a:ext cx="23812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Левая круглая скобка 9"/>
            <p:cNvSpPr/>
            <p:nvPr/>
          </p:nvSpPr>
          <p:spPr>
            <a:xfrm>
              <a:off x="428596" y="1571612"/>
              <a:ext cx="214313" cy="642942"/>
            </a:xfrm>
            <a:prstGeom prst="leftBracket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285875" y="2286000"/>
            <a:ext cx="547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или</a:t>
            </a:r>
          </a:p>
        </p:txBody>
      </p:sp>
      <p:sp>
        <p:nvSpPr>
          <p:cNvPr id="1332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2714625"/>
            <a:ext cx="2381250" cy="2762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00063" y="3214688"/>
            <a:ext cx="1755775" cy="3698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Частные случаи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8625" y="3857625"/>
            <a:ext cx="1697038" cy="646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cost=0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π/2+π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8625" y="4714875"/>
            <a:ext cx="1687513" cy="646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cost=1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 = 0+2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Z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8625" y="5572125"/>
            <a:ext cx="1631950" cy="6461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cost = -1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π+2π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57563" y="1000125"/>
            <a:ext cx="2470150" cy="4000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2.sint =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где | а |≤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33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sp>
        <p:nvSpPr>
          <p:cNvPr id="1332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grpSp>
        <p:nvGrpSpPr>
          <p:cNvPr id="6" name="Группа 29"/>
          <p:cNvGrpSpPr>
            <a:grpSpLocks/>
          </p:cNvGrpSpPr>
          <p:nvPr/>
        </p:nvGrpSpPr>
        <p:grpSpPr bwMode="auto">
          <a:xfrm>
            <a:off x="3214688" y="1643063"/>
            <a:ext cx="2714625" cy="571500"/>
            <a:chOff x="5286380" y="1571612"/>
            <a:chExt cx="2714626" cy="571504"/>
          </a:xfrm>
        </p:grpSpPr>
        <p:pic>
          <p:nvPicPr>
            <p:cNvPr id="13347" name="Picture 7"/>
            <p:cNvPicPr>
              <a:picLocks noChangeAspect="1" noChangeArrowheads="1"/>
            </p:cNvPicPr>
            <p:nvPr/>
          </p:nvPicPr>
          <p:blipFill>
            <a:blip r:embed="rId5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429256" y="1571612"/>
              <a:ext cx="22098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48" name="Picture 9"/>
            <p:cNvPicPr>
              <a:picLocks noChangeAspect="1" noChangeArrowheads="1"/>
            </p:cNvPicPr>
            <p:nvPr/>
          </p:nvPicPr>
          <p:blipFill>
            <a:blip r:embed="rId6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429256" y="1857364"/>
              <a:ext cx="25717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Левая круглая скобка 24"/>
            <p:cNvSpPr/>
            <p:nvPr/>
          </p:nvSpPr>
          <p:spPr>
            <a:xfrm>
              <a:off x="5286380" y="1571612"/>
              <a:ext cx="142875" cy="571504"/>
            </a:xfrm>
            <a:prstGeom prst="leftBracket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214813" y="2286000"/>
            <a:ext cx="547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>
                <a:latin typeface="Times New Roman" pitchFamily="18" charset="0"/>
                <a:cs typeface="Times New Roman" pitchFamily="18" charset="0"/>
              </a:rPr>
              <a:t>или</a:t>
            </a:r>
          </a:p>
        </p:txBody>
      </p:sp>
      <p:sp>
        <p:nvSpPr>
          <p:cNvPr id="133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25" y="2786063"/>
            <a:ext cx="2628900" cy="2857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643313" y="3286125"/>
            <a:ext cx="1755775" cy="3698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Частные случаи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786188" y="3857625"/>
            <a:ext cx="1514475" cy="6461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sint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=0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 = 0+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643313" y="4786313"/>
            <a:ext cx="1811337" cy="646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sint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=1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π/2+2π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71875" y="5643563"/>
            <a:ext cx="1946275" cy="64611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sint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 = - 1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 = -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π/2+2π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5400000">
            <a:off x="215107" y="3642519"/>
            <a:ext cx="542925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3358357" y="3642519"/>
            <a:ext cx="542925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500813" y="1214438"/>
            <a:ext cx="2227262" cy="4619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tgt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а, 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215063" y="2000250"/>
            <a:ext cx="2803525" cy="4619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arctg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sz="24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6500813" y="3714750"/>
            <a:ext cx="2286000" cy="4619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ctgt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а, 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118225" y="4699000"/>
            <a:ext cx="2938463" cy="4619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arcctg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k‚ 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6357938" y="3286125"/>
            <a:ext cx="2428875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45" name="Дата 44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3346" name="Нижний колонтитул 4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/>
      <p:bldP spid="16" grpId="0" animBg="1"/>
      <p:bldP spid="17" grpId="0" animBg="1"/>
      <p:bldP spid="18" grpId="0" animBg="1"/>
      <p:bldP spid="19" grpId="0" animBg="1"/>
      <p:bldP spid="20" grpId="0" animBg="1"/>
      <p:bldP spid="26" grpId="0"/>
      <p:bldP spid="33" grpId="0" animBg="1"/>
      <p:bldP spid="34" grpId="0" animBg="1"/>
      <p:bldP spid="35" grpId="0" animBg="1"/>
      <p:bldP spid="36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1813" y="285750"/>
            <a:ext cx="1958975" cy="584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Примеры: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4375" y="1214438"/>
            <a:ext cx="2020888" cy="5238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cost= - ½;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0688" y="1214438"/>
            <a:ext cx="1752600" cy="5238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sint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0;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63" y="3714750"/>
            <a:ext cx="1612900" cy="5238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tgt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1;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grpSp>
        <p:nvGrpSpPr>
          <p:cNvPr id="7" name="Группа 8"/>
          <p:cNvGrpSpPr/>
          <p:nvPr/>
        </p:nvGrpSpPr>
        <p:grpSpPr>
          <a:xfrm>
            <a:off x="5429256" y="3714752"/>
            <a:ext cx="2033154" cy="523220"/>
            <a:chOff x="5753556" y="3929066"/>
            <a:chExt cx="2033154" cy="523220"/>
          </a:xfrm>
          <a:solidFill>
            <a:schemeClr val="bg1">
              <a:lumMod val="75000"/>
            </a:schemeClr>
          </a:solidFill>
        </p:grpSpPr>
        <p:sp>
          <p:nvSpPr>
            <p:cNvPr id="6" name="TextBox 5"/>
            <p:cNvSpPr txBox="1"/>
            <p:nvPr/>
          </p:nvSpPr>
          <p:spPr>
            <a:xfrm>
              <a:off x="5753556" y="3929066"/>
              <a:ext cx="2033154" cy="52322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4)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ctgt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= -</a:t>
              </a:r>
              <a:endParaRPr lang="ru-RU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1505" name="Picture 1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53754" y="4071942"/>
              <a:ext cx="361854" cy="3048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11" name="TextBox 10"/>
          <p:cNvSpPr txBox="1"/>
          <p:nvPr/>
        </p:nvSpPr>
        <p:spPr>
          <a:xfrm>
            <a:off x="428625" y="2071688"/>
            <a:ext cx="3509963" cy="8302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t= ±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arccos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(-1/2)+2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Z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t= ±2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/3+2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57813" y="2071688"/>
            <a:ext cx="2392362" cy="8302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Частный случай: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0+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Z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2938" y="4572000"/>
            <a:ext cx="2546350" cy="830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 = arctg1+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Z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/4+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Z.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sp>
        <p:nvSpPr>
          <p:cNvPr id="1434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ru-RU">
              <a:latin typeface="Calibri" pitchFamily="34" charset="0"/>
            </a:endParaRPr>
          </a:p>
        </p:txBody>
      </p:sp>
      <p:grpSp>
        <p:nvGrpSpPr>
          <p:cNvPr id="8" name="Группа 20"/>
          <p:cNvGrpSpPr>
            <a:grpSpLocks/>
          </p:cNvGrpSpPr>
          <p:nvPr/>
        </p:nvGrpSpPr>
        <p:grpSpPr bwMode="auto">
          <a:xfrm>
            <a:off x="5000625" y="4572000"/>
            <a:ext cx="3195638" cy="830263"/>
            <a:chOff x="5000628" y="4572008"/>
            <a:chExt cx="3195105" cy="830997"/>
          </a:xfrm>
        </p:grpSpPr>
        <p:sp>
          <p:nvSpPr>
            <p:cNvPr id="16" name="TextBox 15"/>
            <p:cNvSpPr txBox="1"/>
            <p:nvPr/>
          </p:nvSpPr>
          <p:spPr>
            <a:xfrm>
              <a:off x="5000628" y="4572008"/>
              <a:ext cx="3195105" cy="830997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t =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arcctg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(      )+</a:t>
              </a:r>
              <a:r>
                <a:rPr lang="el-GR" sz="2400" dirty="0">
                  <a:latin typeface="Times New Roman" pitchFamily="18" charset="0"/>
                  <a:cs typeface="Times New Roman" pitchFamily="18" charset="0"/>
                </a:rPr>
                <a:t>π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k, k</a:t>
              </a:r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Є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Z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t = 5</a:t>
              </a:r>
              <a:r>
                <a:rPr lang="el-GR" sz="2400" dirty="0">
                  <a:latin typeface="Times New Roman" pitchFamily="18" charset="0"/>
                  <a:cs typeface="Times New Roman" pitchFamily="18" charset="0"/>
                </a:rPr>
                <a:t>π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/6+</a:t>
              </a:r>
              <a:r>
                <a:rPr lang="el-GR" sz="2400" dirty="0">
                  <a:latin typeface="Times New Roman" pitchFamily="18" charset="0"/>
                  <a:cs typeface="Times New Roman" pitchFamily="18" charset="0"/>
                </a:rPr>
                <a:t>π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k, k</a:t>
              </a:r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Є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Z.</a:t>
              </a: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57715" y="4715009"/>
              <a:ext cx="399983" cy="305069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pic>
      </p:grpSp>
      <p:sp>
        <p:nvSpPr>
          <p:cNvPr id="14351" name="Дата 18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4352" name="Нижний колонтитул 19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1" grpId="0" animBg="1"/>
      <p:bldP spid="12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Задание № 8.</a:t>
            </a:r>
          </a:p>
        </p:txBody>
      </p:sp>
      <p:sp>
        <p:nvSpPr>
          <p:cNvPr id="30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7538" y="2070100"/>
            <a:ext cx="8029575" cy="3467100"/>
          </a:xfrm>
        </p:spPr>
        <p:txBody>
          <a:bodyPr/>
          <a:lstStyle/>
          <a:p>
            <a:pPr marL="476250" indent="-476250" eaLnBrk="1" hangingPunct="1">
              <a:buFont typeface="Wingdings" pitchFamily="2" charset="2"/>
              <a:buNone/>
            </a:pPr>
            <a:r>
              <a:rPr lang="ru-RU" sz="2800" smtClean="0"/>
              <a:t>Ответить на вопросы:</a:t>
            </a:r>
          </a:p>
          <a:p>
            <a:pPr marL="476250" indent="-476250" eaLnBrk="1" hangingPunct="1">
              <a:buFont typeface="Wingdings" pitchFamily="2" charset="2"/>
              <a:buNone/>
            </a:pPr>
            <a:r>
              <a:rPr lang="ru-RU" sz="2800" smtClean="0"/>
              <a:t>1) </a:t>
            </a:r>
            <a:r>
              <a:rPr lang="en-US" sz="2800" smtClean="0"/>
              <a:t>sin x= 0     </a:t>
            </a:r>
            <a:r>
              <a:rPr lang="en-US" sz="2400" smtClean="0"/>
              <a:t>2)</a:t>
            </a:r>
            <a:r>
              <a:rPr lang="en-US" sz="2800" smtClean="0"/>
              <a:t> sin x =         3) sin x= -</a:t>
            </a:r>
          </a:p>
          <a:p>
            <a:pPr marL="476250" indent="-476250" eaLnBrk="1" hangingPunct="1">
              <a:buFont typeface="Wingdings" pitchFamily="2" charset="2"/>
              <a:buNone/>
            </a:pPr>
            <a:endParaRPr lang="en-US" sz="2800" smtClean="0"/>
          </a:p>
          <a:p>
            <a:pPr marL="476250" indent="-476250" eaLnBrk="1" hangingPunct="1">
              <a:buFont typeface="Wingdings" pitchFamily="2" charset="2"/>
              <a:buNone/>
            </a:pPr>
            <a:r>
              <a:rPr lang="en-US" sz="2400" smtClean="0"/>
              <a:t>4)  </a:t>
            </a:r>
            <a:r>
              <a:rPr lang="en-US" sz="2800" smtClean="0"/>
              <a:t>sin x = 5    5) sin x =        6) sin x=</a:t>
            </a:r>
          </a:p>
          <a:p>
            <a:pPr marL="476250" indent="-476250" eaLnBrk="1" hangingPunct="1">
              <a:buFont typeface="Wingdings" pitchFamily="2" charset="2"/>
              <a:buNone/>
            </a:pPr>
            <a:endParaRPr lang="en-US" sz="2800" smtClean="0"/>
          </a:p>
          <a:p>
            <a:pPr marL="476250" indent="-476250" eaLnBrk="1" hangingPunct="1">
              <a:buFont typeface="Wingdings" pitchFamily="2" charset="2"/>
              <a:buNone/>
            </a:pPr>
            <a:r>
              <a:rPr lang="en-US" sz="2800" smtClean="0"/>
              <a:t>7) 2sin x= 1     8) sin x = -1,4</a:t>
            </a:r>
          </a:p>
          <a:p>
            <a:pPr marL="476250" indent="-476250" eaLnBrk="1" hangingPunct="1">
              <a:buFont typeface="Wingdings" pitchFamily="2" charset="2"/>
              <a:buNone/>
            </a:pPr>
            <a:endParaRPr lang="en-US" sz="2800" smtClean="0"/>
          </a:p>
          <a:p>
            <a:pPr marL="476250" indent="-476250" eaLnBrk="1" hangingPunct="1">
              <a:buFont typeface="Wingdings" pitchFamily="2" charset="2"/>
              <a:buNone/>
            </a:pPr>
            <a:r>
              <a:rPr lang="en-US" sz="2800" smtClean="0"/>
              <a:t>9) sin x = -1   10) sin x =- </a:t>
            </a:r>
            <a:endParaRPr lang="ru-RU" sz="2800" smtClean="0"/>
          </a:p>
        </p:txBody>
      </p:sp>
      <p:sp>
        <p:nvSpPr>
          <p:cNvPr id="308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4356100" y="2492375"/>
          <a:ext cx="403225" cy="647700"/>
        </p:xfrm>
        <a:graphic>
          <a:graphicData uri="http://schemas.openxmlformats.org/presentationml/2006/ole">
            <p:oleObj spid="_x0000_s3074" name="Формула" r:id="rId3" imgW="266469" imgH="431425" progId="Equation.3">
              <p:embed/>
            </p:oleObj>
          </a:graphicData>
        </a:graphic>
      </p:graphicFrame>
      <p:sp>
        <p:nvSpPr>
          <p:cNvPr id="3083" name="Rectangle 7"/>
          <p:cNvSpPr>
            <a:spLocks noChangeArrowheads="1"/>
          </p:cNvSpPr>
          <p:nvPr/>
        </p:nvSpPr>
        <p:spPr bwMode="auto">
          <a:xfrm>
            <a:off x="0" y="3065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5" name="Object 8"/>
          <p:cNvGraphicFramePr>
            <a:graphicFrameLocks noChangeAspect="1"/>
          </p:cNvGraphicFramePr>
          <p:nvPr/>
        </p:nvGraphicFramePr>
        <p:xfrm>
          <a:off x="4356100" y="3573463"/>
          <a:ext cx="333375" cy="576262"/>
        </p:xfrm>
        <a:graphic>
          <a:graphicData uri="http://schemas.openxmlformats.org/presentationml/2006/ole">
            <p:oleObj spid="_x0000_s3075" name="Формула" r:id="rId4" imgW="152334" imgH="393529" progId="Equation.3">
              <p:embed/>
            </p:oleObj>
          </a:graphicData>
        </a:graphic>
      </p:graphicFrame>
      <p:sp>
        <p:nvSpPr>
          <p:cNvPr id="3084" name="Rectangle 9"/>
          <p:cNvSpPr>
            <a:spLocks noChangeArrowheads="1"/>
          </p:cNvSpPr>
          <p:nvPr/>
        </p:nvSpPr>
        <p:spPr bwMode="auto">
          <a:xfrm>
            <a:off x="0" y="3455988"/>
            <a:ext cx="298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600">
                <a:cs typeface="Times New Roman" pitchFamily="18" charset="0"/>
              </a:rPr>
              <a:t>  </a:t>
            </a:r>
            <a:endParaRPr lang="en-US"/>
          </a:p>
        </p:txBody>
      </p:sp>
      <p:sp>
        <p:nvSpPr>
          <p:cNvPr id="3085" name="Rectangle 1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6" name="Object 11"/>
          <p:cNvGraphicFramePr>
            <a:graphicFrameLocks noChangeAspect="1"/>
          </p:cNvGraphicFramePr>
          <p:nvPr/>
        </p:nvGraphicFramePr>
        <p:xfrm>
          <a:off x="6516688" y="3573463"/>
          <a:ext cx="431800" cy="719137"/>
        </p:xfrm>
        <a:graphic>
          <a:graphicData uri="http://schemas.openxmlformats.org/presentationml/2006/ole">
            <p:oleObj spid="_x0000_s3076" name="Формула" r:id="rId5" imgW="253890" imgH="431613" progId="Equation.3">
              <p:embed/>
            </p:oleObj>
          </a:graphicData>
        </a:graphic>
      </p:graphicFrame>
      <p:sp>
        <p:nvSpPr>
          <p:cNvPr id="308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87" name="Rectangle 13"/>
          <p:cNvSpPr>
            <a:spLocks noChangeArrowheads="1"/>
          </p:cNvSpPr>
          <p:nvPr/>
        </p:nvSpPr>
        <p:spPr bwMode="auto">
          <a:xfrm>
            <a:off x="0" y="390525"/>
            <a:ext cx="35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600">
                <a:cs typeface="Times New Roman" pitchFamily="18" charset="0"/>
              </a:rPr>
              <a:t>   </a:t>
            </a:r>
            <a:endParaRPr lang="en-US"/>
          </a:p>
        </p:txBody>
      </p:sp>
      <p:sp>
        <p:nvSpPr>
          <p:cNvPr id="3088" name="Rectangle 14"/>
          <p:cNvSpPr>
            <a:spLocks noChangeArrowheads="1"/>
          </p:cNvSpPr>
          <p:nvPr/>
        </p:nvSpPr>
        <p:spPr bwMode="auto">
          <a:xfrm>
            <a:off x="0" y="3065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7" name="Object 15"/>
          <p:cNvGraphicFramePr>
            <a:graphicFrameLocks noChangeAspect="1"/>
          </p:cNvGraphicFramePr>
          <p:nvPr/>
        </p:nvGraphicFramePr>
        <p:xfrm>
          <a:off x="6804025" y="2492375"/>
          <a:ext cx="280988" cy="720725"/>
        </p:xfrm>
        <a:graphic>
          <a:graphicData uri="http://schemas.openxmlformats.org/presentationml/2006/ole">
            <p:oleObj spid="_x0000_s3077" name="Формула" r:id="rId6" imgW="152334" imgH="393529" progId="Equation.3">
              <p:embed/>
            </p:oleObj>
          </a:graphicData>
        </a:graphic>
      </p:graphicFrame>
      <p:sp>
        <p:nvSpPr>
          <p:cNvPr id="3089" name="Rectangle 16"/>
          <p:cNvSpPr>
            <a:spLocks noChangeArrowheads="1"/>
          </p:cNvSpPr>
          <p:nvPr/>
        </p:nvSpPr>
        <p:spPr bwMode="auto">
          <a:xfrm>
            <a:off x="0" y="3455988"/>
            <a:ext cx="355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600">
                <a:cs typeface="Times New Roman" pitchFamily="18" charset="0"/>
              </a:rPr>
              <a:t>   </a:t>
            </a:r>
            <a:endParaRPr lang="en-US"/>
          </a:p>
        </p:txBody>
      </p:sp>
      <p:sp>
        <p:nvSpPr>
          <p:cNvPr id="309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8" name="Object 18"/>
          <p:cNvGraphicFramePr>
            <a:graphicFrameLocks noChangeAspect="1"/>
          </p:cNvGraphicFramePr>
          <p:nvPr/>
        </p:nvGraphicFramePr>
        <p:xfrm>
          <a:off x="4716463" y="5589588"/>
          <a:ext cx="447675" cy="720725"/>
        </p:xfrm>
        <a:graphic>
          <a:graphicData uri="http://schemas.openxmlformats.org/presentationml/2006/ole">
            <p:oleObj spid="_x0000_s3078" name="Формула" r:id="rId7" imgW="266469" imgH="431425" progId="Equation.3">
              <p:embed/>
            </p:oleObj>
          </a:graphicData>
        </a:graphic>
      </p:graphicFrame>
      <p:sp>
        <p:nvSpPr>
          <p:cNvPr id="3091" name="Дата 18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3092" name="Нижний колонтитул 19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3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Способы решения тригонометрических уравнений</a:t>
            </a:r>
          </a:p>
        </p:txBody>
      </p:sp>
      <p:sp>
        <p:nvSpPr>
          <p:cNvPr id="94216" name="Rectangle 8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Уравнения ,приводимые к квадратным уравнениям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Однородные уравнения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Разложение на множители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Замена переменной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Метод вспомогательного угла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Понижение степеней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5364" name="Дата 3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5365" name="Нижний колонтитул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28625" y="0"/>
            <a:ext cx="8229600" cy="58261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3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Решение простейших уравнений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8625" y="714375"/>
            <a:ext cx="3692525" cy="26781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>
            <a:spAutoFit/>
          </a:bodyPr>
          <a:lstStyle/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tg2x = -1</a:t>
            </a: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2x =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arctg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(-1) + 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2x = -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/4 + 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x = -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/8 + 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k/2,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Ответ: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/8 + 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k/2,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3438" y="714375"/>
            <a:ext cx="4298950" cy="26781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(x+</a:t>
            </a:r>
            <a:r>
              <a:rPr lang="el-G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/3) =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½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x+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/3 = ±arccos1/2 + 2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x+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/3 = ±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/3 + 2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x = -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/3 ± 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/3 + 2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/3 ± 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/3 + 2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0250" y="3571875"/>
            <a:ext cx="4500563" cy="304641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l-GR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x/3) = 0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упростим по формулам приведения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x/3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частный случай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x/3 = 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x = 3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k, k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Z.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Дата 6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6391" name="Нижний колонтитул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142875"/>
            <a:ext cx="8229600" cy="43973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900" smtClean="0">
                <a:solidFill>
                  <a:srgbClr val="000000"/>
                </a:solidFill>
              </a:rPr>
              <a:t>Другие тригонометрические уравнения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71750" y="714375"/>
            <a:ext cx="4413250" cy="21859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2400" b="1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1.Сводимые к квадратным</a:t>
            </a:r>
          </a:p>
          <a:p>
            <a:pPr algn="ctr" eaLnBrk="1" hangingPunct="1">
              <a:defRPr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a∙sin²x + b∙sinx + c=0</a:t>
            </a:r>
          </a:p>
          <a:p>
            <a:pPr algn="ctr" eaLnBrk="1" hangingPunct="1">
              <a:defRPr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Пусть 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sinx = p,</a:t>
            </a: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где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|p| ≤1</a:t>
            </a: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тогда</a:t>
            </a:r>
          </a:p>
          <a:p>
            <a:pPr algn="ctr" eaLnBrk="1" hangingPunct="1">
              <a:defRPr/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a∙p² + b∙p + c = 0</a:t>
            </a: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defRPr/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Найти корни, вернуться к замене и </a:t>
            </a:r>
          </a:p>
          <a:p>
            <a:pPr algn="ctr" eaLnBrk="1" hangingPunct="1">
              <a:defRPr/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решить простые уравнения.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0650" y="3200400"/>
            <a:ext cx="4140200" cy="280035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400" b="1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b="1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Однородные</a:t>
            </a:r>
          </a:p>
          <a:p>
            <a:pPr algn="ctr" eaLnBrk="1" hangingPunct="1">
              <a:defRPr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1)Первой степени: 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a∙sinx + b∙cosx = 0</a:t>
            </a:r>
          </a:p>
          <a:p>
            <a:pPr algn="ctr" eaLnBrk="1" hangingPunct="1">
              <a:defRPr/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Т.к. 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sinx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cosx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одновременно</a:t>
            </a:r>
          </a:p>
          <a:p>
            <a:pPr algn="ctr" eaLnBrk="1" hangingPunct="1">
              <a:defRPr/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равны нулю, то разделим обе</a:t>
            </a:r>
          </a:p>
          <a:p>
            <a:pPr algn="ctr" eaLnBrk="1" hangingPunct="1">
              <a:defRPr/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части уравнения на </a:t>
            </a:r>
            <a:r>
              <a:rPr lang="en-US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cosx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Получим:</a:t>
            </a:r>
            <a:endParaRPr lang="en-US" sz="2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простое уравнение</a:t>
            </a:r>
          </a:p>
          <a:p>
            <a:pPr algn="ctr" eaLnBrk="1" hangingPunct="1">
              <a:defRPr/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a∙tgx + b = 0 </a:t>
            </a: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tgx = m</a:t>
            </a:r>
            <a:endParaRPr lang="ru-RU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8" y="3571875"/>
            <a:ext cx="4657725" cy="18161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2)Второй степени:</a:t>
            </a:r>
          </a:p>
          <a:p>
            <a:pPr algn="ctr" eaLnBrk="1" hangingPunct="1">
              <a:defRPr/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a∙sin²x + </a:t>
            </a:r>
            <a:r>
              <a:rPr lang="en-US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b∙sinx∙cosx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c∙cos²x = 0</a:t>
            </a:r>
          </a:p>
          <a:p>
            <a:pPr algn="ctr" eaLnBrk="1" hangingPunct="1">
              <a:defRPr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Разделим обе части на 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cos²x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>
              <a:defRPr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Получим квадратное уравнение: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a∙tg²x +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b∙tgx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c = 0</a:t>
            </a:r>
            <a:r>
              <a:rPr lang="ru-RU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414" name="Дата 6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7415" name="Нижний колонтитул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7" name="Rectangle 11"/>
          <p:cNvSpPr>
            <a:spLocks noGrp="1" noChangeArrowheads="1"/>
          </p:cNvSpPr>
          <p:nvPr>
            <p:ph type="ctrTitle" idx="4294967295"/>
          </p:nvPr>
        </p:nvSpPr>
        <p:spPr>
          <a:xfrm>
            <a:off x="900113" y="549275"/>
            <a:ext cx="7772400" cy="1187450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ru-RU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уравнения, приводимые к квадратным уравнениям</a:t>
            </a:r>
          </a:p>
        </p:txBody>
      </p:sp>
      <p:sp>
        <p:nvSpPr>
          <p:cNvPr id="19468" name="Rectangle 12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1773238"/>
            <a:ext cx="6904037" cy="467995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2cos²x+sinx+1=0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2*(1-sin²x)+sinx+1=0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2-2sin²x+sinx+1=0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-2sin²x+sinx+3=0</a:t>
            </a:r>
            <a:endParaRPr lang="ru-RU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Пусть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a=sinx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-2a²+a+3=0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=-1, a</a:t>
            </a: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=1,5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Sinx=-1      sinx=1,5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X=-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П/2+2П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нет корней  </a:t>
            </a:r>
            <a:endParaRPr lang="en-US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en-US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8436" name="Picture 23" descr="j033511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32588" y="2349500"/>
            <a:ext cx="1901825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Дата 4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8438" name="Нижний колонтитул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9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4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9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4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4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4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4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7" grpId="0"/>
      <p:bldP spid="1946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54038" y="623888"/>
            <a:ext cx="7764462" cy="381000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ru-RU" sz="24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Однородные уравнения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4294967295"/>
          </p:nvPr>
        </p:nvSpPr>
        <p:spPr>
          <a:xfrm>
            <a:off x="1258888" y="908050"/>
            <a:ext cx="6184900" cy="56165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3sin²x+sinx  cos x=2cos²x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Делим на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sin²x 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обе части уравнения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3+cosx/ sinx=2cos²x/sin²x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Известно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,что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ctg  x= cos x/sin x</a:t>
            </a:r>
            <a:endParaRPr lang="ru-RU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Получим 3+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ctgx=2ctg²x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Пусть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a=ctg x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3+a=2a²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2a²-a-3=0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=1,5   a</a:t>
            </a: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=-1</a:t>
            </a:r>
            <a:endParaRPr lang="ru-RU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Получим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ctg x=1,5    ctg x=-1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X=arcctg1,5+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    x=3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П/4+П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</a:p>
        </p:txBody>
      </p:sp>
      <p:sp>
        <p:nvSpPr>
          <p:cNvPr id="19460" name="Дата 3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9461" name="Нижний колонтитул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74" name="Rectangle 14"/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476250"/>
            <a:ext cx="7772400" cy="608013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ru-RU" sz="25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Разложение на множители</a:t>
            </a:r>
          </a:p>
        </p:txBody>
      </p:sp>
      <p:sp>
        <p:nvSpPr>
          <p:cNvPr id="66575" name="Rectangle 15"/>
          <p:cNvSpPr>
            <a:spLocks noGrp="1" noChangeArrowheads="1"/>
          </p:cNvSpPr>
          <p:nvPr>
            <p:ph type="subTitle" idx="4294967295"/>
          </p:nvPr>
        </p:nvSpPr>
        <p:spPr>
          <a:xfrm>
            <a:off x="1116013" y="1412875"/>
            <a:ext cx="6329362" cy="5040313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1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sz="21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²x-sin2x=0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4sin²x-2sinx cosx=0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2sinx(2sinx-cosx)=0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Sinx=0 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или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2sinx-cosx=0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x1=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         2sinx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-cosx=0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sinx    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sinx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2-ctgx=0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ctgx=2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X2=arcctg2+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en-US" sz="21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4" name="Line 18"/>
          <p:cNvSpPr>
            <a:spLocks noChangeShapeType="1"/>
          </p:cNvSpPr>
          <p:nvPr/>
        </p:nvSpPr>
        <p:spPr bwMode="auto">
          <a:xfrm>
            <a:off x="4067175" y="3357563"/>
            <a:ext cx="574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5" name="Line 19"/>
          <p:cNvSpPr>
            <a:spLocks noChangeShapeType="1"/>
          </p:cNvSpPr>
          <p:nvPr/>
        </p:nvSpPr>
        <p:spPr bwMode="auto">
          <a:xfrm>
            <a:off x="5076825" y="33575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6" name="Дата 5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0487" name="Нижний колонтитул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625475" y="623888"/>
            <a:ext cx="7759700" cy="631825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ru-RU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Замена переменной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900113" y="1196975"/>
            <a:ext cx="7119937" cy="5256213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2(1+tgx) -   3       =5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1+tgx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Пусть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y=1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tgx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2y  -    3     =5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2y²-3=5y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y≠0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2y²-5y-3=0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=3 ,   y</a:t>
            </a: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=-0,5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1+tgx=3       1+tgx=-0,5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tgx=2      tgx=-1,5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X </a:t>
            </a: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=arctg2+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        x </a:t>
            </a: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=-arctg1,5+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</a:p>
        </p:txBody>
      </p:sp>
      <p:sp>
        <p:nvSpPr>
          <p:cNvPr id="21508" name="Line 17"/>
          <p:cNvSpPr>
            <a:spLocks noChangeShapeType="1"/>
          </p:cNvSpPr>
          <p:nvPr/>
        </p:nvSpPr>
        <p:spPr bwMode="auto">
          <a:xfrm>
            <a:off x="4572000" y="148431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09" name="AutoShape 18"/>
          <p:cNvSpPr>
            <a:spLocks/>
          </p:cNvSpPr>
          <p:nvPr/>
        </p:nvSpPr>
        <p:spPr bwMode="auto">
          <a:xfrm>
            <a:off x="3635375" y="278130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b="1">
              <a:latin typeface="Tahoma" pitchFamily="34" charset="0"/>
            </a:endParaRPr>
          </a:p>
        </p:txBody>
      </p:sp>
      <p:sp>
        <p:nvSpPr>
          <p:cNvPr id="21510" name="Line 19"/>
          <p:cNvSpPr>
            <a:spLocks noChangeShapeType="1"/>
          </p:cNvSpPr>
          <p:nvPr/>
        </p:nvSpPr>
        <p:spPr bwMode="auto">
          <a:xfrm>
            <a:off x="4356100" y="24923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1" name="Дата 6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1512" name="Нижний колонтитул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Цель урока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2967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1400" smtClean="0"/>
              <a:t>	</a:t>
            </a:r>
            <a:r>
              <a:rPr lang="ru-RU" sz="1400" b="1" i="1" smtClean="0"/>
              <a:t>Цели и задачи урока:</a:t>
            </a:r>
            <a:endParaRPr lang="ru-RU" sz="1400" smtClean="0"/>
          </a:p>
          <a:p>
            <a:pPr eaLnBrk="1" hangingPunct="1"/>
            <a:r>
              <a:rPr lang="ru-RU" sz="1400" smtClean="0"/>
              <a:t>1. Сформировать  у учащихся умение решать однородные тригонометрические уравнения, отработать навыки решения других видов тригонометрических уравнений, урок закрепления пройденного материала;</a:t>
            </a:r>
          </a:p>
          <a:p>
            <a:pPr eaLnBrk="1" hangingPunct="1"/>
            <a:r>
              <a:rPr lang="ru-RU" sz="1400" smtClean="0"/>
              <a:t>2. Развивать и совершенствовать умения применять имеющиеся у учащихся знания в измененной ситуации, развивать логическое мышление, умение делать выводы и обобщения;</a:t>
            </a:r>
          </a:p>
          <a:p>
            <a:pPr eaLnBrk="1" hangingPunct="1"/>
            <a:r>
              <a:rPr lang="ru-RU" sz="1400" smtClean="0"/>
              <a:t>3. Воспитывать у учащихся аккуратность, культуру поведения, чувство ответственности.</a:t>
            </a:r>
          </a:p>
        </p:txBody>
      </p:sp>
      <p:pic>
        <p:nvPicPr>
          <p:cNvPr id="9220" name="Picture 4" descr="BOOK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356335">
            <a:off x="5435600" y="4292600"/>
            <a:ext cx="2449513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Дата 4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7174" name="Нижний колонтитул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1042988" y="-868363"/>
            <a:ext cx="7772400" cy="1736726"/>
          </a:xfrm>
        </p:spPr>
        <p:txBody>
          <a:bodyPr anchor="b" anchorCtr="1"/>
          <a:lstStyle/>
          <a:p>
            <a:pPr eaLnBrk="1" hangingPunct="1">
              <a:defRPr/>
            </a:pPr>
            <a:r>
              <a:rPr lang="ru-RU" sz="25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Понижение степеней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ubTitle" idx="4294967295"/>
          </p:nvPr>
        </p:nvSpPr>
        <p:spPr>
          <a:xfrm>
            <a:off x="827088" y="1196975"/>
            <a:ext cx="7235825" cy="5111750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3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4                4     </a:t>
            </a:r>
            <a:endParaRPr lang="en-US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Sin x+cos x=1/2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(Sin²x)²+(cos²x)²=1/2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Известно, что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sin²(x/2)=1-cosx,    cos²(x/2)==1+cosx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ru-RU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1-cos2x  ²+  1+cos 2x ²    =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2                      2                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1-2cos2x+cos²2x+1+2cos2x+cos²2x=2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2cos²x=0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cosx=0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X=</a:t>
            </a:r>
            <a:r>
              <a:rPr lang="ru-RU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П/2+П</a:t>
            </a:r>
            <a:r>
              <a:rPr lang="en-US" sz="21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</a:p>
        </p:txBody>
      </p:sp>
      <p:sp>
        <p:nvSpPr>
          <p:cNvPr id="22532" name="Line 8"/>
          <p:cNvSpPr>
            <a:spLocks noChangeShapeType="1"/>
          </p:cNvSpPr>
          <p:nvPr/>
        </p:nvSpPr>
        <p:spPr bwMode="auto">
          <a:xfrm>
            <a:off x="4140200" y="3357563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3" name="Line 9"/>
          <p:cNvSpPr>
            <a:spLocks noChangeShapeType="1"/>
          </p:cNvSpPr>
          <p:nvPr/>
        </p:nvSpPr>
        <p:spPr bwMode="auto">
          <a:xfrm>
            <a:off x="2411413" y="3357563"/>
            <a:ext cx="1152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4" name="AutoShape 11"/>
          <p:cNvSpPr>
            <a:spLocks noChangeArrowheads="1"/>
          </p:cNvSpPr>
          <p:nvPr/>
        </p:nvSpPr>
        <p:spPr bwMode="auto">
          <a:xfrm>
            <a:off x="2339975" y="2852738"/>
            <a:ext cx="1295400" cy="10795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b="1">
              <a:latin typeface="Tahoma" pitchFamily="34" charset="0"/>
            </a:endParaRPr>
          </a:p>
        </p:txBody>
      </p:sp>
      <p:sp>
        <p:nvSpPr>
          <p:cNvPr id="22535" name="AutoShape 14"/>
          <p:cNvSpPr>
            <a:spLocks noChangeArrowheads="1"/>
          </p:cNvSpPr>
          <p:nvPr/>
        </p:nvSpPr>
        <p:spPr bwMode="auto">
          <a:xfrm>
            <a:off x="3995738" y="2852738"/>
            <a:ext cx="1295400" cy="100965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ru-RU" b="1">
              <a:latin typeface="Tahoma" pitchFamily="34" charset="0"/>
            </a:endParaRPr>
          </a:p>
        </p:txBody>
      </p:sp>
      <p:sp>
        <p:nvSpPr>
          <p:cNvPr id="22536" name="Line 16"/>
          <p:cNvSpPr>
            <a:spLocks noChangeShapeType="1"/>
          </p:cNvSpPr>
          <p:nvPr/>
        </p:nvSpPr>
        <p:spPr bwMode="auto">
          <a:xfrm>
            <a:off x="4211638" y="234950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7" name="Line 17"/>
          <p:cNvSpPr>
            <a:spLocks noChangeShapeType="1"/>
          </p:cNvSpPr>
          <p:nvPr/>
        </p:nvSpPr>
        <p:spPr bwMode="auto">
          <a:xfrm>
            <a:off x="6877050" y="2349500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8" name="Line 18"/>
          <p:cNvSpPr>
            <a:spLocks noChangeShapeType="1"/>
          </p:cNvSpPr>
          <p:nvPr/>
        </p:nvSpPr>
        <p:spPr bwMode="auto">
          <a:xfrm>
            <a:off x="6156325" y="33575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9" name="Дата 10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2540" name="Нижний колонтитул 1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Решаем вместе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Cos </a:t>
            </a:r>
            <a:r>
              <a:rPr lang="ru-RU" smtClean="0"/>
              <a:t>2</a:t>
            </a:r>
            <a:r>
              <a:rPr lang="en-US" smtClean="0"/>
              <a:t>x </a:t>
            </a:r>
            <a:r>
              <a:rPr lang="ru-RU" smtClean="0"/>
              <a:t> = √3/2</a:t>
            </a:r>
          </a:p>
          <a:p>
            <a:pPr eaLnBrk="1" hangingPunct="1"/>
            <a:r>
              <a:rPr lang="en-US" smtClean="0"/>
              <a:t>Cos x/3=-1</a:t>
            </a:r>
            <a:r>
              <a:rPr lang="ru-RU" smtClean="0"/>
              <a:t>/</a:t>
            </a:r>
            <a:r>
              <a:rPr lang="en-US" smtClean="0"/>
              <a:t>2</a:t>
            </a:r>
            <a:endParaRPr lang="ru-RU" smtClean="0"/>
          </a:p>
          <a:p>
            <a:pPr eaLnBrk="1" hangingPunct="1"/>
            <a:r>
              <a:rPr lang="ru-RU" smtClean="0"/>
              <a:t>5 </a:t>
            </a:r>
            <a:r>
              <a:rPr lang="en-US" smtClean="0"/>
              <a:t>cos</a:t>
            </a:r>
            <a:r>
              <a:rPr lang="en-US" baseline="30000" smtClean="0"/>
              <a:t>2</a:t>
            </a:r>
            <a:r>
              <a:rPr lang="en-US" smtClean="0"/>
              <a:t>x + 6 sinx – 6  = 0</a:t>
            </a:r>
            <a:endParaRPr lang="ru-RU" smtClean="0"/>
          </a:p>
          <a:p>
            <a:pPr eaLnBrk="1" hangingPunct="1"/>
            <a:r>
              <a:rPr lang="ru-RU" smtClean="0"/>
              <a:t>2</a:t>
            </a:r>
            <a:r>
              <a:rPr lang="en-US" smtClean="0"/>
              <a:t>cos(x/2-</a:t>
            </a:r>
            <a:r>
              <a:rPr lang="el-GR" smtClean="0"/>
              <a:t>Π</a:t>
            </a:r>
            <a:r>
              <a:rPr lang="en-US" smtClean="0"/>
              <a:t> </a:t>
            </a:r>
            <a:r>
              <a:rPr lang="ru-RU" smtClean="0"/>
              <a:t>/</a:t>
            </a:r>
            <a:r>
              <a:rPr lang="en-US" smtClean="0"/>
              <a:t>6)= √3</a:t>
            </a:r>
            <a:endParaRPr lang="ru-RU" smtClean="0"/>
          </a:p>
        </p:txBody>
      </p:sp>
      <p:sp>
        <p:nvSpPr>
          <p:cNvPr id="23556" name="Дата 3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3557" name="Нижний колонтитул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u="sng" smtClean="0">
                <a:hlinkClick r:id="" action="ppaction://noaction"/>
              </a:rPr>
              <a:t>6 Домашнее задания.</a:t>
            </a:r>
            <a:r>
              <a:rPr lang="ru-RU" smtClean="0"/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cos (4x – 2) = ½;</a:t>
            </a:r>
          </a:p>
          <a:p>
            <a:pPr eaLnBrk="1" hangingPunct="1"/>
            <a:r>
              <a:rPr lang="en-US" smtClean="0"/>
              <a:t>cos2x – 2cos x = 0;</a:t>
            </a:r>
          </a:p>
          <a:p>
            <a:pPr eaLnBrk="1" hangingPunct="1"/>
            <a:r>
              <a:rPr lang="en-US" smtClean="0"/>
              <a:t>cos2x – sin2x = 1;</a:t>
            </a:r>
          </a:p>
          <a:p>
            <a:pPr eaLnBrk="1" hangingPunct="1"/>
            <a:r>
              <a:rPr lang="en-US" smtClean="0"/>
              <a:t>3sin2x – 5sin x – 2 = 0;</a:t>
            </a:r>
          </a:p>
          <a:p>
            <a:pPr eaLnBrk="1" hangingPunct="1"/>
            <a:r>
              <a:rPr lang="en-US" smtClean="0"/>
              <a:t>2sin x – 3cos x = 0;</a:t>
            </a:r>
          </a:p>
          <a:p>
            <a:pPr eaLnBrk="1" hangingPunct="1"/>
            <a:r>
              <a:rPr lang="en-US" smtClean="0"/>
              <a:t>(tgx- √3)(2sin x/2 + 1) = 0;</a:t>
            </a:r>
          </a:p>
          <a:p>
            <a:pPr eaLnBrk="1" hangingPunct="1"/>
            <a:r>
              <a:rPr lang="en-US" smtClean="0"/>
              <a:t>3sin²x+sinx  cos x=2cos²x.</a:t>
            </a:r>
            <a:endParaRPr lang="ru-RU" smtClean="0"/>
          </a:p>
        </p:txBody>
      </p:sp>
      <p:sp>
        <p:nvSpPr>
          <p:cNvPr id="24580" name="Дата 3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4581" name="Нижний колонтитул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Разгадайте ребус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6575" y="1979613"/>
            <a:ext cx="8139113" cy="37163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4900" smtClean="0"/>
          </a:p>
          <a:p>
            <a:pPr eaLnBrk="1" hangingPunct="1">
              <a:buFont typeface="Wingdings" pitchFamily="2" charset="2"/>
              <a:buNone/>
            </a:pPr>
            <a:r>
              <a:rPr lang="ru-RU" sz="6400" b="1" smtClean="0"/>
              <a:t>3                            ИЯ</a:t>
            </a:r>
          </a:p>
        </p:txBody>
      </p:sp>
      <p:pic>
        <p:nvPicPr>
          <p:cNvPr id="25604" name="Picture 4" descr="i?id=72182775&amp;tov=2">
            <a:hlinkClick r:id="rId2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406525" y="2781300"/>
            <a:ext cx="1690688" cy="1665288"/>
          </a:xfrm>
        </p:spPr>
      </p:pic>
      <p:pic>
        <p:nvPicPr>
          <p:cNvPr id="25605" name="Picture 5" descr="i?id=85795092&amp;tov=6">
            <a:hlinkClick r:id="rId4"/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3421063" y="2781300"/>
            <a:ext cx="1697037" cy="1562100"/>
          </a:xfrm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987675" y="2133600"/>
            <a:ext cx="403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2400" b="1">
                <a:latin typeface="Verdana" pitchFamily="34" charset="0"/>
              </a:rPr>
              <a:t>,,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5076825" y="2133600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2400" b="1">
                <a:latin typeface="Verdana" pitchFamily="34" charset="0"/>
              </a:rPr>
              <a:t>,</a:t>
            </a:r>
          </a:p>
        </p:txBody>
      </p:sp>
      <p:pic>
        <p:nvPicPr>
          <p:cNvPr id="25608" name="Picture 8" descr="i?id=56993707&amp;tov=8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435600" y="2565400"/>
            <a:ext cx="1873250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9" name="Дата 8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5610" name="Нижний колонтитул 9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6628" name="Picture 5" descr="e14694b23b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550" y="1484313"/>
            <a:ext cx="7345363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Дата 4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6630" name="Нижний колонтитул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7652" name="Picture 5" descr="rebus_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42988" y="981075"/>
            <a:ext cx="7058025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Дата 4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7654" name="Нижний колонтитул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8676" name="Picture 5" descr="Диамет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1916113"/>
            <a:ext cx="6480175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Дата 4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8678" name="Нижний колонтитул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7894" name="WordArt 6"/>
          <p:cNvSpPr>
            <a:spLocks noChangeArrowheads="1" noChangeShapeType="1" noTextEdit="1"/>
          </p:cNvSpPr>
          <p:nvPr/>
        </p:nvSpPr>
        <p:spPr bwMode="auto">
          <a:xfrm>
            <a:off x="1763713" y="2276475"/>
            <a:ext cx="5332412" cy="227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Спасибо за урок !</a:t>
            </a:r>
          </a:p>
        </p:txBody>
      </p:sp>
      <p:sp>
        <p:nvSpPr>
          <p:cNvPr id="29701" name="Дата 4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9702" name="Нижний колонтитул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Задание № 1.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7978775" cy="3886200"/>
          </a:xfrm>
        </p:spPr>
        <p:txBody>
          <a:bodyPr/>
          <a:lstStyle/>
          <a:p>
            <a:pPr eaLnBrk="1" hangingPunct="1"/>
            <a:r>
              <a:rPr lang="ru-RU" sz="2800" smtClean="0"/>
              <a:t>Вычислить:</a:t>
            </a:r>
          </a:p>
          <a:p>
            <a:pPr lvl="4" eaLnBrk="1" hangingPunct="1"/>
            <a:endParaRPr lang="ru-RU" sz="1800" smtClean="0"/>
          </a:p>
        </p:txBody>
      </p:sp>
      <p:sp>
        <p:nvSpPr>
          <p:cNvPr id="1034" name="Rectangle 4"/>
          <p:cNvSpPr>
            <a:spLocks noChangeArrowheads="1"/>
          </p:cNvSpPr>
          <p:nvPr/>
        </p:nvSpPr>
        <p:spPr bwMode="auto">
          <a:xfrm>
            <a:off x="1763713" y="2344738"/>
            <a:ext cx="942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ru-RU" sz="2400" i="1">
                <a:cs typeface="Times New Roman" pitchFamily="18" charset="0"/>
              </a:rPr>
              <a:t>а</a:t>
            </a:r>
            <a:r>
              <a:rPr lang="en-US" sz="2000" i="1">
                <a:cs typeface="Times New Roman" pitchFamily="18" charset="0"/>
              </a:rPr>
              <a:t>r</a:t>
            </a:r>
            <a:r>
              <a:rPr lang="ru-RU" sz="2000" i="1">
                <a:cs typeface="Times New Roman" pitchFamily="18" charset="0"/>
              </a:rPr>
              <a:t>c</a:t>
            </a:r>
            <a:r>
              <a:rPr lang="en-US" sz="2000" i="1">
                <a:cs typeface="Times New Roman" pitchFamily="18" charset="0"/>
              </a:rPr>
              <a:t>sin </a:t>
            </a:r>
            <a:endParaRPr lang="en-US" sz="2000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2627313" y="2349500"/>
          <a:ext cx="266700" cy="428625"/>
        </p:xfrm>
        <a:graphic>
          <a:graphicData uri="http://schemas.openxmlformats.org/presentationml/2006/ole">
            <p:oleObj spid="_x0000_s1026" name="Формула" r:id="rId3" imgW="266469" imgH="431425" progId="Equation.3">
              <p:embed/>
            </p:oleObj>
          </a:graphicData>
        </a:graphic>
      </p:graphicFrame>
      <p:sp>
        <p:nvSpPr>
          <p:cNvPr id="1035" name="Rectangle 6"/>
          <p:cNvSpPr>
            <a:spLocks noChangeArrowheads="1"/>
          </p:cNvSpPr>
          <p:nvPr/>
        </p:nvSpPr>
        <p:spPr bwMode="auto">
          <a:xfrm>
            <a:off x="4095750" y="3643313"/>
            <a:ext cx="8556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ru-RU" sz="1400" i="1">
                <a:cs typeface="Times New Roman" pitchFamily="18" charset="0"/>
              </a:rPr>
              <a:t>            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1036" name="Rectangle 7"/>
          <p:cNvSpPr>
            <a:spLocks noChangeArrowheads="1"/>
          </p:cNvSpPr>
          <p:nvPr/>
        </p:nvSpPr>
        <p:spPr bwMode="auto">
          <a:xfrm>
            <a:off x="1692275" y="2832100"/>
            <a:ext cx="1223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sz="2400" i="1">
                <a:cs typeface="Times New Roman" pitchFamily="18" charset="0"/>
              </a:rPr>
              <a:t>а</a:t>
            </a:r>
            <a:r>
              <a:rPr lang="en-US" sz="2000" i="1">
                <a:cs typeface="Times New Roman" pitchFamily="18" charset="0"/>
              </a:rPr>
              <a:t>r</a:t>
            </a:r>
            <a:r>
              <a:rPr lang="ru-RU" sz="2000" i="1">
                <a:cs typeface="Times New Roman" pitchFamily="18" charset="0"/>
              </a:rPr>
              <a:t>cc</a:t>
            </a:r>
            <a:r>
              <a:rPr lang="ru-RU" sz="2400" i="1">
                <a:cs typeface="Times New Roman" pitchFamily="18" charset="0"/>
              </a:rPr>
              <a:t>о</a:t>
            </a:r>
            <a:r>
              <a:rPr lang="en-US" sz="2000" i="1">
                <a:cs typeface="Times New Roman" pitchFamily="18" charset="0"/>
              </a:rPr>
              <a:t>s</a:t>
            </a:r>
            <a:endParaRPr lang="en-US" sz="2000"/>
          </a:p>
        </p:txBody>
      </p:sp>
      <p:graphicFrame>
        <p:nvGraphicFramePr>
          <p:cNvPr id="1027" name="Object 8"/>
          <p:cNvGraphicFramePr>
            <a:graphicFrameLocks noChangeAspect="1"/>
          </p:cNvGraphicFramePr>
          <p:nvPr/>
        </p:nvGraphicFramePr>
        <p:xfrm>
          <a:off x="2627313" y="2852738"/>
          <a:ext cx="142875" cy="390525"/>
        </p:xfrm>
        <a:graphic>
          <a:graphicData uri="http://schemas.openxmlformats.org/presentationml/2006/ole">
            <p:oleObj spid="_x0000_s1027" name="Формула" r:id="rId4" imgW="152334" imgH="393529" progId="Equation.3">
              <p:embed/>
            </p:oleObj>
          </a:graphicData>
        </a:graphic>
      </p:graphicFrame>
      <p:sp>
        <p:nvSpPr>
          <p:cNvPr id="1037" name="Rectangle 9"/>
          <p:cNvSpPr>
            <a:spLocks noChangeArrowheads="1"/>
          </p:cNvSpPr>
          <p:nvPr/>
        </p:nvSpPr>
        <p:spPr bwMode="auto">
          <a:xfrm>
            <a:off x="4229100" y="3624263"/>
            <a:ext cx="577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ru-RU" sz="1400" i="1">
                <a:cs typeface="Times New Roman" pitchFamily="18" charset="0"/>
              </a:rPr>
              <a:t>        </a:t>
            </a:r>
            <a:endParaRPr lang="ru-RU"/>
          </a:p>
        </p:txBody>
      </p:sp>
      <p:sp>
        <p:nvSpPr>
          <p:cNvPr id="1038" name="Rectangle 10"/>
          <p:cNvSpPr>
            <a:spLocks noChangeArrowheads="1"/>
          </p:cNvSpPr>
          <p:nvPr/>
        </p:nvSpPr>
        <p:spPr bwMode="auto">
          <a:xfrm>
            <a:off x="1763713" y="3429000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sz="2400" i="1">
                <a:cs typeface="Times New Roman" pitchFamily="18" charset="0"/>
              </a:rPr>
              <a:t>а</a:t>
            </a:r>
            <a:r>
              <a:rPr lang="en-US" sz="2000" i="1">
                <a:cs typeface="Times New Roman" pitchFamily="18" charset="0"/>
              </a:rPr>
              <a:t>r</a:t>
            </a:r>
            <a:r>
              <a:rPr lang="ru-RU" sz="2000" i="1">
                <a:cs typeface="Times New Roman" pitchFamily="18" charset="0"/>
              </a:rPr>
              <a:t>cc</a:t>
            </a:r>
            <a:r>
              <a:rPr lang="ru-RU" sz="2400" i="1">
                <a:cs typeface="Times New Roman" pitchFamily="18" charset="0"/>
              </a:rPr>
              <a:t>о</a:t>
            </a:r>
            <a:r>
              <a:rPr lang="en-US" sz="2000" i="1">
                <a:cs typeface="Times New Roman" pitchFamily="18" charset="0"/>
              </a:rPr>
              <a:t>s</a:t>
            </a:r>
            <a:endParaRPr lang="en-US" sz="2000"/>
          </a:p>
        </p:txBody>
      </p:sp>
      <p:graphicFrame>
        <p:nvGraphicFramePr>
          <p:cNvPr id="1028" name="Object 11"/>
          <p:cNvGraphicFramePr>
            <a:graphicFrameLocks noChangeAspect="1"/>
          </p:cNvGraphicFramePr>
          <p:nvPr/>
        </p:nvGraphicFramePr>
        <p:xfrm>
          <a:off x="2700338" y="3500438"/>
          <a:ext cx="257175" cy="428625"/>
        </p:xfrm>
        <a:graphic>
          <a:graphicData uri="http://schemas.openxmlformats.org/presentationml/2006/ole">
            <p:oleObj spid="_x0000_s1028" name="Формула" r:id="rId5" imgW="253890" imgH="431613" progId="Equation.3">
              <p:embed/>
            </p:oleObj>
          </a:graphicData>
        </a:graphic>
      </p:graphicFrame>
      <p:sp>
        <p:nvSpPr>
          <p:cNvPr id="1039" name="Rectangle 12"/>
          <p:cNvSpPr>
            <a:spLocks noChangeArrowheads="1"/>
          </p:cNvSpPr>
          <p:nvPr/>
        </p:nvSpPr>
        <p:spPr bwMode="auto">
          <a:xfrm>
            <a:off x="3276600" y="2852738"/>
            <a:ext cx="2360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ru-RU" sz="1400" i="1">
                <a:cs typeface="Times New Roman" pitchFamily="18" charset="0"/>
              </a:rPr>
              <a:t>  </a:t>
            </a:r>
            <a:r>
              <a:rPr lang="ru-RU" sz="2400" i="1">
                <a:cs typeface="Times New Roman" pitchFamily="18" charset="0"/>
              </a:rPr>
              <a:t>а</a:t>
            </a:r>
            <a:r>
              <a:rPr lang="en-US" sz="2000" i="1">
                <a:cs typeface="Times New Roman" pitchFamily="18" charset="0"/>
              </a:rPr>
              <a:t>r</a:t>
            </a:r>
            <a:r>
              <a:rPr lang="ru-RU" sz="2000" i="1">
                <a:cs typeface="Times New Roman" pitchFamily="18" charset="0"/>
              </a:rPr>
              <a:t>c</a:t>
            </a:r>
            <a:r>
              <a:rPr lang="en-US" sz="2000" i="1">
                <a:cs typeface="Times New Roman" pitchFamily="18" charset="0"/>
              </a:rPr>
              <a:t>sin</a:t>
            </a:r>
            <a:r>
              <a:rPr lang="ru-RU" sz="2000" i="1">
                <a:cs typeface="Times New Roman" pitchFamily="18" charset="0"/>
              </a:rPr>
              <a:t>0 </a:t>
            </a:r>
            <a:r>
              <a:rPr lang="ru-RU" sz="2000" i="1"/>
              <a:t>  </a:t>
            </a:r>
            <a:r>
              <a:rPr lang="ru-RU" sz="2000" i="1">
                <a:cs typeface="Times New Roman" pitchFamily="18" charset="0"/>
              </a:rPr>
              <a:t>  </a:t>
            </a:r>
            <a:r>
              <a:rPr lang="ru-RU" sz="2000" i="1"/>
              <a:t>  </a:t>
            </a:r>
            <a:r>
              <a:rPr lang="ru-RU" sz="2400" i="1">
                <a:cs typeface="Times New Roman" pitchFamily="18" charset="0"/>
              </a:rPr>
              <a:t>а</a:t>
            </a:r>
            <a:r>
              <a:rPr lang="en-US" sz="2000" i="1">
                <a:cs typeface="Times New Roman" pitchFamily="18" charset="0"/>
              </a:rPr>
              <a:t>r</a:t>
            </a:r>
            <a:r>
              <a:rPr lang="ru-RU" sz="2000" i="1">
                <a:cs typeface="Times New Roman" pitchFamily="18" charset="0"/>
              </a:rPr>
              <a:t>c</a:t>
            </a:r>
            <a:r>
              <a:rPr lang="en-US" sz="2000" i="1">
                <a:cs typeface="Times New Roman" pitchFamily="18" charset="0"/>
              </a:rPr>
              <a:t>sin </a:t>
            </a:r>
            <a:endParaRPr lang="en-US" sz="2000"/>
          </a:p>
        </p:txBody>
      </p:sp>
      <p:graphicFrame>
        <p:nvGraphicFramePr>
          <p:cNvPr id="1029" name="Object 13"/>
          <p:cNvGraphicFramePr>
            <a:graphicFrameLocks noChangeAspect="1"/>
          </p:cNvGraphicFramePr>
          <p:nvPr/>
        </p:nvGraphicFramePr>
        <p:xfrm>
          <a:off x="5514975" y="2852738"/>
          <a:ext cx="254000" cy="428625"/>
        </p:xfrm>
        <a:graphic>
          <a:graphicData uri="http://schemas.openxmlformats.org/presentationml/2006/ole">
            <p:oleObj spid="_x0000_s1029" name="Формула" r:id="rId6" imgW="253800" imgH="431640" progId="Equation.3">
              <p:embed/>
            </p:oleObj>
          </a:graphicData>
        </a:graphic>
      </p:graphicFrame>
      <p:sp>
        <p:nvSpPr>
          <p:cNvPr id="1040" name="Rectangle 14"/>
          <p:cNvSpPr>
            <a:spLocks noChangeArrowheads="1"/>
          </p:cNvSpPr>
          <p:nvPr/>
        </p:nvSpPr>
        <p:spPr bwMode="auto">
          <a:xfrm>
            <a:off x="3770313" y="4010025"/>
            <a:ext cx="904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ru-RU" sz="1400" i="1">
                <a:cs typeface="Times New Roman" pitchFamily="18" charset="0"/>
              </a:rPr>
              <a:t>             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1041" name="Rectangle 15"/>
          <p:cNvSpPr>
            <a:spLocks noChangeArrowheads="1"/>
          </p:cNvSpPr>
          <p:nvPr/>
        </p:nvSpPr>
        <p:spPr bwMode="auto">
          <a:xfrm>
            <a:off x="3276600" y="2420938"/>
            <a:ext cx="1058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i="1">
                <a:latin typeface="Verdana" pitchFamily="34" charset="0"/>
              </a:rPr>
              <a:t>ar</a:t>
            </a:r>
            <a:r>
              <a:rPr lang="ru-RU" i="1">
                <a:latin typeface="Verdana" pitchFamily="34" charset="0"/>
              </a:rPr>
              <a:t>ccо</a:t>
            </a:r>
            <a:r>
              <a:rPr lang="en-US" i="1">
                <a:latin typeface="Verdana" pitchFamily="34" charset="0"/>
              </a:rPr>
              <a:t>s</a:t>
            </a:r>
            <a:r>
              <a:rPr lang="ru-RU" i="1">
                <a:latin typeface="Verdana" pitchFamily="34" charset="0"/>
              </a:rPr>
              <a:t>0</a:t>
            </a:r>
            <a:endParaRPr lang="en-US" i="1">
              <a:latin typeface="Verdana" pitchFamily="34" charset="0"/>
            </a:endParaRPr>
          </a:p>
        </p:txBody>
      </p:sp>
      <p:sp>
        <p:nvSpPr>
          <p:cNvPr id="1042" name="Rectangle 16"/>
          <p:cNvSpPr>
            <a:spLocks noChangeArrowheads="1"/>
          </p:cNvSpPr>
          <p:nvPr/>
        </p:nvSpPr>
        <p:spPr bwMode="auto">
          <a:xfrm>
            <a:off x="4716463" y="2420938"/>
            <a:ext cx="1058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i="1">
                <a:latin typeface="Verdana" pitchFamily="34" charset="0"/>
              </a:rPr>
              <a:t>а</a:t>
            </a:r>
            <a:r>
              <a:rPr lang="en-US" i="1">
                <a:latin typeface="Verdana" pitchFamily="34" charset="0"/>
              </a:rPr>
              <a:t>r</a:t>
            </a:r>
            <a:r>
              <a:rPr lang="ru-RU" i="1">
                <a:latin typeface="Verdana" pitchFamily="34" charset="0"/>
              </a:rPr>
              <a:t>ccо</a:t>
            </a:r>
            <a:r>
              <a:rPr lang="en-US" i="1">
                <a:latin typeface="Verdana" pitchFamily="34" charset="0"/>
              </a:rPr>
              <a:t>s</a:t>
            </a:r>
            <a:r>
              <a:rPr lang="ru-RU" i="1">
                <a:latin typeface="Verdana" pitchFamily="34" charset="0"/>
              </a:rPr>
              <a:t>1</a:t>
            </a:r>
            <a:endParaRPr lang="en-US" i="1">
              <a:latin typeface="Verdana" pitchFamily="34" charset="0"/>
            </a:endParaRPr>
          </a:p>
        </p:txBody>
      </p:sp>
      <p:sp>
        <p:nvSpPr>
          <p:cNvPr id="1043" name="Rectangle 17"/>
          <p:cNvSpPr>
            <a:spLocks noChangeArrowheads="1"/>
          </p:cNvSpPr>
          <p:nvPr/>
        </p:nvSpPr>
        <p:spPr bwMode="auto">
          <a:xfrm>
            <a:off x="1692275" y="4144963"/>
            <a:ext cx="1169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sz="2400" i="1">
                <a:cs typeface="Times New Roman" pitchFamily="18" charset="0"/>
              </a:rPr>
              <a:t>а</a:t>
            </a:r>
            <a:r>
              <a:rPr lang="en-US" sz="2000" i="1">
                <a:cs typeface="Times New Roman" pitchFamily="18" charset="0"/>
              </a:rPr>
              <a:t>r</a:t>
            </a:r>
            <a:r>
              <a:rPr lang="ru-RU" sz="2000" i="1">
                <a:cs typeface="Times New Roman" pitchFamily="18" charset="0"/>
              </a:rPr>
              <a:t>cc</a:t>
            </a:r>
            <a:r>
              <a:rPr lang="ru-RU" sz="2400" i="1">
                <a:cs typeface="Times New Roman" pitchFamily="18" charset="0"/>
              </a:rPr>
              <a:t>о</a:t>
            </a:r>
            <a:r>
              <a:rPr lang="en-US" sz="2000" i="1">
                <a:cs typeface="Times New Roman" pitchFamily="18" charset="0"/>
              </a:rPr>
              <a:t>s</a:t>
            </a:r>
            <a:endParaRPr lang="en-US" sz="2000"/>
          </a:p>
        </p:txBody>
      </p:sp>
      <p:graphicFrame>
        <p:nvGraphicFramePr>
          <p:cNvPr id="1030" name="Object 18"/>
          <p:cNvGraphicFramePr>
            <a:graphicFrameLocks noChangeAspect="1"/>
          </p:cNvGraphicFramePr>
          <p:nvPr/>
        </p:nvGraphicFramePr>
        <p:xfrm>
          <a:off x="2627313" y="4149725"/>
          <a:ext cx="266700" cy="428625"/>
        </p:xfrm>
        <a:graphic>
          <a:graphicData uri="http://schemas.openxmlformats.org/presentationml/2006/ole">
            <p:oleObj spid="_x0000_s1030" name="Формула" r:id="rId7" imgW="266469" imgH="431425" progId="Equation.3">
              <p:embed/>
            </p:oleObj>
          </a:graphicData>
        </a:graphic>
      </p:graphicFrame>
      <p:sp>
        <p:nvSpPr>
          <p:cNvPr id="1044" name="Rectangle 19"/>
          <p:cNvSpPr>
            <a:spLocks noChangeArrowheads="1"/>
          </p:cNvSpPr>
          <p:nvPr/>
        </p:nvSpPr>
        <p:spPr bwMode="auto">
          <a:xfrm>
            <a:off x="3348038" y="3497263"/>
            <a:ext cx="139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ru-RU" sz="2400" i="1">
                <a:cs typeface="Times New Roman" pitchFamily="18" charset="0"/>
              </a:rPr>
              <a:t>а</a:t>
            </a:r>
            <a:r>
              <a:rPr lang="en-US" sz="2000" i="1">
                <a:cs typeface="Times New Roman" pitchFamily="18" charset="0"/>
              </a:rPr>
              <a:t>r</a:t>
            </a:r>
            <a:r>
              <a:rPr lang="ru-RU" sz="2000" i="1">
                <a:cs typeface="Times New Roman" pitchFamily="18" charset="0"/>
              </a:rPr>
              <a:t>cc</a:t>
            </a:r>
            <a:r>
              <a:rPr lang="ru-RU" sz="2400" i="1">
                <a:cs typeface="Times New Roman" pitchFamily="18" charset="0"/>
              </a:rPr>
              <a:t>о</a:t>
            </a:r>
            <a:r>
              <a:rPr lang="en-US" sz="2000" i="1">
                <a:cs typeface="Times New Roman" pitchFamily="18" charset="0"/>
              </a:rPr>
              <a:t>s</a:t>
            </a:r>
            <a:r>
              <a:rPr lang="ru-RU" sz="2000" i="1">
                <a:cs typeface="Times New Roman" pitchFamily="18" charset="0"/>
              </a:rPr>
              <a:t>(-1)</a:t>
            </a:r>
            <a:r>
              <a:rPr lang="ru-RU" sz="1400" i="1">
                <a:cs typeface="Times New Roman" pitchFamily="18" charset="0"/>
              </a:rPr>
              <a:t> </a:t>
            </a:r>
            <a:endParaRPr lang="ru-RU"/>
          </a:p>
        </p:txBody>
      </p:sp>
      <p:sp>
        <p:nvSpPr>
          <p:cNvPr id="1045" name="Rectangle 20"/>
          <p:cNvSpPr>
            <a:spLocks noChangeArrowheads="1"/>
          </p:cNvSpPr>
          <p:nvPr/>
        </p:nvSpPr>
        <p:spPr bwMode="auto">
          <a:xfrm>
            <a:off x="4787900" y="3568700"/>
            <a:ext cx="1233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sz="2400" i="1">
                <a:cs typeface="Times New Roman" pitchFamily="18" charset="0"/>
              </a:rPr>
              <a:t>а</a:t>
            </a:r>
            <a:r>
              <a:rPr lang="en-US" sz="2000" i="1">
                <a:cs typeface="Times New Roman" pitchFamily="18" charset="0"/>
              </a:rPr>
              <a:t>r</a:t>
            </a:r>
            <a:r>
              <a:rPr lang="ru-RU" sz="2000" i="1">
                <a:cs typeface="Times New Roman" pitchFamily="18" charset="0"/>
              </a:rPr>
              <a:t>c</a:t>
            </a:r>
            <a:r>
              <a:rPr lang="en-US" sz="2000" i="1">
                <a:cs typeface="Times New Roman" pitchFamily="18" charset="0"/>
              </a:rPr>
              <a:t>sin</a:t>
            </a:r>
            <a:endParaRPr lang="en-US" sz="2000"/>
          </a:p>
        </p:txBody>
      </p:sp>
      <p:graphicFrame>
        <p:nvGraphicFramePr>
          <p:cNvPr id="1031" name="Object 21"/>
          <p:cNvGraphicFramePr>
            <a:graphicFrameLocks noChangeAspect="1"/>
          </p:cNvGraphicFramePr>
          <p:nvPr/>
        </p:nvGraphicFramePr>
        <p:xfrm>
          <a:off x="5651500" y="3500438"/>
          <a:ext cx="504825" cy="504825"/>
        </p:xfrm>
        <a:graphic>
          <a:graphicData uri="http://schemas.openxmlformats.org/presentationml/2006/ole">
            <p:oleObj spid="_x0000_s1031" name="Формула" r:id="rId8" imgW="508000" imgH="508000" progId="Equation.3">
              <p:embed/>
            </p:oleObj>
          </a:graphicData>
        </a:graphic>
      </p:graphicFrame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3348038" y="4144963"/>
            <a:ext cx="1014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ru-RU" sz="2400" i="1">
                <a:cs typeface="Times New Roman" pitchFamily="18" charset="0"/>
              </a:rPr>
              <a:t>а</a:t>
            </a:r>
            <a:r>
              <a:rPr lang="en-US" sz="2000" i="1">
                <a:cs typeface="Times New Roman" pitchFamily="18" charset="0"/>
              </a:rPr>
              <a:t>r</a:t>
            </a:r>
            <a:r>
              <a:rPr lang="ru-RU" sz="2000" i="1">
                <a:cs typeface="Times New Roman" pitchFamily="18" charset="0"/>
              </a:rPr>
              <a:t>c</a:t>
            </a:r>
            <a:r>
              <a:rPr lang="en-US" sz="2000" i="1">
                <a:cs typeface="Times New Roman" pitchFamily="18" charset="0"/>
              </a:rPr>
              <a:t>sin</a:t>
            </a:r>
            <a:r>
              <a:rPr lang="ru-RU" sz="2000" i="1">
                <a:cs typeface="Times New Roman" pitchFamily="18" charset="0"/>
              </a:rPr>
              <a:t>1</a:t>
            </a:r>
            <a:endParaRPr lang="ru-RU" sz="2000"/>
          </a:p>
        </p:txBody>
      </p:sp>
      <p:pic>
        <p:nvPicPr>
          <p:cNvPr id="39959" name="Picture 23" descr="ANTN027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7092950" y="4581525"/>
            <a:ext cx="158432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8" name="Дата 23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049" name="Нижний колонтитул 2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04875"/>
            <a:ext cx="8229600" cy="923925"/>
          </a:xfrm>
        </p:spPr>
        <p:txBody>
          <a:bodyPr/>
          <a:lstStyle/>
          <a:p>
            <a:pPr eaLnBrk="1" hangingPunct="1"/>
            <a:r>
              <a:rPr lang="ru-RU" smtClean="0"/>
              <a:t>Задание № 2.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7978775" cy="38862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i="1" smtClean="0"/>
              <a:t>Упростить: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i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/>
              <a:t>1) </a:t>
            </a:r>
            <a:r>
              <a:rPr lang="en-US" sz="2800" i="1" smtClean="0"/>
              <a:t>sin</a:t>
            </a:r>
            <a:r>
              <a:rPr lang="ru-RU" sz="2800" i="1" smtClean="0"/>
              <a:t>(π – х),            2)</a:t>
            </a:r>
            <a:r>
              <a:rPr lang="en-US" sz="2800" i="1" smtClean="0"/>
              <a:t>c</a:t>
            </a:r>
            <a:r>
              <a:rPr lang="ru-RU" sz="2800" i="1" smtClean="0"/>
              <a:t>о</a:t>
            </a:r>
            <a:r>
              <a:rPr lang="en-US" sz="2800" i="1" smtClean="0"/>
              <a:t>s</a:t>
            </a:r>
            <a:r>
              <a:rPr lang="ru-RU" sz="2800" i="1" smtClean="0"/>
              <a:t>(2</a:t>
            </a:r>
            <a:r>
              <a:rPr lang="en-US" sz="2800" i="1" smtClean="0"/>
              <a:t>π</a:t>
            </a:r>
            <a:r>
              <a:rPr lang="ru-RU" sz="2800" i="1" smtClean="0"/>
              <a:t> +х),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/>
              <a:t>3)tq(3</a:t>
            </a:r>
            <a:r>
              <a:rPr lang="en-US" sz="2800" i="1" smtClean="0"/>
              <a:t>π</a:t>
            </a:r>
            <a:r>
              <a:rPr lang="ru-RU" sz="2800" i="1" smtClean="0"/>
              <a:t>/2– х),          4)</a:t>
            </a:r>
            <a:r>
              <a:rPr lang="en-US" sz="2800" i="1" smtClean="0"/>
              <a:t>sin</a:t>
            </a:r>
            <a:r>
              <a:rPr lang="ru-RU" sz="2800" i="1" smtClean="0"/>
              <a:t>(</a:t>
            </a:r>
            <a:r>
              <a:rPr lang="en-US" sz="2800" i="1" smtClean="0"/>
              <a:t>π</a:t>
            </a:r>
            <a:r>
              <a:rPr lang="ru-RU" sz="2800" i="1" smtClean="0"/>
              <a:t>/2+ х),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/>
              <a:t>5) </a:t>
            </a:r>
            <a:r>
              <a:rPr lang="en-US" sz="2800" i="1" smtClean="0"/>
              <a:t>sin</a:t>
            </a:r>
            <a:r>
              <a:rPr lang="ru-RU" sz="2800" i="1" smtClean="0"/>
              <a:t>(2π – х),          6)tq(π + х),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/>
              <a:t>7)</a:t>
            </a:r>
            <a:r>
              <a:rPr lang="en-US" sz="2800" i="1" smtClean="0"/>
              <a:t>c</a:t>
            </a:r>
            <a:r>
              <a:rPr lang="ru-RU" sz="2800" i="1" smtClean="0"/>
              <a:t>о</a:t>
            </a:r>
            <a:r>
              <a:rPr lang="en-US" sz="2800" i="1" smtClean="0"/>
              <a:t>s</a:t>
            </a:r>
            <a:r>
              <a:rPr lang="ru-RU" sz="28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(3</a:t>
            </a:r>
            <a:r>
              <a:rPr lang="ru-RU" sz="2800" i="1" smtClean="0"/>
              <a:t>π/2</a:t>
            </a:r>
            <a:r>
              <a:rPr lang="ru-RU" sz="2800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r>
              <a:rPr lang="ru-RU" sz="2800" i="1" smtClean="0"/>
              <a:t> х),        8)  </a:t>
            </a:r>
            <a:r>
              <a:rPr lang="en-US" sz="2800" i="1" smtClean="0"/>
              <a:t>sin</a:t>
            </a:r>
            <a:r>
              <a:rPr lang="ru-RU" sz="2800" i="1" smtClean="0"/>
              <a:t> (п + х)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962650" y="2798763"/>
          <a:ext cx="1420813" cy="2252662"/>
        </p:xfrm>
        <a:graphic>
          <a:graphicData uri="http://schemas.openxmlformats.org/presentationml/2006/ole">
            <p:oleObj spid="_x0000_s2050" name="Формула" r:id="rId3" imgW="114120" imgH="215640" progId="Equation.3">
              <p:embed/>
            </p:oleObj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0966" name="Picture 6" descr="ANTN02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04025" y="5013325"/>
            <a:ext cx="158432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Дата 6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2056" name="Нижний колонтитул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7793037" cy="1435100"/>
          </a:xfrm>
        </p:spPr>
        <p:txBody>
          <a:bodyPr/>
          <a:lstStyle/>
          <a:p>
            <a:pPr eaLnBrk="1" hangingPunct="1"/>
            <a:r>
              <a:rPr lang="ru-RU" sz="4000" smtClean="0"/>
              <a:t>Выбери правильный ответ</a:t>
            </a:r>
          </a:p>
        </p:txBody>
      </p:sp>
      <p:sp>
        <p:nvSpPr>
          <p:cNvPr id="8195" name="Rectangle 13"/>
          <p:cNvSpPr>
            <a:spLocks noGrp="1" noChangeArrowheads="1"/>
          </p:cNvSpPr>
          <p:nvPr>
            <p:ph sz="half" idx="1"/>
          </p:nvPr>
        </p:nvSpPr>
        <p:spPr>
          <a:xfrm>
            <a:off x="250825" y="2060575"/>
            <a:ext cx="3709988" cy="3463925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/>
              <a:t>А</a:t>
            </a:r>
            <a:r>
              <a:rPr lang="ru-RU" sz="2500" b="1" smtClean="0"/>
              <a:t>3</a:t>
            </a:r>
            <a:r>
              <a:rPr lang="ru-RU" sz="4300" b="1" smtClean="0"/>
              <a:t>. </a:t>
            </a:r>
            <a:r>
              <a:rPr lang="en-US" sz="4300" b="1" smtClean="0"/>
              <a:t>arcsin </a:t>
            </a:r>
            <a:endParaRPr lang="ru-RU" sz="4300" b="1" smtClean="0"/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/>
              <a:t>1)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/6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2)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/3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3)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/2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4) -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/3</a:t>
            </a:r>
          </a:p>
          <a:p>
            <a:pPr marL="514350" indent="-514350" eaLnBrk="1" hangingPunct="1">
              <a:buFont typeface="Wingdings" pitchFamily="2" charset="2"/>
              <a:buNone/>
            </a:pP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el-GR" sz="3300" b="1" smtClean="0">
              <a:cs typeface="Arial" charset="0"/>
            </a:endParaRPr>
          </a:p>
        </p:txBody>
      </p:sp>
      <p:sp>
        <p:nvSpPr>
          <p:cNvPr id="8196" name="Rectangle 14"/>
          <p:cNvSpPr>
            <a:spLocks noGrp="1" noChangeArrowheads="1"/>
          </p:cNvSpPr>
          <p:nvPr>
            <p:ph sz="half" idx="2"/>
          </p:nvPr>
        </p:nvSpPr>
        <p:spPr>
          <a:xfrm>
            <a:off x="4354513" y="2262188"/>
            <a:ext cx="4038600" cy="3298825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None/>
            </a:pPr>
            <a:r>
              <a:rPr lang="ru-RU" sz="4300" b="1" smtClean="0"/>
              <a:t> </a:t>
            </a:r>
            <a:r>
              <a:rPr lang="ru-RU" sz="3300" b="1" smtClean="0"/>
              <a:t>А</a:t>
            </a:r>
            <a:r>
              <a:rPr lang="ru-RU" sz="2500" b="1" smtClean="0"/>
              <a:t>3</a:t>
            </a:r>
            <a:r>
              <a:rPr lang="ru-RU" sz="4300" b="1" smtClean="0"/>
              <a:t>. </a:t>
            </a:r>
            <a:r>
              <a:rPr lang="en-US" sz="4300" b="1" smtClean="0"/>
              <a:t>arccos </a:t>
            </a:r>
            <a:endParaRPr lang="ru-RU" sz="4300" b="1" smtClean="0"/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/>
              <a:t>1)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/6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2)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/3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3)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/2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4) -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/3</a:t>
            </a:r>
          </a:p>
          <a:p>
            <a:pPr marL="514350" indent="-514350" eaLnBrk="1" hangingPunct="1">
              <a:buFont typeface="Wingdings" pitchFamily="2" charset="2"/>
              <a:buNone/>
            </a:pPr>
            <a:endParaRPr lang="ru-RU" sz="3200" b="1" smtClean="0"/>
          </a:p>
        </p:txBody>
      </p:sp>
      <p:pic>
        <p:nvPicPr>
          <p:cNvPr id="19471" name="Picture 15" descr="ANTN02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35825" y="4221163"/>
            <a:ext cx="1584325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 Box 17"/>
          <p:cNvSpPr txBox="1">
            <a:spLocks noChangeArrowheads="1"/>
          </p:cNvSpPr>
          <p:nvPr/>
        </p:nvSpPr>
        <p:spPr bwMode="auto">
          <a:xfrm>
            <a:off x="3059113" y="1916113"/>
            <a:ext cx="1295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4400" b="1">
                <a:cs typeface="Arial" charset="0"/>
              </a:rPr>
              <a:t>√3</a:t>
            </a:r>
          </a:p>
          <a:p>
            <a:pPr eaLnBrk="1" hangingPunct="1"/>
            <a:r>
              <a:rPr lang="ru-RU" sz="4400" b="1">
                <a:cs typeface="Arial" charset="0"/>
              </a:rPr>
              <a:t>  2</a:t>
            </a:r>
          </a:p>
        </p:txBody>
      </p:sp>
      <p:grpSp>
        <p:nvGrpSpPr>
          <p:cNvPr id="8199" name="Group 21"/>
          <p:cNvGrpSpPr>
            <a:grpSpLocks/>
          </p:cNvGrpSpPr>
          <p:nvPr/>
        </p:nvGrpSpPr>
        <p:grpSpPr bwMode="auto">
          <a:xfrm>
            <a:off x="3132138" y="1989138"/>
            <a:ext cx="790575" cy="647700"/>
            <a:chOff x="2064" y="1117"/>
            <a:chExt cx="498" cy="408"/>
          </a:xfrm>
        </p:grpSpPr>
        <p:sp>
          <p:nvSpPr>
            <p:cNvPr id="8208" name="Line 19"/>
            <p:cNvSpPr>
              <a:spLocks noChangeShapeType="1"/>
            </p:cNvSpPr>
            <p:nvPr/>
          </p:nvSpPr>
          <p:spPr bwMode="auto">
            <a:xfrm>
              <a:off x="2064" y="1525"/>
              <a:ext cx="49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09" name="Line 20"/>
            <p:cNvSpPr>
              <a:spLocks noChangeShapeType="1"/>
            </p:cNvSpPr>
            <p:nvPr/>
          </p:nvSpPr>
          <p:spPr bwMode="auto">
            <a:xfrm>
              <a:off x="2200" y="1117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00" name="Text Box 22"/>
          <p:cNvSpPr txBox="1">
            <a:spLocks noChangeArrowheads="1"/>
          </p:cNvSpPr>
          <p:nvPr/>
        </p:nvSpPr>
        <p:spPr bwMode="auto">
          <a:xfrm>
            <a:off x="7524750" y="1916113"/>
            <a:ext cx="1295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4400" b="1">
                <a:cs typeface="Arial" charset="0"/>
              </a:rPr>
              <a:t>√3</a:t>
            </a:r>
          </a:p>
          <a:p>
            <a:pPr eaLnBrk="1" hangingPunct="1"/>
            <a:r>
              <a:rPr lang="ru-RU" sz="4400" b="1">
                <a:cs typeface="Arial" charset="0"/>
              </a:rPr>
              <a:t>  2</a:t>
            </a:r>
          </a:p>
        </p:txBody>
      </p:sp>
      <p:sp>
        <p:nvSpPr>
          <p:cNvPr id="8201" name="Line 24"/>
          <p:cNvSpPr>
            <a:spLocks noChangeShapeType="1"/>
          </p:cNvSpPr>
          <p:nvPr/>
        </p:nvSpPr>
        <p:spPr bwMode="auto">
          <a:xfrm>
            <a:off x="3203575" y="2636838"/>
            <a:ext cx="7905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2" name="Line 25"/>
          <p:cNvSpPr>
            <a:spLocks noChangeShapeType="1"/>
          </p:cNvSpPr>
          <p:nvPr/>
        </p:nvSpPr>
        <p:spPr bwMode="auto">
          <a:xfrm>
            <a:off x="3419475" y="1989138"/>
            <a:ext cx="5032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3" name="Line 27"/>
          <p:cNvSpPr>
            <a:spLocks noChangeShapeType="1"/>
          </p:cNvSpPr>
          <p:nvPr/>
        </p:nvSpPr>
        <p:spPr bwMode="auto">
          <a:xfrm>
            <a:off x="7596188" y="2636838"/>
            <a:ext cx="7905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4" name="Line 28"/>
          <p:cNvSpPr>
            <a:spLocks noChangeShapeType="1"/>
          </p:cNvSpPr>
          <p:nvPr/>
        </p:nvSpPr>
        <p:spPr bwMode="auto">
          <a:xfrm>
            <a:off x="7885113" y="1989138"/>
            <a:ext cx="5032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5" name="Rectangle 29"/>
          <p:cNvSpPr>
            <a:spLocks noChangeArrowheads="1"/>
          </p:cNvSpPr>
          <p:nvPr/>
        </p:nvSpPr>
        <p:spPr bwMode="auto">
          <a:xfrm>
            <a:off x="323850" y="260350"/>
            <a:ext cx="84248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3600">
                <a:solidFill>
                  <a:schemeClr val="tx2"/>
                </a:solidFill>
                <a:latin typeface="Tahoma" pitchFamily="34" charset="0"/>
              </a:rPr>
              <a:t>Задание</a:t>
            </a:r>
            <a:r>
              <a:rPr lang="ru-RU" sz="4000">
                <a:solidFill>
                  <a:schemeClr val="tx2"/>
                </a:solidFill>
                <a:latin typeface="Tahoma" pitchFamily="34" charset="0"/>
              </a:rPr>
              <a:t> № 3.</a:t>
            </a:r>
          </a:p>
        </p:txBody>
      </p:sp>
      <p:sp>
        <p:nvSpPr>
          <p:cNvPr id="8206" name="Дата 15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Сервакова И.В.</a:t>
            </a:r>
          </a:p>
        </p:txBody>
      </p:sp>
      <p:sp>
        <p:nvSpPr>
          <p:cNvPr id="8207" name="Нижний колонтитул 1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14313"/>
            <a:ext cx="8188325" cy="1462087"/>
          </a:xfrm>
        </p:spPr>
        <p:txBody>
          <a:bodyPr/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Задание № 4. </a:t>
            </a:r>
            <a:br>
              <a:rPr lang="ru-RU" sz="4000" smtClean="0"/>
            </a:br>
            <a:r>
              <a:rPr lang="ru-RU" sz="4000" smtClean="0"/>
              <a:t>Выбери правильный ответ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981200"/>
            <a:ext cx="4035425" cy="3886200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/>
              <a:t>А</a:t>
            </a:r>
            <a:r>
              <a:rPr lang="ru-RU" sz="2500" b="1" smtClean="0"/>
              <a:t>4</a:t>
            </a:r>
            <a:r>
              <a:rPr lang="ru-RU" sz="4300" b="1" smtClean="0"/>
              <a:t>. </a:t>
            </a:r>
            <a:r>
              <a:rPr lang="en-US" sz="4300" b="1" smtClean="0"/>
              <a:t>arccos</a:t>
            </a:r>
            <a:r>
              <a:rPr lang="ru-RU" sz="4300" b="1" smtClean="0"/>
              <a:t> 1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/>
              <a:t>1) </a:t>
            </a:r>
            <a:r>
              <a:rPr lang="ru-RU" sz="3300" b="1" smtClean="0">
                <a:cs typeface="Arial" charset="0"/>
              </a:rPr>
              <a:t>0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2)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/3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3) -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/2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4) -</a:t>
            </a:r>
            <a:r>
              <a:rPr lang="el-GR" sz="3300" b="1" smtClean="0">
                <a:cs typeface="Arial" charset="0"/>
              </a:rPr>
              <a:t>π</a:t>
            </a: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el-GR" sz="3300" b="1" smtClean="0">
              <a:cs typeface="Arial" charset="0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51375" y="1981200"/>
            <a:ext cx="4035425" cy="3886200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None/>
            </a:pPr>
            <a:r>
              <a:rPr lang="ru-RU" sz="4300" b="1" smtClean="0"/>
              <a:t> </a:t>
            </a:r>
            <a:r>
              <a:rPr lang="ru-RU" sz="3300" b="1" smtClean="0"/>
              <a:t>А</a:t>
            </a:r>
            <a:r>
              <a:rPr lang="ru-RU" sz="2500" b="1" smtClean="0"/>
              <a:t>4</a:t>
            </a:r>
            <a:r>
              <a:rPr lang="ru-RU" sz="4300" b="1" smtClean="0"/>
              <a:t>. </a:t>
            </a:r>
            <a:r>
              <a:rPr lang="en-US" sz="4300" b="1" smtClean="0"/>
              <a:t>arcsin</a:t>
            </a:r>
            <a:r>
              <a:rPr lang="ru-RU" sz="4300" b="1" smtClean="0"/>
              <a:t> 1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/>
              <a:t>1) </a:t>
            </a:r>
            <a:r>
              <a:rPr lang="ru-RU" sz="3300" b="1" smtClean="0">
                <a:cs typeface="Arial" charset="0"/>
              </a:rPr>
              <a:t>0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2) -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/2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3)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/2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4) -</a:t>
            </a:r>
            <a:r>
              <a:rPr lang="el-GR" sz="3300" b="1" smtClean="0">
                <a:cs typeface="Arial" charset="0"/>
              </a:rPr>
              <a:t>π</a:t>
            </a: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ru-RU" sz="3200" b="1" smtClean="0"/>
          </a:p>
        </p:txBody>
      </p:sp>
      <p:pic>
        <p:nvPicPr>
          <p:cNvPr id="23557" name="Picture 5" descr="ANTN02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77050" y="4581525"/>
            <a:ext cx="158432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Дата 5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9223" name="Нижний колонтитул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14313"/>
            <a:ext cx="8188325" cy="1462087"/>
          </a:xfrm>
        </p:spPr>
        <p:txBody>
          <a:bodyPr/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Задание № 5. </a:t>
            </a:r>
            <a:br>
              <a:rPr lang="ru-RU" sz="4000" smtClean="0"/>
            </a:br>
            <a:r>
              <a:rPr lang="ru-RU" sz="4000" smtClean="0"/>
              <a:t>Выбери правильный ответ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981200"/>
            <a:ext cx="4035425" cy="3886200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None/>
            </a:pPr>
            <a:r>
              <a:rPr lang="ru-RU" sz="3600" b="1" smtClean="0"/>
              <a:t>А</a:t>
            </a:r>
            <a:r>
              <a:rPr lang="ru-RU" sz="2500" b="1" smtClean="0"/>
              <a:t>5</a:t>
            </a:r>
            <a:r>
              <a:rPr lang="ru-RU" sz="4300" b="1" smtClean="0"/>
              <a:t>. </a:t>
            </a:r>
            <a:r>
              <a:rPr lang="en-US" sz="4300" b="1" smtClean="0"/>
              <a:t>arcsin</a:t>
            </a:r>
            <a:r>
              <a:rPr lang="ru-RU" sz="4300" b="1" smtClean="0"/>
              <a:t> 0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/>
              <a:t>1) </a:t>
            </a:r>
            <a:r>
              <a:rPr lang="ru-RU" sz="3300" b="1" smtClean="0">
                <a:cs typeface="Arial" charset="0"/>
              </a:rPr>
              <a:t>0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2)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/3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3) -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/2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4) -</a:t>
            </a:r>
            <a:r>
              <a:rPr lang="el-GR" sz="3300" b="1" smtClean="0">
                <a:cs typeface="Arial" charset="0"/>
              </a:rPr>
              <a:t>π</a:t>
            </a: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el-GR" sz="3300" b="1" smtClean="0">
              <a:cs typeface="Arial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51375" y="1981200"/>
            <a:ext cx="4035425" cy="3886200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None/>
            </a:pPr>
            <a:r>
              <a:rPr lang="ru-RU" sz="4300" b="1" smtClean="0"/>
              <a:t> </a:t>
            </a:r>
            <a:r>
              <a:rPr lang="ru-RU" sz="3600" b="1" smtClean="0"/>
              <a:t>А</a:t>
            </a:r>
            <a:r>
              <a:rPr lang="ru-RU" sz="2500" b="1" smtClean="0"/>
              <a:t>5</a:t>
            </a:r>
            <a:r>
              <a:rPr lang="ru-RU" sz="4300" b="1" smtClean="0"/>
              <a:t>. </a:t>
            </a:r>
            <a:r>
              <a:rPr lang="en-US" sz="4300" b="1" smtClean="0"/>
              <a:t>arccos</a:t>
            </a:r>
            <a:r>
              <a:rPr lang="ru-RU" sz="4300" b="1" smtClean="0"/>
              <a:t> 0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/>
              <a:t>1) </a:t>
            </a:r>
            <a:r>
              <a:rPr lang="ru-RU" sz="3300" b="1" smtClean="0">
                <a:cs typeface="Arial" charset="0"/>
              </a:rPr>
              <a:t>0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2) -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/2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3) </a:t>
            </a:r>
            <a:r>
              <a:rPr lang="el-GR" sz="3300" b="1" smtClean="0">
                <a:cs typeface="Arial" charset="0"/>
              </a:rPr>
              <a:t>π</a:t>
            </a:r>
            <a:r>
              <a:rPr lang="ru-RU" sz="3300" b="1" smtClean="0">
                <a:cs typeface="Arial" charset="0"/>
              </a:rPr>
              <a:t>/2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z="3300" b="1" smtClean="0">
                <a:cs typeface="Arial" charset="0"/>
              </a:rPr>
              <a:t>4) -</a:t>
            </a:r>
            <a:r>
              <a:rPr lang="el-GR" sz="3300" b="1" smtClean="0">
                <a:cs typeface="Arial" charset="0"/>
              </a:rPr>
              <a:t>π</a:t>
            </a:r>
            <a:endParaRPr lang="ru-RU" sz="3300" b="1" smtClean="0">
              <a:cs typeface="Arial" charset="0"/>
            </a:endParaRPr>
          </a:p>
          <a:p>
            <a:pPr marL="514350" indent="-514350" eaLnBrk="1" hangingPunct="1">
              <a:buFont typeface="Wingdings" pitchFamily="2" charset="2"/>
              <a:buNone/>
            </a:pPr>
            <a:endParaRPr lang="ru-RU" sz="3200" b="1" smtClean="0"/>
          </a:p>
        </p:txBody>
      </p:sp>
      <p:pic>
        <p:nvPicPr>
          <p:cNvPr id="24581" name="Picture 5" descr="ANTN02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92950" y="4581525"/>
            <a:ext cx="1584325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Дата 5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0247" name="Нижний колонтитул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8188325" cy="1584325"/>
          </a:xfrm>
        </p:spPr>
        <p:txBody>
          <a:bodyPr/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Задание № 6. </a:t>
            </a:r>
            <a:br>
              <a:rPr lang="ru-RU" sz="4000" smtClean="0"/>
            </a:br>
            <a:r>
              <a:rPr lang="ru-RU" sz="4000" smtClean="0"/>
              <a:t>Выбери формулу для решения уравнения</a:t>
            </a:r>
          </a:p>
        </p:txBody>
      </p:sp>
      <p:sp>
        <p:nvSpPr>
          <p:cNvPr id="11267" name="Rectangle 7"/>
          <p:cNvSpPr>
            <a:spLocks noGrp="1" noChangeArrowheads="1"/>
          </p:cNvSpPr>
          <p:nvPr>
            <p:ph sz="half" idx="1"/>
          </p:nvPr>
        </p:nvSpPr>
        <p:spPr>
          <a:xfrm>
            <a:off x="468313" y="2133600"/>
            <a:ext cx="3811587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b="1" smtClean="0"/>
              <a:t>А</a:t>
            </a:r>
            <a:r>
              <a:rPr lang="ru-RU" b="1" smtClean="0"/>
              <a:t>6</a:t>
            </a:r>
            <a:r>
              <a:rPr lang="ru-RU" sz="3600" b="1" smtClean="0"/>
              <a:t>.   </a:t>
            </a:r>
            <a:r>
              <a:rPr lang="en-US" sz="3600" b="1" smtClean="0"/>
              <a:t>cos t=a</a:t>
            </a:r>
            <a:endParaRPr lang="ru-RU" sz="3600" b="1" smtClean="0"/>
          </a:p>
        </p:txBody>
      </p:sp>
      <p:sp>
        <p:nvSpPr>
          <p:cNvPr id="11268" name="Rectangle 8"/>
          <p:cNvSpPr>
            <a:spLocks noGrp="1" noChangeArrowheads="1"/>
          </p:cNvSpPr>
          <p:nvPr>
            <p:ph sz="half" idx="2"/>
          </p:nvPr>
        </p:nvSpPr>
        <p:spPr>
          <a:xfrm>
            <a:off x="4716463" y="2060575"/>
            <a:ext cx="3811587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600" b="1" smtClean="0"/>
              <a:t>А</a:t>
            </a:r>
            <a:r>
              <a:rPr lang="ru-RU" b="1" smtClean="0"/>
              <a:t>6</a:t>
            </a:r>
            <a:r>
              <a:rPr lang="ru-RU" sz="3600" b="1" smtClean="0"/>
              <a:t>.  </a:t>
            </a:r>
            <a:r>
              <a:rPr lang="en-US" sz="3600" b="1" smtClean="0"/>
              <a:t>sin t=a</a:t>
            </a:r>
            <a:endParaRPr lang="ru-RU" sz="3600" b="1" smtClean="0"/>
          </a:p>
        </p:txBody>
      </p:sp>
      <p:pic>
        <p:nvPicPr>
          <p:cNvPr id="25604" name="Picture 4" descr="ANTN02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308850" y="5157788"/>
            <a:ext cx="1223963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Rectangle 13"/>
          <p:cNvSpPr>
            <a:spLocks noChangeArrowheads="1"/>
          </p:cNvSpPr>
          <p:nvPr/>
        </p:nvSpPr>
        <p:spPr bwMode="auto">
          <a:xfrm>
            <a:off x="684213" y="3284538"/>
            <a:ext cx="6913562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3600" b="1"/>
              <a:t>1) </a:t>
            </a:r>
            <a:r>
              <a:rPr lang="en-US" sz="3600" b="1"/>
              <a:t>t = ± arccos a</a:t>
            </a:r>
            <a:r>
              <a:rPr lang="ru-RU" sz="3600" b="1"/>
              <a:t> </a:t>
            </a:r>
            <a:r>
              <a:rPr lang="en-US" sz="3600" b="1"/>
              <a:t>+ </a:t>
            </a:r>
            <a:r>
              <a:rPr lang="el-GR" sz="3600" b="1"/>
              <a:t>π</a:t>
            </a:r>
            <a:r>
              <a:rPr lang="en-US" sz="3600" b="1" i="1"/>
              <a:t>n</a:t>
            </a:r>
            <a:r>
              <a:rPr lang="ru-RU" sz="3600" b="1"/>
              <a:t>, </a:t>
            </a:r>
            <a:r>
              <a:rPr lang="en-US" sz="3600" b="1" i="1"/>
              <a:t>n</a:t>
            </a:r>
            <a:r>
              <a:rPr lang="en-US" sz="3600" b="1"/>
              <a:t> </a:t>
            </a:r>
            <a:r>
              <a:rPr lang="ru-RU" sz="3600" b="1"/>
              <a:t>є</a:t>
            </a:r>
            <a:r>
              <a:rPr lang="en-US" sz="3600" b="1"/>
              <a:t> Z</a:t>
            </a:r>
            <a:r>
              <a:rPr lang="ru-RU" sz="3600" b="1"/>
              <a:t>.</a:t>
            </a:r>
          </a:p>
          <a:p>
            <a:pPr eaLnBrk="1" hangingPunct="1"/>
            <a:r>
              <a:rPr lang="ru-RU" sz="3600" b="1"/>
              <a:t>2) </a:t>
            </a:r>
            <a:r>
              <a:rPr lang="en-US" sz="3600" b="1"/>
              <a:t>t = (-1)</a:t>
            </a:r>
            <a:r>
              <a:rPr lang="en-US" sz="3600" b="1" baseline="30000"/>
              <a:t>n</a:t>
            </a:r>
            <a:r>
              <a:rPr lang="en-US" sz="3600" b="1"/>
              <a:t> arcsin a</a:t>
            </a:r>
            <a:r>
              <a:rPr lang="ru-RU" sz="3600" b="1"/>
              <a:t> </a:t>
            </a:r>
            <a:r>
              <a:rPr lang="en-US" sz="3600" b="1"/>
              <a:t>+ </a:t>
            </a:r>
            <a:r>
              <a:rPr lang="el-GR" sz="3600" b="1"/>
              <a:t>π</a:t>
            </a:r>
            <a:r>
              <a:rPr lang="en-US" sz="3600" b="1" i="1"/>
              <a:t>n</a:t>
            </a:r>
            <a:r>
              <a:rPr lang="ru-RU" sz="3600" b="1"/>
              <a:t>, </a:t>
            </a:r>
            <a:r>
              <a:rPr lang="en-US" sz="3600" b="1" i="1"/>
              <a:t>n</a:t>
            </a:r>
            <a:r>
              <a:rPr lang="en-US" sz="3600" b="1"/>
              <a:t> </a:t>
            </a:r>
            <a:r>
              <a:rPr lang="ru-RU" sz="3600" b="1"/>
              <a:t>є</a:t>
            </a:r>
            <a:r>
              <a:rPr lang="en-US" sz="3600" b="1"/>
              <a:t> Z</a:t>
            </a:r>
            <a:r>
              <a:rPr lang="ru-RU" sz="3600" b="1"/>
              <a:t>.</a:t>
            </a:r>
          </a:p>
          <a:p>
            <a:pPr eaLnBrk="1" hangingPunct="1"/>
            <a:r>
              <a:rPr lang="ru-RU" sz="3600" b="1"/>
              <a:t>3) </a:t>
            </a:r>
            <a:r>
              <a:rPr lang="en-US" sz="3600" b="1"/>
              <a:t>t = ± arccos a</a:t>
            </a:r>
            <a:r>
              <a:rPr lang="ru-RU" sz="3600" b="1"/>
              <a:t> </a:t>
            </a:r>
            <a:r>
              <a:rPr lang="en-US" sz="3600" b="1"/>
              <a:t>+ </a:t>
            </a:r>
            <a:r>
              <a:rPr lang="ru-RU" sz="3600" b="1"/>
              <a:t>2</a:t>
            </a:r>
            <a:r>
              <a:rPr lang="el-GR" sz="3600" b="1"/>
              <a:t>π</a:t>
            </a:r>
            <a:r>
              <a:rPr lang="en-US" sz="3600" b="1" i="1"/>
              <a:t>n</a:t>
            </a:r>
            <a:r>
              <a:rPr lang="ru-RU" sz="3600" b="1"/>
              <a:t>, </a:t>
            </a:r>
            <a:r>
              <a:rPr lang="en-US" sz="3600" b="1" i="1"/>
              <a:t>n</a:t>
            </a:r>
            <a:r>
              <a:rPr lang="en-US" sz="3600" b="1"/>
              <a:t> </a:t>
            </a:r>
            <a:r>
              <a:rPr lang="ru-RU" sz="3600" b="1"/>
              <a:t>є</a:t>
            </a:r>
            <a:r>
              <a:rPr lang="en-US" sz="3600" b="1"/>
              <a:t> Z</a:t>
            </a:r>
            <a:r>
              <a:rPr lang="ru-RU" sz="3600" b="1"/>
              <a:t>.</a:t>
            </a:r>
          </a:p>
          <a:p>
            <a:pPr eaLnBrk="1" hangingPunct="1"/>
            <a:r>
              <a:rPr lang="ru-RU" sz="3600" b="1"/>
              <a:t>4) </a:t>
            </a:r>
            <a:r>
              <a:rPr lang="en-US" sz="3600" b="1"/>
              <a:t>t = (-1)</a:t>
            </a:r>
            <a:r>
              <a:rPr lang="en-US" sz="3600" b="1" baseline="30000"/>
              <a:t>n</a:t>
            </a:r>
            <a:r>
              <a:rPr lang="en-US" sz="3600" b="1"/>
              <a:t> arcsin a</a:t>
            </a:r>
            <a:r>
              <a:rPr lang="ru-RU" sz="3600" b="1"/>
              <a:t> </a:t>
            </a:r>
            <a:r>
              <a:rPr lang="en-US" sz="3600" b="1"/>
              <a:t>+ </a:t>
            </a:r>
            <a:r>
              <a:rPr lang="ru-RU" sz="3600" b="1"/>
              <a:t>2</a:t>
            </a:r>
            <a:r>
              <a:rPr lang="el-GR" sz="3600" b="1"/>
              <a:t>π</a:t>
            </a:r>
            <a:r>
              <a:rPr lang="en-US" sz="3600" b="1" i="1"/>
              <a:t>n</a:t>
            </a:r>
            <a:r>
              <a:rPr lang="ru-RU" sz="3600" b="1"/>
              <a:t>, </a:t>
            </a:r>
            <a:r>
              <a:rPr lang="en-US" sz="3600" b="1" i="1"/>
              <a:t>n</a:t>
            </a:r>
            <a:r>
              <a:rPr lang="en-US" sz="3600" b="1"/>
              <a:t> </a:t>
            </a:r>
            <a:r>
              <a:rPr lang="ru-RU" sz="3600" b="1"/>
              <a:t>є</a:t>
            </a:r>
            <a:r>
              <a:rPr lang="en-US" sz="3600" b="1"/>
              <a:t>Z</a:t>
            </a:r>
            <a:r>
              <a:rPr lang="ru-RU" sz="3600" b="1"/>
              <a:t>.</a:t>
            </a:r>
          </a:p>
          <a:p>
            <a:pPr eaLnBrk="1" hangingPunct="1"/>
            <a:endParaRPr lang="ru-RU" sz="3600" b="1"/>
          </a:p>
        </p:txBody>
      </p:sp>
      <p:sp>
        <p:nvSpPr>
          <p:cNvPr id="11271" name="Дата 6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1272" name="Нижний колонтитул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76250"/>
            <a:ext cx="8188325" cy="1416050"/>
          </a:xfrm>
        </p:spPr>
        <p:txBody>
          <a:bodyPr/>
          <a:lstStyle/>
          <a:p>
            <a:pPr eaLnBrk="1" hangingPunct="1"/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Задание № 7</a:t>
            </a:r>
            <a:br>
              <a:rPr lang="ru-RU" sz="4000" smtClean="0"/>
            </a:br>
            <a:r>
              <a:rPr lang="ru-RU" sz="4000" smtClean="0"/>
              <a:t> Найдите область допустимых значений выражения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95288" y="2565400"/>
            <a:ext cx="4035425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4300" b="1" smtClean="0"/>
              <a:t>А</a:t>
            </a:r>
            <a:r>
              <a:rPr lang="ru-RU" b="1" smtClean="0"/>
              <a:t>7</a:t>
            </a:r>
            <a:r>
              <a:rPr lang="ru-RU" sz="4300" b="1" smtClean="0"/>
              <a:t>. </a:t>
            </a:r>
            <a:r>
              <a:rPr lang="en-US" sz="4300" b="1" smtClean="0"/>
              <a:t>arccos</a:t>
            </a:r>
            <a:r>
              <a:rPr lang="ru-RU" sz="4300" b="1" smtClean="0"/>
              <a:t> х</a:t>
            </a:r>
          </a:p>
          <a:p>
            <a:pPr eaLnBrk="1" hangingPunct="1"/>
            <a:endParaRPr lang="ru-RU" smtClean="0"/>
          </a:p>
        </p:txBody>
      </p:sp>
      <p:sp>
        <p:nvSpPr>
          <p:cNvPr id="12292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43438" y="2565400"/>
            <a:ext cx="4035425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4300" b="1" smtClean="0"/>
              <a:t>А</a:t>
            </a:r>
            <a:r>
              <a:rPr lang="ru-RU" b="1" smtClean="0"/>
              <a:t>7</a:t>
            </a:r>
            <a:r>
              <a:rPr lang="ru-RU" sz="4300" b="1" smtClean="0"/>
              <a:t>. </a:t>
            </a:r>
            <a:r>
              <a:rPr lang="en-US" sz="4300" b="1" smtClean="0"/>
              <a:t>arcsin</a:t>
            </a:r>
            <a:r>
              <a:rPr lang="ru-RU" sz="4300" b="1" smtClean="0"/>
              <a:t> х</a:t>
            </a:r>
          </a:p>
        </p:txBody>
      </p:sp>
      <p:sp>
        <p:nvSpPr>
          <p:cNvPr id="12293" name="Rectangle 8"/>
          <p:cNvSpPr>
            <a:spLocks noChangeArrowheads="1"/>
          </p:cNvSpPr>
          <p:nvPr/>
        </p:nvSpPr>
        <p:spPr bwMode="auto">
          <a:xfrm>
            <a:off x="2195513" y="3429000"/>
            <a:ext cx="5184775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sz="3600" b="1"/>
              <a:t>1) -1  </a:t>
            </a:r>
            <a:r>
              <a:rPr lang="en-US" sz="3600" u="sng">
                <a:cs typeface="Arial" charset="0"/>
              </a:rPr>
              <a:t>&lt;</a:t>
            </a:r>
            <a:r>
              <a:rPr lang="ru-RU" sz="3600">
                <a:cs typeface="Arial" charset="0"/>
              </a:rPr>
              <a:t>  </a:t>
            </a:r>
            <a:r>
              <a:rPr lang="ru-RU" sz="3600" b="1">
                <a:cs typeface="Arial" charset="0"/>
              </a:rPr>
              <a:t>х  </a:t>
            </a:r>
            <a:r>
              <a:rPr lang="en-US" sz="3600" u="sng">
                <a:cs typeface="Arial" charset="0"/>
              </a:rPr>
              <a:t>&lt;</a:t>
            </a:r>
            <a:r>
              <a:rPr lang="ru-RU" sz="3600">
                <a:cs typeface="Arial" charset="0"/>
              </a:rPr>
              <a:t>  </a:t>
            </a:r>
            <a:r>
              <a:rPr lang="ru-RU" sz="3600" b="1">
                <a:cs typeface="Arial" charset="0"/>
              </a:rPr>
              <a:t>1</a:t>
            </a:r>
            <a:endParaRPr lang="en-US" sz="3600" b="1">
              <a:cs typeface="Arial" charset="0"/>
            </a:endParaRPr>
          </a:p>
          <a:p>
            <a:pPr eaLnBrk="1" hangingPunct="1"/>
            <a:r>
              <a:rPr lang="ru-RU" sz="3600" b="1"/>
              <a:t>2)  0  </a:t>
            </a:r>
            <a:r>
              <a:rPr lang="en-US" sz="3600" u="sng"/>
              <a:t>&lt;</a:t>
            </a:r>
            <a:r>
              <a:rPr lang="ru-RU" sz="3600"/>
              <a:t>  </a:t>
            </a:r>
            <a:r>
              <a:rPr lang="ru-RU" sz="3600" b="1"/>
              <a:t>х  </a:t>
            </a:r>
            <a:r>
              <a:rPr lang="en-US" sz="3600" b="1" u="sng"/>
              <a:t>&lt;</a:t>
            </a:r>
            <a:r>
              <a:rPr lang="ru-RU" sz="3600" b="1"/>
              <a:t>  </a:t>
            </a:r>
            <a:r>
              <a:rPr lang="el-GR" sz="3600" b="1"/>
              <a:t>π</a:t>
            </a:r>
            <a:endParaRPr lang="ru-RU" sz="3600" b="1"/>
          </a:p>
          <a:p>
            <a:pPr eaLnBrk="1" hangingPunct="1"/>
            <a:r>
              <a:rPr lang="ru-RU" sz="3600" b="1"/>
              <a:t>3) - </a:t>
            </a:r>
            <a:r>
              <a:rPr lang="el-GR" sz="3200" b="1"/>
              <a:t>π</a:t>
            </a:r>
            <a:r>
              <a:rPr lang="ru-RU" sz="2800" b="1"/>
              <a:t>/2 </a:t>
            </a:r>
            <a:r>
              <a:rPr lang="en-US" sz="3600" u="sng"/>
              <a:t>&lt;</a:t>
            </a:r>
            <a:r>
              <a:rPr lang="ru-RU" sz="3600"/>
              <a:t> </a:t>
            </a:r>
            <a:r>
              <a:rPr lang="ru-RU" sz="3600" b="1"/>
              <a:t>х </a:t>
            </a:r>
            <a:r>
              <a:rPr lang="en-US" sz="3600" b="1" u="sng"/>
              <a:t>&lt;</a:t>
            </a:r>
            <a:r>
              <a:rPr lang="ru-RU" sz="3600" b="1"/>
              <a:t> </a:t>
            </a:r>
            <a:r>
              <a:rPr lang="ru-RU" sz="2800" b="1"/>
              <a:t> </a:t>
            </a:r>
            <a:r>
              <a:rPr lang="el-GR" sz="2800" b="1"/>
              <a:t>π</a:t>
            </a:r>
            <a:r>
              <a:rPr lang="ru-RU" sz="2800" b="1"/>
              <a:t>/2</a:t>
            </a:r>
            <a:r>
              <a:rPr lang="ru-RU"/>
              <a:t> </a:t>
            </a:r>
            <a:endParaRPr lang="ru-RU" sz="3600" b="1"/>
          </a:p>
          <a:p>
            <a:pPr eaLnBrk="1" hangingPunct="1"/>
            <a:r>
              <a:rPr lang="ru-RU" sz="3600" b="1"/>
              <a:t>4) 0 </a:t>
            </a:r>
            <a:r>
              <a:rPr lang="en-US" sz="3600" u="sng"/>
              <a:t>&lt;</a:t>
            </a:r>
            <a:r>
              <a:rPr lang="ru-RU" sz="3600"/>
              <a:t> </a:t>
            </a:r>
            <a:r>
              <a:rPr lang="ru-RU" sz="3600" b="1"/>
              <a:t>х </a:t>
            </a:r>
            <a:r>
              <a:rPr lang="en-US" sz="3600" b="1" u="sng"/>
              <a:t>&lt;</a:t>
            </a:r>
            <a:r>
              <a:rPr lang="ru-RU" sz="3600" b="1" u="sng"/>
              <a:t> </a:t>
            </a:r>
            <a:r>
              <a:rPr lang="ru-RU" sz="3600" b="1"/>
              <a:t>1</a:t>
            </a:r>
            <a:endParaRPr lang="en-US" sz="3600" b="1"/>
          </a:p>
          <a:p>
            <a:pPr eaLnBrk="1" hangingPunct="1"/>
            <a:endParaRPr lang="ru-RU" sz="3600" b="1"/>
          </a:p>
          <a:p>
            <a:pPr eaLnBrk="1" hangingPunct="1">
              <a:spcBef>
                <a:spcPct val="50000"/>
              </a:spcBef>
            </a:pPr>
            <a:endParaRPr lang="ru-RU" sz="3600" b="1"/>
          </a:p>
        </p:txBody>
      </p:sp>
      <p:sp>
        <p:nvSpPr>
          <p:cNvPr id="12294" name="Дата 5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/>
          <a:p>
            <a:r>
              <a:rPr lang="ru-RU"/>
              <a:t>Червакова И.В.</a:t>
            </a:r>
          </a:p>
        </p:txBody>
      </p:sp>
      <p:sp>
        <p:nvSpPr>
          <p:cNvPr id="12295" name="Нижний колонтитул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0">
      <a:dk1>
        <a:srgbClr val="000000"/>
      </a:dk1>
      <a:lt1>
        <a:srgbClr val="FFFFFF"/>
      </a:lt1>
      <a:dk2>
        <a:srgbClr val="000000"/>
      </a:dk2>
      <a:lt2>
        <a:srgbClr val="FF9900"/>
      </a:lt2>
      <a:accent1>
        <a:srgbClr val="FFCC99"/>
      </a:accent1>
      <a:accent2>
        <a:srgbClr val="FBA31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39310"/>
      </a:accent6>
      <a:hlink>
        <a:srgbClr val="CC3300"/>
      </a:hlink>
      <a:folHlink>
        <a:srgbClr val="FCC66E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</TotalTime>
  <Words>1431</Words>
  <Application>Microsoft Office PowerPoint</Application>
  <PresentationFormat>Экран (4:3)</PresentationFormat>
  <Paragraphs>293</Paragraphs>
  <Slides>27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7" baseType="lpstr">
      <vt:lpstr>Arial</vt:lpstr>
      <vt:lpstr>Wingdings</vt:lpstr>
      <vt:lpstr>Calibri</vt:lpstr>
      <vt:lpstr>Arial Black</vt:lpstr>
      <vt:lpstr>Times New Roman</vt:lpstr>
      <vt:lpstr>Georgia</vt:lpstr>
      <vt:lpstr>Verdana</vt:lpstr>
      <vt:lpstr>Tahoma</vt:lpstr>
      <vt:lpstr>Пиксел</vt:lpstr>
      <vt:lpstr>Microsoft Equation 3.0</vt:lpstr>
      <vt:lpstr>Тема урока:  «Решение тригонометрических уравнений»</vt:lpstr>
      <vt:lpstr>Цель урока</vt:lpstr>
      <vt:lpstr>Задание № 1.</vt:lpstr>
      <vt:lpstr>Задание № 2. </vt:lpstr>
      <vt:lpstr>Выбери правильный ответ</vt:lpstr>
      <vt:lpstr>  Задание № 4.  Выбери правильный ответ</vt:lpstr>
      <vt:lpstr>  Задание № 5.  Выбери правильный ответ</vt:lpstr>
      <vt:lpstr>  Задание № 6.  Выбери формулу для решения уравнения</vt:lpstr>
      <vt:lpstr>  Задание № 7  Найдите область допустимых значений выражения</vt:lpstr>
      <vt:lpstr>Формулы корней простых тригонометрических уравнений</vt:lpstr>
      <vt:lpstr>Слайд 11</vt:lpstr>
      <vt:lpstr>Задание № 8.</vt:lpstr>
      <vt:lpstr>Способы решения тригонометрических уравнений</vt:lpstr>
      <vt:lpstr>Решение простейших уравнений</vt:lpstr>
      <vt:lpstr>Другие тригонометрические уравнения</vt:lpstr>
      <vt:lpstr>уравнения, приводимые к квадратным уравнениям</vt:lpstr>
      <vt:lpstr>Однородные уравнения</vt:lpstr>
      <vt:lpstr>Разложение на множители</vt:lpstr>
      <vt:lpstr>Замена переменной</vt:lpstr>
      <vt:lpstr>Понижение степеней</vt:lpstr>
      <vt:lpstr>Решаем вместе</vt:lpstr>
      <vt:lpstr>6 Домашнее задания. </vt:lpstr>
      <vt:lpstr>Разгадайте ребус</vt:lpstr>
      <vt:lpstr>Слайд 24</vt:lpstr>
      <vt:lpstr>Слайд 25</vt:lpstr>
      <vt:lpstr>Слайд 26</vt:lpstr>
      <vt:lpstr>Слайд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 «Решение тригонометрических уравнений»</dc:title>
  <dc:creator>User</dc:creator>
  <cp:lastModifiedBy>re</cp:lastModifiedBy>
  <cp:revision>62</cp:revision>
  <dcterms:created xsi:type="dcterms:W3CDTF">2009-11-15T17:51:01Z</dcterms:created>
  <dcterms:modified xsi:type="dcterms:W3CDTF">2014-02-25T18:30:44Z</dcterms:modified>
</cp:coreProperties>
</file>