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59" r:id="rId2"/>
    <p:sldId id="257" r:id="rId3"/>
    <p:sldId id="281" r:id="rId4"/>
    <p:sldId id="282" r:id="rId5"/>
    <p:sldId id="277" r:id="rId6"/>
    <p:sldId id="272" r:id="rId7"/>
    <p:sldId id="260" r:id="rId8"/>
    <p:sldId id="264" r:id="rId9"/>
    <p:sldId id="269" r:id="rId10"/>
    <p:sldId id="270" r:id="rId11"/>
    <p:sldId id="271" r:id="rId12"/>
    <p:sldId id="273" r:id="rId13"/>
    <p:sldId id="274" r:id="rId14"/>
    <p:sldId id="275" r:id="rId15"/>
    <p:sldId id="278" r:id="rId16"/>
    <p:sldId id="279" r:id="rId17"/>
    <p:sldId id="283" r:id="rId18"/>
    <p:sldId id="280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243"/>
    <a:srgbClr val="DAC1ED"/>
    <a:srgbClr val="C9A4E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9" d="100"/>
          <a:sy n="69" d="100"/>
        </p:scale>
        <p:origin x="-111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49FFC7-6378-43B0-A564-28E0B6659561}" type="datetimeFigureOut">
              <a:rPr lang="ru-RU" smtClean="0"/>
              <a:pPr/>
              <a:t>10.12.2013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2060B7-7212-4317-B511-BF8388F57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1D7A729-D82A-4446-AAEC-97D0C322038B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2060B7-7212-4317-B511-BF8388F57E98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2060B7-7212-4317-B511-BF8388F57E98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9B8A1-D38A-4957-8A3B-1F376632A3F9}" type="datetime1">
              <a:rPr lang="ru-RU" smtClean="0"/>
              <a:pPr/>
              <a:t>10.12.2013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285E-71FF-4434-9B49-0E8C32A6B4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CB9E1-39BF-4FBB-9AF5-D4E37EACC6D2}" type="datetime1">
              <a:rPr lang="ru-RU" smtClean="0"/>
              <a:pPr/>
              <a:t>10.12.2013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285E-71FF-4434-9B49-0E8C32A6B4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1847-6B90-43FB-938C-747E41634354}" type="datetime1">
              <a:rPr lang="ru-RU" smtClean="0"/>
              <a:pPr/>
              <a:t>10.12.2013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285E-71FF-4434-9B49-0E8C32A6B4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75DFC-748A-4BA6-A47A-F4F84789C7FC}" type="datetime1">
              <a:rPr lang="ru-RU" smtClean="0"/>
              <a:pPr/>
              <a:t>10.12.2013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285E-71FF-4434-9B49-0E8C32A6B4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1E886-20B1-4E14-A596-240472DECFFB}" type="datetime1">
              <a:rPr lang="ru-RU" smtClean="0"/>
              <a:pPr/>
              <a:t>10.12.2013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285E-71FF-4434-9B49-0E8C32A6B4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05FE4-013C-429D-8B4B-C803A43CE6B4}" type="datetime1">
              <a:rPr lang="ru-RU" smtClean="0"/>
              <a:pPr/>
              <a:t>10.12.2013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285E-71FF-4434-9B49-0E8C32A6B4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1E720-AA1E-401A-A6A7-68AE4B71BF6C}" type="datetime1">
              <a:rPr lang="ru-RU" smtClean="0"/>
              <a:pPr/>
              <a:t>10.12.2013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285E-71FF-4434-9B49-0E8C32A6B4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2BD9-1C6B-4C29-B0C1-5FEAE404F117}" type="datetime1">
              <a:rPr lang="ru-RU" smtClean="0"/>
              <a:pPr/>
              <a:t>10.12.2013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285E-71FF-4434-9B49-0E8C32A6B4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F8C7-DD22-4CF5-BE5E-6495B187A66E}" type="datetime1">
              <a:rPr lang="ru-RU" smtClean="0"/>
              <a:pPr/>
              <a:t>10.12.2013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285E-71FF-4434-9B49-0E8C32A6B4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077A-D0A1-49B9-BCE9-6496CD4B6268}" type="datetime1">
              <a:rPr lang="ru-RU" smtClean="0"/>
              <a:pPr/>
              <a:t>10.12.2013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285E-71FF-4434-9B49-0E8C32A6B4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3B38E-32A1-4EAD-B290-F591290C89DF}" type="datetime1">
              <a:rPr lang="ru-RU" smtClean="0"/>
              <a:pPr/>
              <a:t>10.12.2013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285E-71FF-4434-9B49-0E8C32A6B4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  <a:alpha val="5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43F02-D19F-4A59-9E46-9D313D589642}" type="datetime1">
              <a:rPr lang="ru-RU" smtClean="0"/>
              <a:pPr/>
              <a:t>10.12.2013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1285E-71FF-4434-9B49-0E8C32A6B42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split orient="vert"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eg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3"/>
          <p:cNvSpPr txBox="1">
            <a:spLocks noChangeArrowheads="1"/>
          </p:cNvSpPr>
          <p:nvPr/>
        </p:nvSpPr>
        <p:spPr bwMode="auto">
          <a:xfrm>
            <a:off x="1285852" y="1071546"/>
            <a:ext cx="652839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000" dirty="0">
                <a:solidFill>
                  <a:schemeClr val="tx2"/>
                </a:solidFill>
                <a:cs typeface="Tahoma" pitchFamily="34" charset="0"/>
              </a:rPr>
              <a:t>ЧЕРЧЕНИЕ ( </a:t>
            </a:r>
            <a:r>
              <a:rPr lang="en-US" sz="4000" dirty="0">
                <a:solidFill>
                  <a:schemeClr val="tx2"/>
                </a:solidFill>
                <a:cs typeface="Tahoma" pitchFamily="34" charset="0"/>
              </a:rPr>
              <a:t>I</a:t>
            </a:r>
            <a:r>
              <a:rPr lang="ru-RU" sz="4000" dirty="0">
                <a:solidFill>
                  <a:schemeClr val="tx2"/>
                </a:solidFill>
                <a:cs typeface="Tahoma" pitchFamily="34" charset="0"/>
              </a:rPr>
              <a:t> ГОД ОБУЧЕНИЯ)</a:t>
            </a:r>
          </a:p>
        </p:txBody>
      </p:sp>
      <p:sp>
        <p:nvSpPr>
          <p:cNvPr id="2051" name="TextBox 4"/>
          <p:cNvSpPr txBox="1">
            <a:spLocks noChangeArrowheads="1"/>
          </p:cNvSpPr>
          <p:nvPr/>
        </p:nvSpPr>
        <p:spPr bwMode="auto">
          <a:xfrm>
            <a:off x="428625" y="2214554"/>
            <a:ext cx="842965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dirty="0" smtClean="0">
                <a:solidFill>
                  <a:schemeClr val="tx2"/>
                </a:solidFill>
                <a:cs typeface="Tahoma" pitchFamily="34" charset="0"/>
              </a:rPr>
              <a:t>Тема урока</a:t>
            </a:r>
          </a:p>
          <a:p>
            <a:pPr algn="ctr">
              <a:defRPr/>
            </a:pPr>
            <a:r>
              <a:rPr lang="ru-RU" sz="3200" dirty="0" smtClean="0">
                <a:solidFill>
                  <a:schemeClr val="tx2"/>
                </a:solidFill>
                <a:cs typeface="Tahoma" pitchFamily="34" charset="0"/>
              </a:rPr>
              <a:t> Моделирование предмета сложной формы</a:t>
            </a:r>
          </a:p>
          <a:p>
            <a:pPr algn="ctr">
              <a:defRPr/>
            </a:pPr>
            <a:r>
              <a:rPr lang="ru-RU" sz="3200" dirty="0" smtClean="0">
                <a:solidFill>
                  <a:schemeClr val="tx2"/>
                </a:solidFill>
                <a:cs typeface="Tahoma" pitchFamily="34" charset="0"/>
              </a:rPr>
              <a:t> из многогранников</a:t>
            </a:r>
            <a:endParaRPr lang="ru-RU" sz="3200" dirty="0">
              <a:solidFill>
                <a:schemeClr val="tx2"/>
              </a:solidFill>
              <a:cs typeface="Tahoma" pitchFamily="34" charset="0"/>
            </a:endParaRP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1071538" y="4572008"/>
            <a:ext cx="7143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schemeClr val="tx2"/>
                </a:solidFill>
                <a:cs typeface="Tahoma" pitchFamily="34" charset="0"/>
              </a:rPr>
              <a:t>Учитель </a:t>
            </a:r>
            <a:r>
              <a:rPr lang="ru-RU" sz="2400" dirty="0" smtClean="0">
                <a:solidFill>
                  <a:schemeClr val="tx2"/>
                </a:solidFill>
                <a:cs typeface="Tahoma" pitchFamily="34" charset="0"/>
              </a:rPr>
              <a:t>черчения			Пономаренко</a:t>
            </a:r>
          </a:p>
          <a:p>
            <a:pPr>
              <a:defRPr/>
            </a:pPr>
            <a:r>
              <a:rPr lang="ru-RU" sz="2400" dirty="0" smtClean="0">
                <a:solidFill>
                  <a:schemeClr val="tx2"/>
                </a:solidFill>
                <a:cs typeface="Tahoma" pitchFamily="34" charset="0"/>
              </a:rPr>
              <a:t>ГБОУ </a:t>
            </a:r>
            <a:r>
              <a:rPr lang="ru-RU" sz="2400" dirty="0">
                <a:solidFill>
                  <a:schemeClr val="tx2"/>
                </a:solidFill>
                <a:cs typeface="Tahoma" pitchFamily="34" charset="0"/>
              </a:rPr>
              <a:t>лицея №</a:t>
            </a:r>
            <a:r>
              <a:rPr lang="ru-RU" sz="2400" dirty="0" smtClean="0">
                <a:solidFill>
                  <a:schemeClr val="tx2"/>
                </a:solidFill>
                <a:cs typeface="Tahoma" pitchFamily="34" charset="0"/>
              </a:rPr>
              <a:t>419			Татьяна </a:t>
            </a:r>
          </a:p>
          <a:p>
            <a:pPr>
              <a:defRPr/>
            </a:pPr>
            <a:r>
              <a:rPr lang="ru-RU" sz="2400" dirty="0" smtClean="0">
                <a:solidFill>
                  <a:schemeClr val="tx2"/>
                </a:solidFill>
                <a:cs typeface="Tahoma" pitchFamily="34" charset="0"/>
              </a:rPr>
              <a:t>Санкт-Петербурга			Дмитриевна</a:t>
            </a:r>
            <a:endParaRPr lang="ru-RU" sz="2400" dirty="0">
              <a:solidFill>
                <a:schemeClr val="tx2"/>
              </a:solidFill>
              <a:cs typeface="Tahom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43306" y="6215082"/>
            <a:ext cx="1836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2"/>
                </a:solidFill>
              </a:rPr>
              <a:t>2013-2014 </a:t>
            </a:r>
            <a:r>
              <a:rPr lang="ru-RU" dirty="0" err="1" smtClean="0">
                <a:solidFill>
                  <a:schemeClr val="tx2"/>
                </a:solidFill>
              </a:rPr>
              <a:t>уч.год</a:t>
            </a: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E:\ТАТЬЯНА\МАТЕРИАЛЫ К УРОКАМ\Уроки черч. 8 кл\К откр.ур по черч Фонари\img004.jpg"/>
          <p:cNvPicPr>
            <a:picLocks noChangeAspect="1" noChangeArrowheads="1"/>
          </p:cNvPicPr>
          <p:nvPr/>
        </p:nvPicPr>
        <p:blipFill>
          <a:blip r:embed="rId2"/>
          <a:srcRect l="50873" t="2089" r="26426" b="24752"/>
          <a:stretch>
            <a:fillRect/>
          </a:stretch>
        </p:blipFill>
        <p:spPr bwMode="auto">
          <a:xfrm>
            <a:off x="3214678" y="1357298"/>
            <a:ext cx="1320663" cy="2502150"/>
          </a:xfrm>
          <a:prstGeom prst="rect">
            <a:avLst/>
          </a:prstGeom>
          <a:noFill/>
        </p:spPr>
      </p:pic>
      <p:pic>
        <p:nvPicPr>
          <p:cNvPr id="3075" name="Picture 3" descr="E:\ТАТЬЯНА\МАТЕРИАЛЫ К УРОКАМ\Уроки черч. 8 кл\К откр.ур по черч Фонари\img004.jpg"/>
          <p:cNvPicPr>
            <a:picLocks noChangeAspect="1" noChangeArrowheads="1"/>
          </p:cNvPicPr>
          <p:nvPr/>
        </p:nvPicPr>
        <p:blipFill>
          <a:blip r:embed="rId2"/>
          <a:srcRect l="1391" r="79155" b="26237"/>
          <a:stretch>
            <a:fillRect/>
          </a:stretch>
        </p:blipFill>
        <p:spPr bwMode="auto">
          <a:xfrm>
            <a:off x="428596" y="1357298"/>
            <a:ext cx="1143008" cy="2547938"/>
          </a:xfrm>
          <a:prstGeom prst="rect">
            <a:avLst/>
          </a:prstGeom>
          <a:noFill/>
        </p:spPr>
      </p:pic>
      <p:pic>
        <p:nvPicPr>
          <p:cNvPr id="5" name="Picture 2" descr="E:\ТАТЬЯНА\МАТЕРИАЛЫ К УРОКАМ\Уроки черч. 8 кл\К откр.ур по черч Фонари\img003.jpg"/>
          <p:cNvPicPr>
            <a:picLocks noChangeAspect="1" noChangeArrowheads="1"/>
          </p:cNvPicPr>
          <p:nvPr/>
        </p:nvPicPr>
        <p:blipFill>
          <a:blip r:embed="rId3"/>
          <a:srcRect l="23807" t="50000" r="54365"/>
          <a:stretch>
            <a:fillRect/>
          </a:stretch>
        </p:blipFill>
        <p:spPr bwMode="auto">
          <a:xfrm>
            <a:off x="981710" y="2285992"/>
            <a:ext cx="1232836" cy="1660207"/>
          </a:xfrm>
          <a:prstGeom prst="rect">
            <a:avLst/>
          </a:prstGeom>
          <a:noFill/>
        </p:spPr>
      </p:pic>
      <p:pic>
        <p:nvPicPr>
          <p:cNvPr id="6" name="Picture 2" descr="E:\ТАТЬЯНА\МАТЕРИАЛЫ К УРОКАМ\Уроки черч. 8 кл\К откр.ур по черч Фонари\img003.jpg"/>
          <p:cNvPicPr>
            <a:picLocks noChangeAspect="1" noChangeArrowheads="1"/>
          </p:cNvPicPr>
          <p:nvPr/>
        </p:nvPicPr>
        <p:blipFill>
          <a:blip r:embed="rId3"/>
          <a:srcRect l="76193" t="44059" b="3960"/>
          <a:stretch>
            <a:fillRect/>
          </a:stretch>
        </p:blipFill>
        <p:spPr bwMode="auto">
          <a:xfrm>
            <a:off x="3857620" y="2285992"/>
            <a:ext cx="1351453" cy="1734774"/>
          </a:xfrm>
          <a:prstGeom prst="rect">
            <a:avLst/>
          </a:prstGeom>
          <a:noFill/>
        </p:spPr>
      </p:pic>
      <p:cxnSp>
        <p:nvCxnSpPr>
          <p:cNvPr id="7" name="Прямая соединительная линия 6"/>
          <p:cNvCxnSpPr/>
          <p:nvPr/>
        </p:nvCxnSpPr>
        <p:spPr>
          <a:xfrm rot="5400000">
            <a:off x="822299" y="3464719"/>
            <a:ext cx="4356924" cy="7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E:\ТАТЬЯНА\МАТЕРИАЛЫ К УРОКАМ\Уроки черч. 8 кл\К откр.ур по черч Фонари\img003.jpg"/>
          <p:cNvPicPr>
            <a:picLocks noChangeAspect="1" noChangeArrowheads="1"/>
          </p:cNvPicPr>
          <p:nvPr/>
        </p:nvPicPr>
        <p:blipFill>
          <a:blip r:embed="rId3"/>
          <a:srcRect l="76193" t="44059" r="1253" b="3960"/>
          <a:stretch>
            <a:fillRect/>
          </a:stretch>
        </p:blipFill>
        <p:spPr bwMode="auto">
          <a:xfrm>
            <a:off x="4643438" y="3901270"/>
            <a:ext cx="1285884" cy="1742308"/>
          </a:xfrm>
          <a:prstGeom prst="rect">
            <a:avLst/>
          </a:prstGeom>
          <a:noFill/>
        </p:spPr>
      </p:pic>
      <p:pic>
        <p:nvPicPr>
          <p:cNvPr id="11" name="Picture 2" descr="E:\ТАТЬЯНА\МАТЕРИАЛЫ К УРОКАМ\Уроки черч. 8 кл\К откр.ур по черч Фонари\img003.jpg"/>
          <p:cNvPicPr>
            <a:picLocks noChangeAspect="1" noChangeArrowheads="1"/>
          </p:cNvPicPr>
          <p:nvPr/>
        </p:nvPicPr>
        <p:blipFill>
          <a:blip r:embed="rId3"/>
          <a:srcRect l="23807" t="50000" r="54365"/>
          <a:stretch>
            <a:fillRect/>
          </a:stretch>
        </p:blipFill>
        <p:spPr bwMode="auto">
          <a:xfrm>
            <a:off x="1643042" y="3983371"/>
            <a:ext cx="1232836" cy="1660207"/>
          </a:xfrm>
          <a:prstGeom prst="rect">
            <a:avLst/>
          </a:prstGeom>
          <a:noFill/>
        </p:spPr>
      </p:pic>
      <p:cxnSp>
        <p:nvCxnSpPr>
          <p:cNvPr id="12" name="Прямая соединительная линия 11"/>
          <p:cNvCxnSpPr/>
          <p:nvPr/>
        </p:nvCxnSpPr>
        <p:spPr>
          <a:xfrm rot="5400000">
            <a:off x="3894133" y="3464719"/>
            <a:ext cx="4356924" cy="7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 descr="H:\печать\планы уроков\к уроку фонари\img004.jpg"/>
          <p:cNvPicPr>
            <a:picLocks noChangeAspect="1" noChangeArrowheads="1"/>
          </p:cNvPicPr>
          <p:nvPr/>
        </p:nvPicPr>
        <p:blipFill>
          <a:blip r:embed="rId4"/>
          <a:srcRect l="2998" t="1801" r="49040" b="2743"/>
          <a:stretch>
            <a:fillRect/>
          </a:stretch>
        </p:blipFill>
        <p:spPr bwMode="auto">
          <a:xfrm>
            <a:off x="6286512" y="1357298"/>
            <a:ext cx="1143008" cy="2480623"/>
          </a:xfrm>
          <a:prstGeom prst="rect">
            <a:avLst/>
          </a:prstGeom>
          <a:noFill/>
        </p:spPr>
      </p:pic>
      <p:pic>
        <p:nvPicPr>
          <p:cNvPr id="14" name="Picture 3" descr="H:\печать\планы уроков\к уроку фонари\img00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29454" y="2285992"/>
            <a:ext cx="1285884" cy="1778106"/>
          </a:xfrm>
          <a:prstGeom prst="rect">
            <a:avLst/>
          </a:prstGeom>
          <a:noFill/>
        </p:spPr>
      </p:pic>
      <p:pic>
        <p:nvPicPr>
          <p:cNvPr id="15" name="Picture 3" descr="H:\печать\планы уроков\к уроку фонари\img005.jpg"/>
          <p:cNvPicPr>
            <a:picLocks noChangeAspect="1" noChangeArrowheads="1"/>
          </p:cNvPicPr>
          <p:nvPr/>
        </p:nvPicPr>
        <p:blipFill>
          <a:blip r:embed="rId5" cstate="print"/>
          <a:srcRect r="5555"/>
          <a:stretch>
            <a:fillRect/>
          </a:stretch>
        </p:blipFill>
        <p:spPr bwMode="auto">
          <a:xfrm>
            <a:off x="7500958" y="3865472"/>
            <a:ext cx="1214446" cy="1778106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285720" y="357166"/>
            <a:ext cx="85011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Сколько видов на чертеже необходимо и достаточно построить для однозначного определения формы многогранника?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85786" y="5786454"/>
            <a:ext cx="7715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С какого вида необходимо начинать вычерчивать чертёж любого многогранника?</a:t>
            </a:r>
          </a:p>
        </p:txBody>
      </p:sp>
      <p:sp>
        <p:nvSpPr>
          <p:cNvPr id="17" name="Номер слайда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285E-71FF-4434-9B49-0E8C32A6B425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E:\ТАТЬЯНА\МАТЕРИАЛЫ К УРОКАМ\Уроки черч. 8 кл\К откр.ур по черч Фонари\img004.jpg"/>
          <p:cNvPicPr>
            <a:picLocks noChangeAspect="1" noChangeArrowheads="1"/>
          </p:cNvPicPr>
          <p:nvPr/>
        </p:nvPicPr>
        <p:blipFill>
          <a:blip r:embed="rId3"/>
          <a:srcRect l="50873" t="2089" r="26426" b="24752"/>
          <a:stretch>
            <a:fillRect/>
          </a:stretch>
        </p:blipFill>
        <p:spPr bwMode="auto">
          <a:xfrm>
            <a:off x="3214678" y="1643050"/>
            <a:ext cx="1320663" cy="2502150"/>
          </a:xfrm>
          <a:prstGeom prst="rect">
            <a:avLst/>
          </a:prstGeom>
          <a:noFill/>
        </p:spPr>
      </p:pic>
      <p:pic>
        <p:nvPicPr>
          <p:cNvPr id="3075" name="Picture 3" descr="E:\ТАТЬЯНА\МАТЕРИАЛЫ К УРОКАМ\Уроки черч. 8 кл\К откр.ур по черч Фонари\img004.jpg"/>
          <p:cNvPicPr>
            <a:picLocks noChangeAspect="1" noChangeArrowheads="1"/>
          </p:cNvPicPr>
          <p:nvPr/>
        </p:nvPicPr>
        <p:blipFill>
          <a:blip r:embed="rId3"/>
          <a:srcRect l="1391" r="79155" b="26237"/>
          <a:stretch>
            <a:fillRect/>
          </a:stretch>
        </p:blipFill>
        <p:spPr bwMode="auto">
          <a:xfrm>
            <a:off x="428596" y="1643050"/>
            <a:ext cx="1143008" cy="2547938"/>
          </a:xfrm>
          <a:prstGeom prst="rect">
            <a:avLst/>
          </a:prstGeom>
          <a:noFill/>
        </p:spPr>
      </p:pic>
      <p:cxnSp>
        <p:nvCxnSpPr>
          <p:cNvPr id="7" name="Прямая соединительная линия 6"/>
          <p:cNvCxnSpPr/>
          <p:nvPr/>
        </p:nvCxnSpPr>
        <p:spPr>
          <a:xfrm rot="5400000">
            <a:off x="856430" y="3429000"/>
            <a:ext cx="4287074" cy="7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E:\ТАТЬЯНА\МАТЕРИАЛЫ К УРОКАМ\Уроки черч. 8 кл\К откр.ур по черч Фонари\img003.jpg"/>
          <p:cNvPicPr>
            <a:picLocks noChangeAspect="1" noChangeArrowheads="1"/>
          </p:cNvPicPr>
          <p:nvPr/>
        </p:nvPicPr>
        <p:blipFill>
          <a:blip r:embed="rId4"/>
          <a:srcRect l="76193" t="44059" b="3960"/>
          <a:stretch>
            <a:fillRect/>
          </a:stretch>
        </p:blipFill>
        <p:spPr bwMode="auto">
          <a:xfrm>
            <a:off x="4643438" y="3115452"/>
            <a:ext cx="1357322" cy="1742308"/>
          </a:xfrm>
          <a:prstGeom prst="rect">
            <a:avLst/>
          </a:prstGeom>
          <a:noFill/>
        </p:spPr>
      </p:pic>
      <p:pic>
        <p:nvPicPr>
          <p:cNvPr id="11" name="Picture 2" descr="E:\ТАТЬЯНА\МАТЕРИАЛЫ К УРОКАМ\Уроки черч. 8 кл\К откр.ур по черч Фонари\img003.jpg"/>
          <p:cNvPicPr>
            <a:picLocks noChangeAspect="1" noChangeArrowheads="1"/>
          </p:cNvPicPr>
          <p:nvPr/>
        </p:nvPicPr>
        <p:blipFill>
          <a:blip r:embed="rId4"/>
          <a:srcRect l="23807" t="50000" r="54365"/>
          <a:stretch>
            <a:fillRect/>
          </a:stretch>
        </p:blipFill>
        <p:spPr bwMode="auto">
          <a:xfrm>
            <a:off x="1643042" y="3214686"/>
            <a:ext cx="1232836" cy="1660207"/>
          </a:xfrm>
          <a:prstGeom prst="rect">
            <a:avLst/>
          </a:prstGeom>
          <a:noFill/>
        </p:spPr>
      </p:pic>
      <p:cxnSp>
        <p:nvCxnSpPr>
          <p:cNvPr id="12" name="Прямая соединительная линия 11"/>
          <p:cNvCxnSpPr/>
          <p:nvPr/>
        </p:nvCxnSpPr>
        <p:spPr>
          <a:xfrm rot="5400000">
            <a:off x="3928264" y="3429000"/>
            <a:ext cx="4287074" cy="7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 descr="H:\печать\планы уроков\к уроку фонари\img004.jpg"/>
          <p:cNvPicPr>
            <a:picLocks noChangeAspect="1" noChangeArrowheads="1"/>
          </p:cNvPicPr>
          <p:nvPr/>
        </p:nvPicPr>
        <p:blipFill>
          <a:blip r:embed="rId5"/>
          <a:srcRect l="2998" t="1801" r="46043" b="2743"/>
          <a:stretch>
            <a:fillRect/>
          </a:stretch>
        </p:blipFill>
        <p:spPr bwMode="auto">
          <a:xfrm>
            <a:off x="6215074" y="1643050"/>
            <a:ext cx="1214446" cy="2480623"/>
          </a:xfrm>
          <a:prstGeom prst="rect">
            <a:avLst/>
          </a:prstGeom>
          <a:noFill/>
        </p:spPr>
      </p:pic>
      <p:pic>
        <p:nvPicPr>
          <p:cNvPr id="15" name="Picture 3" descr="H:\печать\планы уроков\к уроку фонари\img005.jpg"/>
          <p:cNvPicPr>
            <a:picLocks noChangeAspect="1" noChangeArrowheads="1"/>
          </p:cNvPicPr>
          <p:nvPr/>
        </p:nvPicPr>
        <p:blipFill>
          <a:blip r:embed="rId6" cstate="print"/>
          <a:srcRect r="5555"/>
          <a:stretch>
            <a:fillRect/>
          </a:stretch>
        </p:blipFill>
        <p:spPr bwMode="auto">
          <a:xfrm>
            <a:off x="7572396" y="3071810"/>
            <a:ext cx="1214446" cy="1778106"/>
          </a:xfrm>
          <a:prstGeom prst="rect">
            <a:avLst/>
          </a:prstGeom>
          <a:noFill/>
        </p:spPr>
      </p:pic>
      <p:sp>
        <p:nvSpPr>
          <p:cNvPr id="16" name="Овал 15"/>
          <p:cNvSpPr/>
          <p:nvPr/>
        </p:nvSpPr>
        <p:spPr>
          <a:xfrm>
            <a:off x="5429256" y="3786190"/>
            <a:ext cx="71438" cy="714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 flipV="1">
            <a:off x="5429256" y="4714884"/>
            <a:ext cx="71438" cy="714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5429256" y="385762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0694" y="457200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В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395567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В каком случае проекции точек на изображении совпадают?</a:t>
            </a:r>
          </a:p>
        </p:txBody>
      </p:sp>
      <p:sp>
        <p:nvSpPr>
          <p:cNvPr id="24" name="Овал 23"/>
          <p:cNvSpPr/>
          <p:nvPr/>
        </p:nvSpPr>
        <p:spPr>
          <a:xfrm>
            <a:off x="3643306" y="3857628"/>
            <a:ext cx="71438" cy="714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3433200" y="1559470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</a:t>
            </a:r>
            <a:r>
              <a:rPr lang="en-US" dirty="0" smtClean="0"/>
              <a:t>’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3382113" y="3857628"/>
            <a:ext cx="558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а(</a:t>
            </a:r>
            <a:r>
              <a:rPr lang="en-US" dirty="0" smtClean="0"/>
              <a:t>b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357554" y="2500306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b’</a:t>
            </a:r>
            <a:endParaRPr lang="ru-RU" dirty="0"/>
          </a:p>
        </p:txBody>
      </p:sp>
      <p:sp>
        <p:nvSpPr>
          <p:cNvPr id="35" name="Овал 34"/>
          <p:cNvSpPr/>
          <p:nvPr/>
        </p:nvSpPr>
        <p:spPr>
          <a:xfrm>
            <a:off x="3600000" y="2772000"/>
            <a:ext cx="71438" cy="714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3636000" y="1836000"/>
            <a:ext cx="71438" cy="714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Номер слайда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285E-71FF-4434-9B49-0E8C32A6B425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E:\ТАТЬЯНА\МАТЕРИАЛЫ К УРОКАМ\Уроки черч. 8 кл\К откр.ур по черч Фонари\img004.jpg"/>
          <p:cNvPicPr>
            <a:picLocks noChangeAspect="1" noChangeArrowheads="1"/>
          </p:cNvPicPr>
          <p:nvPr/>
        </p:nvPicPr>
        <p:blipFill>
          <a:blip r:embed="rId3"/>
          <a:srcRect l="50873" t="2089" r="26426" b="24752"/>
          <a:stretch>
            <a:fillRect/>
          </a:stretch>
        </p:blipFill>
        <p:spPr bwMode="auto">
          <a:xfrm>
            <a:off x="3214678" y="1643050"/>
            <a:ext cx="1320663" cy="2502150"/>
          </a:xfrm>
          <a:prstGeom prst="rect">
            <a:avLst/>
          </a:prstGeom>
          <a:noFill/>
        </p:spPr>
      </p:pic>
      <p:pic>
        <p:nvPicPr>
          <p:cNvPr id="3075" name="Picture 3" descr="E:\ТАТЬЯНА\МАТЕРИАЛЫ К УРОКАМ\Уроки черч. 8 кл\К откр.ур по черч Фонари\img004.jpg"/>
          <p:cNvPicPr>
            <a:picLocks noChangeAspect="1" noChangeArrowheads="1"/>
          </p:cNvPicPr>
          <p:nvPr/>
        </p:nvPicPr>
        <p:blipFill>
          <a:blip r:embed="rId3"/>
          <a:srcRect l="1391" r="79155" b="26237"/>
          <a:stretch>
            <a:fillRect/>
          </a:stretch>
        </p:blipFill>
        <p:spPr bwMode="auto">
          <a:xfrm>
            <a:off x="428596" y="1643050"/>
            <a:ext cx="1143008" cy="2547938"/>
          </a:xfrm>
          <a:prstGeom prst="rect">
            <a:avLst/>
          </a:prstGeom>
          <a:noFill/>
        </p:spPr>
      </p:pic>
      <p:cxnSp>
        <p:nvCxnSpPr>
          <p:cNvPr id="7" name="Прямая соединительная линия 6"/>
          <p:cNvCxnSpPr/>
          <p:nvPr/>
        </p:nvCxnSpPr>
        <p:spPr>
          <a:xfrm rot="5400000">
            <a:off x="1108051" y="3321843"/>
            <a:ext cx="3785420" cy="7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E:\ТАТЬЯНА\МАТЕРИАЛЫ К УРОКАМ\Уроки черч. 8 кл\К откр.ур по черч Фонари\img003.jpg"/>
          <p:cNvPicPr>
            <a:picLocks noChangeAspect="1" noChangeArrowheads="1"/>
          </p:cNvPicPr>
          <p:nvPr/>
        </p:nvPicPr>
        <p:blipFill>
          <a:blip r:embed="rId4"/>
          <a:srcRect l="76193" t="44059" b="3960"/>
          <a:stretch>
            <a:fillRect/>
          </a:stretch>
        </p:blipFill>
        <p:spPr bwMode="auto">
          <a:xfrm>
            <a:off x="4643438" y="3115452"/>
            <a:ext cx="1357322" cy="1742308"/>
          </a:xfrm>
          <a:prstGeom prst="rect">
            <a:avLst/>
          </a:prstGeom>
          <a:noFill/>
        </p:spPr>
      </p:pic>
      <p:pic>
        <p:nvPicPr>
          <p:cNvPr id="11" name="Picture 2" descr="E:\ТАТЬЯНА\МАТЕРИАЛЫ К УРОКАМ\Уроки черч. 8 кл\К откр.ур по черч Фонари\img003.jpg"/>
          <p:cNvPicPr>
            <a:picLocks noChangeAspect="1" noChangeArrowheads="1"/>
          </p:cNvPicPr>
          <p:nvPr/>
        </p:nvPicPr>
        <p:blipFill>
          <a:blip r:embed="rId4"/>
          <a:srcRect l="23807" t="50000" r="54365"/>
          <a:stretch>
            <a:fillRect/>
          </a:stretch>
        </p:blipFill>
        <p:spPr bwMode="auto">
          <a:xfrm>
            <a:off x="1696090" y="3214686"/>
            <a:ext cx="1232836" cy="1660207"/>
          </a:xfrm>
          <a:prstGeom prst="rect">
            <a:avLst/>
          </a:prstGeom>
          <a:noFill/>
        </p:spPr>
      </p:pic>
      <p:cxnSp>
        <p:nvCxnSpPr>
          <p:cNvPr id="12" name="Прямая соединительная линия 11"/>
          <p:cNvCxnSpPr/>
          <p:nvPr/>
        </p:nvCxnSpPr>
        <p:spPr>
          <a:xfrm rot="5400000">
            <a:off x="4179091" y="3321843"/>
            <a:ext cx="37862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 descr="H:\печать\планы уроков\к уроку фонари\img004.jpg"/>
          <p:cNvPicPr>
            <a:picLocks noChangeAspect="1" noChangeArrowheads="1"/>
          </p:cNvPicPr>
          <p:nvPr/>
        </p:nvPicPr>
        <p:blipFill>
          <a:blip r:embed="rId5"/>
          <a:srcRect l="2998" t="1801" r="46042" b="2743"/>
          <a:stretch>
            <a:fillRect/>
          </a:stretch>
        </p:blipFill>
        <p:spPr bwMode="auto">
          <a:xfrm>
            <a:off x="6286512" y="1643050"/>
            <a:ext cx="1214446" cy="2480623"/>
          </a:xfrm>
          <a:prstGeom prst="rect">
            <a:avLst/>
          </a:prstGeom>
          <a:noFill/>
        </p:spPr>
      </p:pic>
      <p:pic>
        <p:nvPicPr>
          <p:cNvPr id="15" name="Picture 3" descr="H:\печать\планы уроков\к уроку фонари\img005.jpg"/>
          <p:cNvPicPr>
            <a:picLocks noChangeAspect="1" noChangeArrowheads="1"/>
          </p:cNvPicPr>
          <p:nvPr/>
        </p:nvPicPr>
        <p:blipFill>
          <a:blip r:embed="rId6" cstate="print"/>
          <a:srcRect r="5555"/>
          <a:stretch>
            <a:fillRect/>
          </a:stretch>
        </p:blipFill>
        <p:spPr bwMode="auto">
          <a:xfrm>
            <a:off x="7572396" y="3079654"/>
            <a:ext cx="1214446" cy="1778106"/>
          </a:xfrm>
          <a:prstGeom prst="rect">
            <a:avLst/>
          </a:prstGeom>
          <a:noFill/>
        </p:spPr>
      </p:pic>
      <p:sp>
        <p:nvSpPr>
          <p:cNvPr id="16" name="Овал 15"/>
          <p:cNvSpPr/>
          <p:nvPr/>
        </p:nvSpPr>
        <p:spPr>
          <a:xfrm>
            <a:off x="5429256" y="3786190"/>
            <a:ext cx="71438" cy="714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 flipV="1">
            <a:off x="5429256" y="4714884"/>
            <a:ext cx="71438" cy="714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5429256" y="378619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00694" y="457200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В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3600000" y="1836000"/>
            <a:ext cx="71438" cy="714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3600000" y="2736000"/>
            <a:ext cx="71438" cy="72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3643306" y="3857628"/>
            <a:ext cx="71438" cy="714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3357554" y="1559470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</a:t>
            </a:r>
            <a:r>
              <a:rPr lang="en-US" dirty="0" smtClean="0"/>
              <a:t>’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3214678" y="3857628"/>
            <a:ext cx="558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а(</a:t>
            </a:r>
            <a:r>
              <a:rPr lang="en-US" dirty="0" smtClean="0"/>
              <a:t>b)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3357554" y="2488164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b’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785786" y="285728"/>
            <a:ext cx="75724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В каком случае отрезок прямой (ребро) проецируется в </a:t>
            </a:r>
          </a:p>
          <a:p>
            <a:pPr algn="just"/>
            <a:r>
              <a:rPr lang="ru-RU" sz="2400" dirty="0" smtClean="0"/>
              <a:t>истинную величину (сохраняет форму и размеры)? В каком случае он проецируется в точку?</a:t>
            </a:r>
          </a:p>
        </p:txBody>
      </p:sp>
      <p:sp>
        <p:nvSpPr>
          <p:cNvPr id="30" name="Овал 29"/>
          <p:cNvSpPr/>
          <p:nvPr/>
        </p:nvSpPr>
        <p:spPr>
          <a:xfrm>
            <a:off x="928662" y="1944000"/>
            <a:ext cx="71438" cy="7143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500034" y="2857496"/>
            <a:ext cx="71438" cy="7143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500034" y="3537000"/>
            <a:ext cx="71438" cy="7143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971999" y="3527999"/>
            <a:ext cx="72000" cy="720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2285984" y="3429000"/>
            <a:ext cx="71438" cy="7143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1928794" y="4500570"/>
            <a:ext cx="71438" cy="7143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 rot="5400000">
            <a:off x="5004000" y="4297960"/>
            <a:ext cx="900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>
            <a:off x="3178959" y="2321711"/>
            <a:ext cx="928694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10800000" flipV="1">
            <a:off x="540000" y="1978016"/>
            <a:ext cx="434561" cy="90000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5400000" flipH="1" flipV="1">
            <a:off x="775324" y="3357562"/>
            <a:ext cx="10462" cy="43909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rot="5400000">
            <a:off x="1620000" y="3829307"/>
            <a:ext cx="1010594" cy="331933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Прямоугольник 57"/>
          <p:cNvSpPr/>
          <p:nvPr/>
        </p:nvSpPr>
        <p:spPr>
          <a:xfrm>
            <a:off x="785786" y="1643050"/>
            <a:ext cx="340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с</a:t>
            </a:r>
            <a:r>
              <a:rPr lang="en-US" dirty="0" smtClean="0"/>
              <a:t>’</a:t>
            </a:r>
            <a:endParaRPr lang="ru-RU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357158" y="2857496"/>
            <a:ext cx="4286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d’</a:t>
            </a:r>
            <a:endParaRPr lang="ru-RU" dirty="0"/>
          </a:p>
        </p:txBody>
      </p:sp>
      <p:sp>
        <p:nvSpPr>
          <p:cNvPr id="60" name="TextBox 59"/>
          <p:cNvSpPr txBox="1"/>
          <p:nvPr/>
        </p:nvSpPr>
        <p:spPr>
          <a:xfrm>
            <a:off x="336416" y="3571876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61" name="TextBox 60"/>
          <p:cNvSpPr txBox="1"/>
          <p:nvPr/>
        </p:nvSpPr>
        <p:spPr>
          <a:xfrm>
            <a:off x="717650" y="3273982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62" name="TextBox 61"/>
          <p:cNvSpPr txBox="1"/>
          <p:nvPr/>
        </p:nvSpPr>
        <p:spPr>
          <a:xfrm>
            <a:off x="1643042" y="4500570"/>
            <a:ext cx="327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63" name="TextBox 62"/>
          <p:cNvSpPr txBox="1"/>
          <p:nvPr/>
        </p:nvSpPr>
        <p:spPr>
          <a:xfrm>
            <a:off x="2192200" y="3131106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cxnSp>
        <p:nvCxnSpPr>
          <p:cNvPr id="120" name="Прямая соединительная линия 119"/>
          <p:cNvCxnSpPr/>
          <p:nvPr/>
        </p:nvCxnSpPr>
        <p:spPr>
          <a:xfrm rot="5100000">
            <a:off x="4044437" y="3558660"/>
            <a:ext cx="371478" cy="255034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Прямоугольник 131"/>
          <p:cNvSpPr/>
          <p:nvPr/>
        </p:nvSpPr>
        <p:spPr>
          <a:xfrm>
            <a:off x="4104000" y="1872000"/>
            <a:ext cx="216000" cy="900000"/>
          </a:xfrm>
          <a:prstGeom prst="rect">
            <a:avLst/>
          </a:prstGeom>
          <a:solidFill>
            <a:srgbClr val="DAC1E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3" name="TextBox 132"/>
          <p:cNvSpPr txBox="1"/>
          <p:nvPr/>
        </p:nvSpPr>
        <p:spPr>
          <a:xfrm>
            <a:off x="785786" y="285728"/>
            <a:ext cx="75724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В каком случае грань (часть плоскости) проецируется в  отрезок прямой? В каком случае она проецируется в истинную величину?</a:t>
            </a:r>
          </a:p>
        </p:txBody>
      </p:sp>
      <p:sp>
        <p:nvSpPr>
          <p:cNvPr id="142" name="Шестиугольник 141"/>
          <p:cNvSpPr/>
          <p:nvPr/>
        </p:nvSpPr>
        <p:spPr>
          <a:xfrm>
            <a:off x="6429388" y="3143248"/>
            <a:ext cx="928694" cy="785818"/>
          </a:xfrm>
          <a:prstGeom prst="hexagon">
            <a:avLst>
              <a:gd name="adj" fmla="val 31290"/>
              <a:gd name="vf" fmla="val 115470"/>
            </a:avLst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4" name="Прямая соединительная линия 143"/>
          <p:cNvCxnSpPr/>
          <p:nvPr/>
        </p:nvCxnSpPr>
        <p:spPr>
          <a:xfrm>
            <a:off x="6429388" y="1872000"/>
            <a:ext cx="928694" cy="1588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Прямая соединительная линия 147"/>
          <p:cNvCxnSpPr/>
          <p:nvPr/>
        </p:nvCxnSpPr>
        <p:spPr>
          <a:xfrm rot="-120000">
            <a:off x="8074183" y="3214686"/>
            <a:ext cx="540000" cy="10800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Прямая соединительная линия 152"/>
          <p:cNvCxnSpPr/>
          <p:nvPr/>
        </p:nvCxnSpPr>
        <p:spPr>
          <a:xfrm rot="120000">
            <a:off x="7859251" y="3753942"/>
            <a:ext cx="504000" cy="7200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Прямая соединительная линия 157"/>
          <p:cNvCxnSpPr/>
          <p:nvPr/>
        </p:nvCxnSpPr>
        <p:spPr>
          <a:xfrm rot="8460000">
            <a:off x="7667010" y="3326105"/>
            <a:ext cx="432000" cy="7200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Прямая соединительная линия 159"/>
          <p:cNvCxnSpPr/>
          <p:nvPr/>
        </p:nvCxnSpPr>
        <p:spPr>
          <a:xfrm rot="16200000" flipH="1">
            <a:off x="8472595" y="3386056"/>
            <a:ext cx="351881" cy="152015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Прямая соединительная линия 161"/>
          <p:cNvCxnSpPr/>
          <p:nvPr/>
        </p:nvCxnSpPr>
        <p:spPr>
          <a:xfrm rot="16860000" flipH="1">
            <a:off x="7632000" y="3492000"/>
            <a:ext cx="288000" cy="21600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Прямая соединительная линия 168"/>
          <p:cNvCxnSpPr/>
          <p:nvPr/>
        </p:nvCxnSpPr>
        <p:spPr>
          <a:xfrm rot="10920000" flipV="1">
            <a:off x="8358214" y="3605627"/>
            <a:ext cx="381644" cy="25200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Номер слайда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285E-71FF-4434-9B49-0E8C32A6B425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2" grpId="1"/>
      <p:bldP spid="13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955061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/>
              <a:t>Динамическая пауза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285E-71FF-4434-9B49-0E8C32A6B425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 descr="видеоазимут1"/>
          <p:cNvPicPr>
            <a:picLocks noChangeAspect="1" noChangeArrowheads="1"/>
          </p:cNvPicPr>
          <p:nvPr/>
        </p:nvPicPr>
        <p:blipFill>
          <a:blip r:embed="rId2"/>
          <a:srcRect b="2405"/>
          <a:stretch>
            <a:fillRect/>
          </a:stretch>
        </p:blipFill>
        <p:spPr bwMode="auto">
          <a:xfrm>
            <a:off x="1142976" y="1285860"/>
            <a:ext cx="6929486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2357422" y="428604"/>
            <a:ext cx="43408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dirty="0" smtClean="0"/>
              <a:t>Упражнения для глаз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285E-71FF-4434-9B49-0E8C32A6B425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1142984"/>
            <a:ext cx="792961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Задание 2 </a:t>
            </a:r>
          </a:p>
          <a:p>
            <a:pPr algn="ctr"/>
            <a:r>
              <a:rPr lang="ru-RU" sz="3200" dirty="0" smtClean="0"/>
              <a:t>(выполняется индивидуально)</a:t>
            </a:r>
          </a:p>
          <a:p>
            <a:endParaRPr lang="ru-RU" sz="3200" dirty="0" smtClean="0"/>
          </a:p>
          <a:p>
            <a:pPr algn="just"/>
            <a:r>
              <a:rPr lang="ru-RU" sz="3200" dirty="0" smtClean="0"/>
              <a:t>Выполнить эскиз фонаря на листе бумаги формата А4 в клетку.</a:t>
            </a:r>
          </a:p>
          <a:p>
            <a:pPr algn="just"/>
            <a:endParaRPr lang="ru-RU" sz="3200" dirty="0" smtClean="0"/>
          </a:p>
          <a:p>
            <a:pPr algn="just"/>
            <a:r>
              <a:rPr lang="ru-RU" sz="3200" dirty="0" smtClean="0"/>
              <a:t>Время выполнения задания – 14 минут.</a:t>
            </a:r>
          </a:p>
          <a:p>
            <a:endParaRPr lang="ru-RU" sz="28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285E-71FF-4434-9B49-0E8C32A6B425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1374521"/>
            <a:ext cx="821537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Домашнее задание </a:t>
            </a:r>
          </a:p>
          <a:p>
            <a:endParaRPr lang="ru-RU" sz="3200" dirty="0" smtClean="0"/>
          </a:p>
          <a:p>
            <a:pPr algn="just"/>
            <a:r>
              <a:rPr lang="ru-RU" sz="3200" dirty="0" smtClean="0"/>
              <a:t>	По выполненному эскизу построить технический рисунок фонаря на листе бумаги формата А4 в клетку.</a:t>
            </a:r>
            <a:endParaRPr lang="ru-RU" sz="28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285E-71FF-4434-9B49-0E8C32A6B425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285E-71FF-4434-9B49-0E8C32A6B425}" type="slidenum">
              <a:rPr lang="ru-RU" smtClean="0"/>
              <a:pPr/>
              <a:t>17</a:t>
            </a:fld>
            <a:endParaRPr lang="ru-RU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14348" y="1571612"/>
            <a:ext cx="8001056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dirty="0" smtClean="0"/>
              <a:t>Литература: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ru-RU" sz="2400" dirty="0" smtClean="0"/>
              <a:t>Ботвинников А.Д., Виноградов В.Н., </a:t>
            </a:r>
            <a:r>
              <a:rPr lang="ru-RU" sz="2400" dirty="0" err="1" smtClean="0"/>
              <a:t>Вышнепольский</a:t>
            </a:r>
            <a:r>
              <a:rPr lang="ru-RU" sz="2400" dirty="0" smtClean="0"/>
              <a:t> И.С</a:t>
            </a:r>
            <a:r>
              <a:rPr lang="ru-RU" sz="2400" dirty="0" smtClean="0"/>
              <a:t>.</a:t>
            </a:r>
            <a:r>
              <a:rPr lang="ru-RU" sz="2400" dirty="0" smtClean="0"/>
              <a:t> </a:t>
            </a:r>
            <a:r>
              <a:rPr lang="ru-RU" sz="2400" dirty="0" smtClean="0"/>
              <a:t>            Черчение</a:t>
            </a:r>
            <a:r>
              <a:rPr lang="ru-RU" sz="2400" dirty="0" smtClean="0"/>
              <a:t>: Учебник. </a:t>
            </a:r>
            <a:r>
              <a:rPr lang="ru-RU" sz="2400" dirty="0" smtClean="0"/>
              <a:t>– М.: АСТ: </a:t>
            </a:r>
            <a:r>
              <a:rPr lang="ru-RU" sz="2400" dirty="0" err="1" smtClean="0"/>
              <a:t>Астрель</a:t>
            </a:r>
            <a:r>
              <a:rPr lang="ru-RU" sz="2400" dirty="0" smtClean="0"/>
              <a:t>, 2012 г.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ru-RU" sz="2400" dirty="0" smtClean="0"/>
              <a:t>Фонари Санкт-Петербурга </a:t>
            </a:r>
            <a:r>
              <a:rPr lang="ru-RU" sz="2400" dirty="0" smtClean="0">
                <a:solidFill>
                  <a:srgbClr val="0070C0"/>
                </a:solidFill>
              </a:rPr>
              <a:t>http://www.spbmuzei.ru/fonari3.htm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ru-RU" sz="2400" dirty="0" smtClean="0"/>
              <a:t>Фонари как украшение города Санкт-Петербурга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solidFill>
                  <a:srgbClr val="0070C0"/>
                </a:solidFill>
              </a:rPr>
              <a:t>http://www.webkursovik.ru/kartgotrab.asp?id=-29625</a:t>
            </a:r>
          </a:p>
        </p:txBody>
      </p:sp>
    </p:spTree>
  </p:cSld>
  <p:clrMapOvr>
    <a:masterClrMapping/>
  </p:clrMapOvr>
  <p:transition spd="med">
    <p:split orient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4414" y="2149610"/>
            <a:ext cx="68521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Благодарю за сотрудничество!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285E-71FF-4434-9B49-0E8C32A6B425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ТАТЬЯНА\МАТЕРИАЛЫ К УРОКАМ\Уроки черч. 8 кл\К откр.ур по черч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9193" y="357166"/>
            <a:ext cx="1726791" cy="1857388"/>
          </a:xfrm>
          <a:prstGeom prst="rect">
            <a:avLst/>
          </a:prstGeom>
          <a:noFill/>
        </p:spPr>
      </p:pic>
      <p:pic>
        <p:nvPicPr>
          <p:cNvPr id="1027" name="Picture 3" descr="E:\ТАТЬЯНА\МАТЕРИАЛЫ К УРОКАМ\Уроки черч. 8 кл\К откр.ур по черч\kamen1-12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25314" y="428604"/>
            <a:ext cx="1875248" cy="2500330"/>
          </a:xfrm>
          <a:prstGeom prst="rect">
            <a:avLst/>
          </a:prstGeom>
          <a:noFill/>
        </p:spPr>
      </p:pic>
      <p:pic>
        <p:nvPicPr>
          <p:cNvPr id="1028" name="Picture 4" descr="E:\ТАТЬЯНА\МАТЕРИАЛЫ К УРОКАМ\Уроки черч. 8 кл\К откр.ур по черч\Безымянный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8284" y="2500306"/>
            <a:ext cx="1889138" cy="1428760"/>
          </a:xfrm>
          <a:prstGeom prst="rect">
            <a:avLst/>
          </a:prstGeom>
          <a:noFill/>
        </p:spPr>
      </p:pic>
      <p:pic>
        <p:nvPicPr>
          <p:cNvPr id="1030" name="Picture 6" descr="E:\ТАТЬЯНА\МАТЕРИАЛЫ К УРОКАМ\Уроки черч. 8 кл\К откр.ур по черч\Безымянный4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57037" y="428604"/>
            <a:ext cx="2172417" cy="2500330"/>
          </a:xfrm>
          <a:prstGeom prst="rect">
            <a:avLst/>
          </a:prstGeom>
          <a:noFill/>
        </p:spPr>
      </p:pic>
      <p:pic>
        <p:nvPicPr>
          <p:cNvPr id="1031" name="Picture 7" descr="E:\ТАТЬЯНА\МАТЕРИАЛЫ К УРОКАМ\Уроки черч. 8 кл\К откр.ур по черч\Безымянный5.jpg"/>
          <p:cNvPicPr>
            <a:picLocks noChangeAspect="1" noChangeArrowheads="1"/>
          </p:cNvPicPr>
          <p:nvPr/>
        </p:nvPicPr>
        <p:blipFill>
          <a:blip r:embed="rId6"/>
          <a:srcRect l="24028"/>
          <a:stretch>
            <a:fillRect/>
          </a:stretch>
        </p:blipFill>
        <p:spPr bwMode="auto">
          <a:xfrm>
            <a:off x="7143768" y="3357562"/>
            <a:ext cx="1579053" cy="3071834"/>
          </a:xfrm>
          <a:prstGeom prst="rect">
            <a:avLst/>
          </a:prstGeom>
          <a:noFill/>
        </p:spPr>
      </p:pic>
      <p:pic>
        <p:nvPicPr>
          <p:cNvPr id="1032" name="Picture 8" descr="E:\ТАТЬЯНА\МАТЕРИАЛЫ К УРОКАМ\Уроки черч. 8 кл\К откр.ур по черч\Безымянный8.jpg"/>
          <p:cNvPicPr>
            <a:picLocks noChangeAspect="1" noChangeArrowheads="1"/>
          </p:cNvPicPr>
          <p:nvPr/>
        </p:nvPicPr>
        <p:blipFill>
          <a:blip r:embed="rId7"/>
          <a:srcRect b="12642"/>
          <a:stretch>
            <a:fillRect/>
          </a:stretch>
        </p:blipFill>
        <p:spPr bwMode="auto">
          <a:xfrm>
            <a:off x="7215206" y="214290"/>
            <a:ext cx="1514475" cy="2928934"/>
          </a:xfrm>
          <a:prstGeom prst="rect">
            <a:avLst/>
          </a:prstGeom>
          <a:noFill/>
        </p:spPr>
      </p:pic>
      <p:pic>
        <p:nvPicPr>
          <p:cNvPr id="1033" name="Picture 9" descr="E:\ТАТЬЯНА\МАТЕРИАЛЫ К УРОКАМ\Уроки черч. 8 кл\К откр.ур по черч\Безымянный9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71472" y="4357694"/>
            <a:ext cx="1714512" cy="2045984"/>
          </a:xfrm>
          <a:prstGeom prst="rect">
            <a:avLst/>
          </a:prstGeom>
          <a:noFill/>
        </p:spPr>
      </p:pic>
      <p:pic>
        <p:nvPicPr>
          <p:cNvPr id="1034" name="Picture 10" descr="E:\ТАТЬЯНА\МАТЕРИАЛЫ К УРОКАМ\Уроки черч. 8 кл\К откр.ур по черч\Фонари СПб 6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000364" y="3286124"/>
            <a:ext cx="3531051" cy="3089669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000232" y="178592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4071934" y="24288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6429388" y="250030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8358214" y="271462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1928794" y="592933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6143636" y="592933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8429652" y="585789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7</a:t>
            </a:r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285E-71FF-4434-9B49-0E8C32A6B42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ТАТЬЯНА\МАТЕРИАЛЫ К УРОКАМ\Уроки черч. 8 кл\К откр.ур по черч Фонари\Изобр ряд Фонари\соврем фонари\6b7686bfec36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356944"/>
            <a:ext cx="4071966" cy="2716764"/>
          </a:xfrm>
          <a:prstGeom prst="rect">
            <a:avLst/>
          </a:prstGeom>
          <a:noFill/>
        </p:spPr>
      </p:pic>
      <p:pic>
        <p:nvPicPr>
          <p:cNvPr id="1027" name="Picture 3" descr="E:\ТАТЬЯНА\МАТЕРИАЛЫ К УРОКАМ\Уроки черч. 8 кл\К откр.ур по черч Фонари\Изобр ряд Фонари\соврем фонари\DSC03943[1].jpg"/>
          <p:cNvPicPr>
            <a:picLocks noChangeAspect="1" noChangeArrowheads="1"/>
          </p:cNvPicPr>
          <p:nvPr/>
        </p:nvPicPr>
        <p:blipFill>
          <a:blip r:embed="rId3"/>
          <a:srcRect l="21914" r="22309"/>
          <a:stretch>
            <a:fillRect/>
          </a:stretch>
        </p:blipFill>
        <p:spPr bwMode="auto">
          <a:xfrm>
            <a:off x="5857884" y="357166"/>
            <a:ext cx="2178217" cy="2928958"/>
          </a:xfrm>
          <a:prstGeom prst="rect">
            <a:avLst/>
          </a:prstGeom>
          <a:noFill/>
        </p:spPr>
      </p:pic>
      <p:pic>
        <p:nvPicPr>
          <p:cNvPr id="1028" name="Picture 4" descr="E:\ТАТЬЯНА\МАТЕРИАЛЫ К УРОКАМ\Уроки черч. 8 кл\К откр.ур по черч Фонари\Изобр ряд Фонари\соврем фонари\Konsul_P_dom_rebenka[1]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0562" y="3643314"/>
            <a:ext cx="4032066" cy="2691044"/>
          </a:xfrm>
          <a:prstGeom prst="rect">
            <a:avLst/>
          </a:prstGeom>
          <a:noFill/>
        </p:spPr>
      </p:pic>
      <p:pic>
        <p:nvPicPr>
          <p:cNvPr id="1029" name="Picture 5" descr="E:\ТАТЬЯНА\МАТЕРИАЛЫ К УРОКАМ\Уроки черч. 8 кл\К откр.ур по черч Фонари\Изобр ряд Фонари\соврем фонари\Konsul_s_2[1]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42976" y="3286124"/>
            <a:ext cx="2365774" cy="3154364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285E-71FF-4434-9B49-0E8C32A6B425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ТАТЬЯНА\МАТЕРИАЛЫ К УРОКАМ\Уроки черч. 8 кл\К откр.ур по черч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9193" y="357166"/>
            <a:ext cx="1726791" cy="1857388"/>
          </a:xfrm>
          <a:prstGeom prst="rect">
            <a:avLst/>
          </a:prstGeom>
          <a:noFill/>
        </p:spPr>
      </p:pic>
      <p:pic>
        <p:nvPicPr>
          <p:cNvPr id="1027" name="Picture 3" descr="E:\ТАТЬЯНА\МАТЕРИАЛЫ К УРОКАМ\Уроки черч. 8 кл\К откр.ур по черч\kamen1-12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25314" y="428604"/>
            <a:ext cx="1875248" cy="2500330"/>
          </a:xfrm>
          <a:prstGeom prst="rect">
            <a:avLst/>
          </a:prstGeom>
          <a:noFill/>
        </p:spPr>
      </p:pic>
      <p:pic>
        <p:nvPicPr>
          <p:cNvPr id="1028" name="Picture 4" descr="E:\ТАТЬЯНА\МАТЕРИАЛЫ К УРОКАМ\Уроки черч. 8 кл\К откр.ур по черч\Безымянный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8284" y="2500306"/>
            <a:ext cx="1889138" cy="1428760"/>
          </a:xfrm>
          <a:prstGeom prst="rect">
            <a:avLst/>
          </a:prstGeom>
          <a:noFill/>
        </p:spPr>
      </p:pic>
      <p:pic>
        <p:nvPicPr>
          <p:cNvPr id="1030" name="Picture 6" descr="E:\ТАТЬЯНА\МАТЕРИАЛЫ К УРОКАМ\Уроки черч. 8 кл\К откр.ур по черч\Безымянный4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57037" y="428604"/>
            <a:ext cx="2172417" cy="2500330"/>
          </a:xfrm>
          <a:prstGeom prst="rect">
            <a:avLst/>
          </a:prstGeom>
          <a:noFill/>
        </p:spPr>
      </p:pic>
      <p:pic>
        <p:nvPicPr>
          <p:cNvPr id="1031" name="Picture 7" descr="E:\ТАТЬЯНА\МАТЕРИАЛЫ К УРОКАМ\Уроки черч. 8 кл\К откр.ур по черч\Безымянный5.jpg"/>
          <p:cNvPicPr>
            <a:picLocks noChangeAspect="1" noChangeArrowheads="1"/>
          </p:cNvPicPr>
          <p:nvPr/>
        </p:nvPicPr>
        <p:blipFill>
          <a:blip r:embed="rId6"/>
          <a:srcRect l="24028"/>
          <a:stretch>
            <a:fillRect/>
          </a:stretch>
        </p:blipFill>
        <p:spPr bwMode="auto">
          <a:xfrm>
            <a:off x="7143768" y="3357562"/>
            <a:ext cx="1579053" cy="3071834"/>
          </a:xfrm>
          <a:prstGeom prst="rect">
            <a:avLst/>
          </a:prstGeom>
          <a:noFill/>
        </p:spPr>
      </p:pic>
      <p:pic>
        <p:nvPicPr>
          <p:cNvPr id="1032" name="Picture 8" descr="E:\ТАТЬЯНА\МАТЕРИАЛЫ К УРОКАМ\Уроки черч. 8 кл\К откр.ур по черч\Безымянный8.jpg"/>
          <p:cNvPicPr>
            <a:picLocks noChangeAspect="1" noChangeArrowheads="1"/>
          </p:cNvPicPr>
          <p:nvPr/>
        </p:nvPicPr>
        <p:blipFill>
          <a:blip r:embed="rId7"/>
          <a:srcRect b="12642"/>
          <a:stretch>
            <a:fillRect/>
          </a:stretch>
        </p:blipFill>
        <p:spPr bwMode="auto">
          <a:xfrm>
            <a:off x="7215206" y="214290"/>
            <a:ext cx="1514475" cy="2928934"/>
          </a:xfrm>
          <a:prstGeom prst="rect">
            <a:avLst/>
          </a:prstGeom>
          <a:noFill/>
        </p:spPr>
      </p:pic>
      <p:pic>
        <p:nvPicPr>
          <p:cNvPr id="1033" name="Picture 9" descr="E:\ТАТЬЯНА\МАТЕРИАЛЫ К УРОКАМ\Уроки черч. 8 кл\К откр.ур по черч\Безымянный9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71472" y="4357694"/>
            <a:ext cx="1714512" cy="2045984"/>
          </a:xfrm>
          <a:prstGeom prst="rect">
            <a:avLst/>
          </a:prstGeom>
          <a:noFill/>
        </p:spPr>
      </p:pic>
      <p:pic>
        <p:nvPicPr>
          <p:cNvPr id="1034" name="Picture 10" descr="E:\ТАТЬЯНА\МАТЕРИАЛЫ К УРОКАМ\Уроки черч. 8 кл\К откр.ур по черч\Фонари СПб 6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000364" y="3286124"/>
            <a:ext cx="3531051" cy="3089669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000232" y="178592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4071934" y="24288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6429388" y="250030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8358214" y="271462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1928794" y="592933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6143636" y="592933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8429652" y="585789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7</a:t>
            </a:r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285E-71FF-4434-9B49-0E8C32A6B425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1142984"/>
            <a:ext cx="835824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Задание 1</a:t>
            </a:r>
          </a:p>
          <a:p>
            <a:pPr algn="ctr"/>
            <a:r>
              <a:rPr lang="ru-RU" sz="3200" dirty="0" smtClean="0"/>
              <a:t>( выполняется совместно в команде)</a:t>
            </a:r>
          </a:p>
          <a:p>
            <a:endParaRPr lang="ru-RU" sz="3200" dirty="0" smtClean="0"/>
          </a:p>
          <a:p>
            <a:pPr algn="just"/>
            <a:r>
              <a:rPr lang="ru-RU" sz="3200" dirty="0" smtClean="0"/>
              <a:t>	Придумать оригинальную форму фонаря, используя различные многогранники, и изобразить схематично или в виде рисунка модель вашего фонаря на листах бумаги формата А5.</a:t>
            </a:r>
          </a:p>
          <a:p>
            <a:pPr algn="just"/>
            <a:endParaRPr lang="ru-RU" sz="3200" dirty="0" smtClean="0"/>
          </a:p>
          <a:p>
            <a:pPr algn="just"/>
            <a:r>
              <a:rPr lang="ru-RU" sz="3200" dirty="0" smtClean="0"/>
              <a:t>Время выполнения задания – 7 минут.</a:t>
            </a:r>
          </a:p>
          <a:p>
            <a:endParaRPr lang="ru-RU" sz="28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285E-71FF-4434-9B49-0E8C32A6B425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1285860"/>
            <a:ext cx="82868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Какое проецирование используется при получении изображений на чертежах и эскизах?</a:t>
            </a:r>
            <a:endParaRPr lang="ru-RU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785786" y="3143248"/>
            <a:ext cx="13773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Ответ :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3929066"/>
            <a:ext cx="828680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При получении изображений на чертежах и эскизах используется ортогональное проецирование, то есть прямоугольное проецирование на взаимно-перпендикулярные плоскости проекций.</a:t>
            </a:r>
            <a:endParaRPr lang="ru-RU" sz="2800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2643174" y="4786322"/>
            <a:ext cx="4786346" cy="1588"/>
          </a:xfrm>
          <a:prstGeom prst="line">
            <a:avLst/>
          </a:prstGeom>
          <a:ln w="222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00034" y="5214950"/>
            <a:ext cx="8215370" cy="1588"/>
          </a:xfrm>
          <a:prstGeom prst="line">
            <a:avLst/>
          </a:prstGeom>
          <a:ln w="222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500034" y="5643578"/>
            <a:ext cx="6143668" cy="1588"/>
          </a:xfrm>
          <a:prstGeom prst="line">
            <a:avLst/>
          </a:prstGeom>
          <a:ln w="222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285E-71FF-4434-9B49-0E8C32A6B425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Прямая соединительная линия 35"/>
          <p:cNvCxnSpPr/>
          <p:nvPr/>
        </p:nvCxnSpPr>
        <p:spPr>
          <a:xfrm rot="5400000" flipH="1">
            <a:off x="1355590" y="1285860"/>
            <a:ext cx="703918" cy="703918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>
            <a:off x="569773" y="3429000"/>
            <a:ext cx="221457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6200000" flipH="1">
            <a:off x="2786051" y="3429000"/>
            <a:ext cx="1428760" cy="14287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794064" y="609881"/>
            <a:ext cx="3064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z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357158" y="3071810"/>
            <a:ext cx="317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x</a:t>
            </a:r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4141672" y="4572008"/>
            <a:ext cx="324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y</a:t>
            </a:r>
            <a:endParaRPr lang="ru-RU" sz="2400" dirty="0"/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 rot="16200000" flipH="1">
            <a:off x="998400" y="3071811"/>
            <a:ext cx="2153602" cy="1046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16200000" flipV="1">
            <a:off x="1355590" y="3429000"/>
            <a:ext cx="714380" cy="714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2069970" y="4143380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 flipH="1" flipV="1">
            <a:off x="284020" y="2357430"/>
            <a:ext cx="214314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 flipH="1" flipV="1">
            <a:off x="2427160" y="3071810"/>
            <a:ext cx="214314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rot="16200000" flipH="1">
            <a:off x="2773888" y="1275398"/>
            <a:ext cx="10462" cy="143922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5400000" flipH="1" flipV="1">
            <a:off x="1429523" y="2071678"/>
            <a:ext cx="271464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rot="16200000" flipV="1">
            <a:off x="2786051" y="1285860"/>
            <a:ext cx="714380" cy="714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1355590" y="1285860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Овал 14"/>
          <p:cNvSpPr/>
          <p:nvPr/>
        </p:nvSpPr>
        <p:spPr>
          <a:xfrm>
            <a:off x="1998532" y="1928802"/>
            <a:ext cx="142876" cy="142876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1998532" y="4071942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Овал 56"/>
          <p:cNvSpPr/>
          <p:nvPr/>
        </p:nvSpPr>
        <p:spPr>
          <a:xfrm>
            <a:off x="3428992" y="1928802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Овал 57"/>
          <p:cNvSpPr/>
          <p:nvPr/>
        </p:nvSpPr>
        <p:spPr>
          <a:xfrm>
            <a:off x="1285852" y="1214422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TextBox 59"/>
          <p:cNvSpPr txBox="1"/>
          <p:nvPr/>
        </p:nvSpPr>
        <p:spPr>
          <a:xfrm>
            <a:off x="2069970" y="1571612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А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928794" y="4143380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а</a:t>
            </a:r>
            <a:endParaRPr lang="ru-RU" sz="2000" dirty="0"/>
          </a:p>
        </p:txBody>
      </p:sp>
      <p:sp>
        <p:nvSpPr>
          <p:cNvPr id="62" name="TextBox 61"/>
          <p:cNvSpPr txBox="1"/>
          <p:nvPr/>
        </p:nvSpPr>
        <p:spPr>
          <a:xfrm>
            <a:off x="1141276" y="928670"/>
            <a:ext cx="3722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а</a:t>
            </a:r>
            <a:r>
              <a:rPr lang="en-US" sz="2000" dirty="0" smtClean="0"/>
              <a:t>’</a:t>
            </a:r>
            <a:endParaRPr lang="ru-RU" sz="2000" dirty="0"/>
          </a:p>
        </p:txBody>
      </p:sp>
      <p:sp>
        <p:nvSpPr>
          <p:cNvPr id="63" name="TextBox 62"/>
          <p:cNvSpPr txBox="1"/>
          <p:nvPr/>
        </p:nvSpPr>
        <p:spPr>
          <a:xfrm>
            <a:off x="3500430" y="1643050"/>
            <a:ext cx="4154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а</a:t>
            </a:r>
            <a:r>
              <a:rPr lang="en-US" sz="2000" dirty="0" smtClean="0"/>
              <a:t>”</a:t>
            </a:r>
            <a:endParaRPr lang="ru-RU" sz="2000" dirty="0"/>
          </a:p>
        </p:txBody>
      </p:sp>
      <p:sp>
        <p:nvSpPr>
          <p:cNvPr id="64" name="TextBox 63"/>
          <p:cNvSpPr txBox="1"/>
          <p:nvPr/>
        </p:nvSpPr>
        <p:spPr>
          <a:xfrm rot="1620000">
            <a:off x="3743128" y="2151752"/>
            <a:ext cx="463588" cy="461665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6350" h="82550"/>
            <a:bevelB w="6350"/>
          </a:sp3d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W</a:t>
            </a:r>
            <a:endParaRPr lang="ru-RU" sz="2400" b="1" dirty="0"/>
          </a:p>
        </p:txBody>
      </p:sp>
      <p:sp>
        <p:nvSpPr>
          <p:cNvPr id="65" name="TextBox 64"/>
          <p:cNvSpPr txBox="1"/>
          <p:nvPr/>
        </p:nvSpPr>
        <p:spPr>
          <a:xfrm rot="-1260000">
            <a:off x="855935" y="4195892"/>
            <a:ext cx="378630" cy="461665"/>
          </a:xfrm>
          <a:prstGeom prst="rect">
            <a:avLst/>
          </a:prstGeom>
          <a:noFill/>
          <a:scene3d>
            <a:camera prst="orthographicFront">
              <a:rot lat="0" lon="1200000" rev="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H</a:t>
            </a:r>
            <a:endParaRPr lang="ru-RU" sz="2400" b="1" dirty="0"/>
          </a:p>
        </p:txBody>
      </p:sp>
      <p:sp>
        <p:nvSpPr>
          <p:cNvPr id="66" name="TextBox 65"/>
          <p:cNvSpPr txBox="1"/>
          <p:nvPr/>
        </p:nvSpPr>
        <p:spPr>
          <a:xfrm>
            <a:off x="500034" y="928670"/>
            <a:ext cx="3674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V</a:t>
            </a:r>
            <a:endParaRPr lang="ru-RU" sz="2400" b="1" dirty="0"/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rot="5400000">
            <a:off x="3751257" y="3536157"/>
            <a:ext cx="550072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4286248" y="3429000"/>
            <a:ext cx="44291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Прямоугольник 44"/>
          <p:cNvSpPr/>
          <p:nvPr/>
        </p:nvSpPr>
        <p:spPr>
          <a:xfrm>
            <a:off x="6572264" y="642918"/>
            <a:ext cx="3064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z</a:t>
            </a:r>
            <a:endParaRPr lang="ru-RU" sz="2400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4286248" y="3038773"/>
            <a:ext cx="3177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x</a:t>
            </a:r>
            <a:endParaRPr lang="ru-RU" sz="2400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8501090" y="2967335"/>
            <a:ext cx="3241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y</a:t>
            </a:r>
            <a:endParaRPr lang="ru-RU" sz="2400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6640592" y="5929330"/>
            <a:ext cx="3241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y</a:t>
            </a:r>
            <a:endParaRPr lang="ru-RU" sz="2400" dirty="0"/>
          </a:p>
        </p:txBody>
      </p:sp>
      <p:sp>
        <p:nvSpPr>
          <p:cNvPr id="50" name="Овал 49"/>
          <p:cNvSpPr/>
          <p:nvPr/>
        </p:nvSpPr>
        <p:spPr>
          <a:xfrm>
            <a:off x="4929190" y="1214422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 flipH="1">
            <a:off x="8429652" y="1214422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Овал 51"/>
          <p:cNvSpPr/>
          <p:nvPr/>
        </p:nvSpPr>
        <p:spPr>
          <a:xfrm>
            <a:off x="4929190" y="5357826"/>
            <a:ext cx="142876" cy="1428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4929190" y="857232"/>
            <a:ext cx="3722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/>
              <a:t>а</a:t>
            </a:r>
            <a:r>
              <a:rPr lang="en-US" sz="2000" dirty="0" smtClean="0"/>
              <a:t>’</a:t>
            </a:r>
            <a:endParaRPr lang="ru-RU" sz="2000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8429652" y="857232"/>
            <a:ext cx="4154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/>
              <a:t>а</a:t>
            </a:r>
            <a:r>
              <a:rPr lang="en-US" sz="2000" dirty="0" smtClean="0"/>
              <a:t>”</a:t>
            </a:r>
            <a:endParaRPr lang="ru-RU" sz="2000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4991106" y="5429264"/>
            <a:ext cx="3080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/>
              <a:t>а</a:t>
            </a:r>
            <a:endParaRPr lang="ru-RU" sz="2000" dirty="0"/>
          </a:p>
        </p:txBody>
      </p:sp>
      <p:cxnSp>
        <p:nvCxnSpPr>
          <p:cNvPr id="67" name="Прямая соединительная линия 66"/>
          <p:cNvCxnSpPr/>
          <p:nvPr/>
        </p:nvCxnSpPr>
        <p:spPr>
          <a:xfrm rot="5400000">
            <a:off x="3001158" y="3357562"/>
            <a:ext cx="40005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 rot="5400000" flipH="1" flipV="1">
            <a:off x="5783271" y="4712504"/>
            <a:ext cx="1588" cy="14335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>
            <a:stCxn id="51" idx="4"/>
          </p:cNvCxnSpPr>
          <p:nvPr/>
        </p:nvCxnSpPr>
        <p:spPr>
          <a:xfrm rot="5400000">
            <a:off x="7465239" y="2393149"/>
            <a:ext cx="207170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>
            <a:stCxn id="50" idx="6"/>
            <a:endCxn id="51" idx="6"/>
          </p:cNvCxnSpPr>
          <p:nvPr/>
        </p:nvCxnSpPr>
        <p:spPr>
          <a:xfrm>
            <a:off x="5072066" y="1285860"/>
            <a:ext cx="335758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Прямоугольник 83"/>
          <p:cNvSpPr/>
          <p:nvPr/>
        </p:nvSpPr>
        <p:spPr>
          <a:xfrm>
            <a:off x="4633220" y="538443"/>
            <a:ext cx="3674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/>
              <a:t>V</a:t>
            </a:r>
            <a:endParaRPr lang="ru-RU" sz="2400" b="1" dirty="0" smtClean="0"/>
          </a:p>
        </p:txBody>
      </p:sp>
      <p:sp>
        <p:nvSpPr>
          <p:cNvPr id="85" name="TextBox 84"/>
          <p:cNvSpPr txBox="1"/>
          <p:nvPr/>
        </p:nvSpPr>
        <p:spPr>
          <a:xfrm>
            <a:off x="8180378" y="428604"/>
            <a:ext cx="463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W</a:t>
            </a:r>
            <a:endParaRPr lang="ru-RU" sz="2400" b="1" dirty="0" smtClean="0"/>
          </a:p>
        </p:txBody>
      </p:sp>
      <p:sp>
        <p:nvSpPr>
          <p:cNvPr id="86" name="TextBox 85"/>
          <p:cNvSpPr txBox="1"/>
          <p:nvPr/>
        </p:nvSpPr>
        <p:spPr>
          <a:xfrm>
            <a:off x="4621998" y="5786454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H</a:t>
            </a:r>
            <a:endParaRPr lang="ru-RU" sz="2400" b="1" dirty="0" smtClean="0"/>
          </a:p>
        </p:txBody>
      </p:sp>
      <p:sp>
        <p:nvSpPr>
          <p:cNvPr id="87" name="TextBox 86"/>
          <p:cNvSpPr txBox="1"/>
          <p:nvPr/>
        </p:nvSpPr>
        <p:spPr>
          <a:xfrm>
            <a:off x="2786050" y="3143248"/>
            <a:ext cx="354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О</a:t>
            </a:r>
            <a:endParaRPr lang="ru-RU" sz="2000" dirty="0"/>
          </a:p>
        </p:txBody>
      </p:sp>
      <p:sp>
        <p:nvSpPr>
          <p:cNvPr id="89" name="TextBox 88"/>
          <p:cNvSpPr txBox="1"/>
          <p:nvPr/>
        </p:nvSpPr>
        <p:spPr>
          <a:xfrm>
            <a:off x="6643702" y="3416858"/>
            <a:ext cx="354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О</a:t>
            </a:r>
            <a:endParaRPr lang="ru-RU" sz="2000" dirty="0"/>
          </a:p>
        </p:txBody>
      </p:sp>
      <p:sp>
        <p:nvSpPr>
          <p:cNvPr id="91" name="TextBox 90"/>
          <p:cNvSpPr txBox="1"/>
          <p:nvPr/>
        </p:nvSpPr>
        <p:spPr>
          <a:xfrm>
            <a:off x="381694" y="4643446"/>
            <a:ext cx="426174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dirty="0" smtClean="0"/>
              <a:t>А (</a:t>
            </a:r>
            <a:r>
              <a:rPr lang="ru-RU" sz="2000" dirty="0" err="1" smtClean="0"/>
              <a:t>а</a:t>
            </a:r>
            <a:r>
              <a:rPr lang="en-US" sz="2000" dirty="0" smtClean="0"/>
              <a:t>,</a:t>
            </a:r>
            <a:r>
              <a:rPr lang="ru-RU" sz="2000" dirty="0" smtClean="0"/>
              <a:t> а</a:t>
            </a:r>
            <a:r>
              <a:rPr lang="en-US" sz="2000" dirty="0" smtClean="0"/>
              <a:t>’</a:t>
            </a:r>
            <a:r>
              <a:rPr lang="ru-RU" sz="2000" dirty="0" smtClean="0"/>
              <a:t>, а</a:t>
            </a:r>
            <a:r>
              <a:rPr lang="en-US" sz="2000" dirty="0" smtClean="0"/>
              <a:t>”</a:t>
            </a:r>
            <a:r>
              <a:rPr lang="ru-RU" sz="2000" dirty="0" smtClean="0"/>
              <a:t>)</a:t>
            </a:r>
          </a:p>
          <a:p>
            <a:r>
              <a:rPr lang="ru-RU" sz="2000" dirty="0" smtClean="0"/>
              <a:t>Точка А – изображаемый объект</a:t>
            </a:r>
            <a:endParaRPr lang="en-US" sz="2000" dirty="0" smtClean="0"/>
          </a:p>
          <a:p>
            <a:r>
              <a:rPr lang="en-US" sz="2000" dirty="0" smtClean="0"/>
              <a:t>H, V, W – </a:t>
            </a:r>
            <a:r>
              <a:rPr lang="ru-RU" sz="2000" dirty="0" smtClean="0"/>
              <a:t>плоскости проекций</a:t>
            </a:r>
          </a:p>
          <a:p>
            <a:r>
              <a:rPr lang="ru-RU" sz="2000" dirty="0" smtClean="0"/>
              <a:t>а – горизонтальная проекция точки А</a:t>
            </a:r>
          </a:p>
          <a:p>
            <a:r>
              <a:rPr lang="ru-RU" sz="2000" dirty="0" smtClean="0"/>
              <a:t>а</a:t>
            </a:r>
            <a:r>
              <a:rPr lang="en-US" sz="2000" dirty="0" smtClean="0"/>
              <a:t>’</a:t>
            </a:r>
            <a:r>
              <a:rPr lang="ru-RU" sz="2000" dirty="0" smtClean="0"/>
              <a:t> – фронтальная проекция точки А</a:t>
            </a:r>
          </a:p>
          <a:p>
            <a:r>
              <a:rPr lang="ru-RU" sz="2000" dirty="0" smtClean="0"/>
              <a:t>а</a:t>
            </a:r>
            <a:r>
              <a:rPr lang="en-US" sz="2000" dirty="0" smtClean="0"/>
              <a:t>”</a:t>
            </a:r>
            <a:r>
              <a:rPr lang="ru-RU" sz="2000" dirty="0" smtClean="0"/>
              <a:t> – профильная проекция точки А</a:t>
            </a:r>
            <a:endParaRPr lang="ru-RU" sz="2000" dirty="0"/>
          </a:p>
        </p:txBody>
      </p:sp>
      <p:sp>
        <p:nvSpPr>
          <p:cNvPr id="59" name="TextBox 58"/>
          <p:cNvSpPr txBox="1"/>
          <p:nvPr/>
        </p:nvSpPr>
        <p:spPr>
          <a:xfrm>
            <a:off x="2810752" y="109815"/>
            <a:ext cx="35446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ПРОЕЦИРОВАНИЕ  ТОЧКИ</a:t>
            </a:r>
            <a:endParaRPr lang="ru-RU" sz="2400" dirty="0"/>
          </a:p>
        </p:txBody>
      </p:sp>
      <p:sp>
        <p:nvSpPr>
          <p:cNvPr id="68" name="Номер слайда 6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285E-71FF-4434-9B49-0E8C32A6B425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:\ТАТЬЯНА\МАТЕРИАЛЫ К УРОКАМ\Уроки черч. 8 кл\К откр.ур по черч Фонари\img004.jpg"/>
          <p:cNvPicPr>
            <a:picLocks noChangeAspect="1" noChangeArrowheads="1"/>
          </p:cNvPicPr>
          <p:nvPr/>
        </p:nvPicPr>
        <p:blipFill>
          <a:blip r:embed="rId2"/>
          <a:srcRect t="4455" r="60477" b="28712"/>
          <a:stretch>
            <a:fillRect/>
          </a:stretch>
        </p:blipFill>
        <p:spPr bwMode="auto">
          <a:xfrm>
            <a:off x="623889" y="1000108"/>
            <a:ext cx="3233731" cy="3214710"/>
          </a:xfrm>
          <a:prstGeom prst="rect">
            <a:avLst/>
          </a:prstGeom>
          <a:noFill/>
        </p:spPr>
      </p:pic>
      <p:pic>
        <p:nvPicPr>
          <p:cNvPr id="5" name="Picture 3" descr="E:\ТАТЬЯНА\МАТЕРИАЛЫ К УРОКАМ\Уроки черч. 8 кл\К откр.ур по черч Фонари\img004.jpg"/>
          <p:cNvPicPr>
            <a:picLocks noChangeAspect="1" noChangeArrowheads="1"/>
          </p:cNvPicPr>
          <p:nvPr/>
        </p:nvPicPr>
        <p:blipFill>
          <a:blip r:embed="rId2"/>
          <a:srcRect l="51746" t="4455" r="8090" b="28712"/>
          <a:stretch>
            <a:fillRect/>
          </a:stretch>
        </p:blipFill>
        <p:spPr bwMode="auto">
          <a:xfrm>
            <a:off x="5072066" y="1000108"/>
            <a:ext cx="3286148" cy="3214710"/>
          </a:xfrm>
          <a:prstGeom prst="rect">
            <a:avLst/>
          </a:prstGeom>
          <a:noFill/>
        </p:spPr>
      </p:pic>
      <p:pic>
        <p:nvPicPr>
          <p:cNvPr id="3" name="Picture 2" descr="E:\ТАТЬЯНА\МАТЕРИАЛЫ К УРОКАМ\Уроки черч. 8 кл\К откр.ур по черч Фонари\img003.jpg"/>
          <p:cNvPicPr>
            <a:picLocks noChangeAspect="1" noChangeArrowheads="1"/>
          </p:cNvPicPr>
          <p:nvPr/>
        </p:nvPicPr>
        <p:blipFill>
          <a:blip r:embed="rId3"/>
          <a:srcRect l="23807" t="52475" r="54365" b="4455"/>
          <a:stretch>
            <a:fillRect/>
          </a:stretch>
        </p:blipFill>
        <p:spPr bwMode="auto">
          <a:xfrm>
            <a:off x="2357422" y="4429132"/>
            <a:ext cx="1785950" cy="2071702"/>
          </a:xfrm>
          <a:prstGeom prst="rect">
            <a:avLst/>
          </a:prstGeom>
          <a:noFill/>
        </p:spPr>
      </p:pic>
      <p:pic>
        <p:nvPicPr>
          <p:cNvPr id="7" name="Picture 2" descr="E:\ТАТЬЯНА\МАТЕРИАЛЫ К УРОКАМ\Уроки черч. 8 кл\К откр.ур по черч Фонари\img003.jpg"/>
          <p:cNvPicPr>
            <a:picLocks noChangeAspect="1" noChangeArrowheads="1"/>
          </p:cNvPicPr>
          <p:nvPr/>
        </p:nvPicPr>
        <p:blipFill>
          <a:blip r:embed="rId3"/>
          <a:srcRect l="76193" t="45544" b="6930"/>
          <a:stretch>
            <a:fillRect/>
          </a:stretch>
        </p:blipFill>
        <p:spPr bwMode="auto">
          <a:xfrm>
            <a:off x="6786578" y="4286256"/>
            <a:ext cx="1947848" cy="2286016"/>
          </a:xfrm>
          <a:prstGeom prst="rect">
            <a:avLst/>
          </a:prstGeom>
          <a:noFill/>
        </p:spPr>
      </p:pic>
      <p:pic>
        <p:nvPicPr>
          <p:cNvPr id="8" name="Picture 2" descr="E:\ТАТЬЯНА\МАТЕРИАЛЫ К УРОКАМ\Уроки черч. 8 кл\К откр.ур по черч Фонари\img003.jpg"/>
          <p:cNvPicPr>
            <a:picLocks noChangeAspect="1" noChangeArrowheads="1"/>
          </p:cNvPicPr>
          <p:nvPr/>
        </p:nvPicPr>
        <p:blipFill>
          <a:blip r:embed="rId3"/>
          <a:srcRect l="23807" t="50000" r="54365"/>
          <a:stretch>
            <a:fillRect/>
          </a:stretch>
        </p:blipFill>
        <p:spPr bwMode="auto">
          <a:xfrm>
            <a:off x="2000232" y="2214554"/>
            <a:ext cx="1785950" cy="2405063"/>
          </a:xfrm>
          <a:prstGeom prst="rect">
            <a:avLst/>
          </a:prstGeom>
          <a:noFill/>
        </p:spPr>
      </p:pic>
      <p:pic>
        <p:nvPicPr>
          <p:cNvPr id="9" name="Picture 2" descr="E:\ТАТЬЯНА\МАТЕРИАЛЫ К УРОКАМ\Уроки черч. 8 кл\К откр.ур по черч Фонари\img003.jpg"/>
          <p:cNvPicPr>
            <a:picLocks noChangeAspect="1" noChangeArrowheads="1"/>
          </p:cNvPicPr>
          <p:nvPr/>
        </p:nvPicPr>
        <p:blipFill>
          <a:blip r:embed="rId3"/>
          <a:srcRect l="76193" t="44059" b="3960"/>
          <a:stretch>
            <a:fillRect/>
          </a:stretch>
        </p:blipFill>
        <p:spPr bwMode="auto">
          <a:xfrm>
            <a:off x="5143504" y="2143116"/>
            <a:ext cx="1947848" cy="2500330"/>
          </a:xfrm>
          <a:prstGeom prst="rect">
            <a:avLst/>
          </a:prstGeom>
          <a:noFill/>
        </p:spPr>
      </p:pic>
      <p:cxnSp>
        <p:nvCxnSpPr>
          <p:cNvPr id="11" name="Прямая соединительная линия 10"/>
          <p:cNvCxnSpPr/>
          <p:nvPr/>
        </p:nvCxnSpPr>
        <p:spPr>
          <a:xfrm rot="5400000">
            <a:off x="1678364" y="3822306"/>
            <a:ext cx="5501520" cy="1588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-32" y="169111"/>
            <a:ext cx="9144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Какие фигуры получаются при проецировании </a:t>
            </a:r>
            <a:r>
              <a:rPr lang="ru-RU" sz="2400" dirty="0" smtClean="0">
                <a:solidFill>
                  <a:srgbClr val="C00000"/>
                </a:solidFill>
              </a:rPr>
              <a:t>пирамиды</a:t>
            </a:r>
            <a:r>
              <a:rPr lang="ru-RU" sz="2400" dirty="0" smtClean="0"/>
              <a:t> и</a:t>
            </a:r>
          </a:p>
          <a:p>
            <a:pPr algn="ctr"/>
            <a:r>
              <a:rPr lang="ru-RU" sz="2400" dirty="0" smtClean="0"/>
              <a:t> </a:t>
            </a:r>
            <a:r>
              <a:rPr lang="ru-RU" sz="2400" dirty="0" smtClean="0">
                <a:solidFill>
                  <a:srgbClr val="C00000"/>
                </a:solidFill>
              </a:rPr>
              <a:t>призмы</a:t>
            </a:r>
            <a:r>
              <a:rPr lang="ru-RU" sz="2400" dirty="0" smtClean="0"/>
              <a:t> на три взаимно-перпендикулярные плоскости проекций?</a:t>
            </a:r>
            <a:endParaRPr lang="ru-RU" sz="2400" dirty="0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285E-71FF-4434-9B49-0E8C32A6B425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печать\планы уроков\к уроку фонари\img00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500174"/>
            <a:ext cx="3637412" cy="3966454"/>
          </a:xfrm>
          <a:prstGeom prst="rect">
            <a:avLst/>
          </a:prstGeom>
          <a:noFill/>
        </p:spPr>
      </p:pic>
      <p:pic>
        <p:nvPicPr>
          <p:cNvPr id="1027" name="Picture 3" descr="H:\печать\планы уроков\к уроку фонари\img00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2643182"/>
            <a:ext cx="2073142" cy="2866718"/>
          </a:xfrm>
          <a:prstGeom prst="rect">
            <a:avLst/>
          </a:prstGeom>
          <a:noFill/>
        </p:spPr>
      </p:pic>
      <p:pic>
        <p:nvPicPr>
          <p:cNvPr id="5" name="Picture 3" descr="H:\печать\планы уроков\к уроку фонари\img00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2000240"/>
            <a:ext cx="2073142" cy="286671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714348" y="169111"/>
            <a:ext cx="77867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Какие фигуры получаются при проецировании </a:t>
            </a:r>
            <a:r>
              <a:rPr lang="ru-RU" sz="2400" dirty="0" smtClean="0">
                <a:solidFill>
                  <a:srgbClr val="C00000"/>
                </a:solidFill>
              </a:rPr>
              <a:t>усечённой пирамиды</a:t>
            </a:r>
            <a:r>
              <a:rPr lang="ru-RU" sz="2400" dirty="0" smtClean="0"/>
              <a:t> на три взаимно-перпендикулярные плоскости проекций?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285E-71FF-4434-9B49-0E8C32A6B425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1514</TotalTime>
  <Words>376</Words>
  <Application>Microsoft Office PowerPoint</Application>
  <PresentationFormat>Экран (4:3)</PresentationFormat>
  <Paragraphs>122</Paragraphs>
  <Slides>18</Slides>
  <Notes>3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Фонарики</dc:title>
  <dc:creator>Таня</dc:creator>
  <cp:lastModifiedBy>Таня</cp:lastModifiedBy>
  <cp:revision>184</cp:revision>
  <dcterms:created xsi:type="dcterms:W3CDTF">2013-04-15T15:58:50Z</dcterms:created>
  <dcterms:modified xsi:type="dcterms:W3CDTF">2013-12-10T13:23:58Z</dcterms:modified>
</cp:coreProperties>
</file>