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>
      <p:cViewPr varScale="1">
        <p:scale>
          <a:sx n="47" d="100"/>
          <a:sy n="47" d="100"/>
        </p:scale>
        <p:origin x="-10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Спиркова Е.И. 277-684-071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464D7-97CF-4253-8235-8E22651F449F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E09E93-063B-4B7C-AB88-E578DAA495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Спиркова Е.И. 277-684-071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98923-1CB9-423C-AB93-07DCA732B12C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54047-7629-4FE7-A86B-CEBAA0FA83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F31F5-AE2B-40CC-9D2F-D1884231145D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9EDA9-EE32-4F6B-BD60-B31AD3C214B8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93BF6-EF13-41B1-B9DF-E3A43E446DFB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8F20-5068-4F16-9FC8-3C90A9B88C45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21A98-87A9-4342-A021-7B3F689B4492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8CC6-53EB-4358-B2F6-3372CFDEB0DC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4E1C-453B-40BD-A501-670E811152BF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33DD5-0937-4945-B0D3-20F29FFE051C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C10E2-AD0B-412B-AC16-4E92C5FBF565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70192-A699-4630-A989-0A376CFC4881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CBBA-895C-4DE3-A30F-4FFB483A8A02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875C6-808C-49E2-BD12-C87237A67837}" type="datetime1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Спиркова Е.И. 227-684-071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E1B6B-80EB-4261-BA03-2EF87881D17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1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4.bp.blogspot.com/-I5gbs60tmrI/UNSvmtq6YfI/AAAAAAAAC1s/WEvlGFv2ATE/s1600/basketball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90542" y="714356"/>
            <a:ext cx="4253458" cy="62951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196752"/>
            <a:ext cx="7237564" cy="2946628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00B0F0"/>
                </a:solidFill>
              </a:rPr>
              <a:t>БАСКЕТБОЛ</a:t>
            </a:r>
            <a:br>
              <a:rPr lang="ru-RU" sz="9600" b="1" dirty="0" smtClean="0">
                <a:solidFill>
                  <a:srgbClr val="00B0F0"/>
                </a:solidFill>
              </a:rPr>
            </a:br>
            <a:r>
              <a:rPr lang="ru-RU" sz="3200" b="1" dirty="0" smtClean="0">
                <a:solidFill>
                  <a:srgbClr val="00B0F0"/>
                </a:solidFill>
              </a:rPr>
              <a:t>(ЗОННОЕ РАСПРЕДЕЛЕНИЕ ИГРОКОВ, ВЕДУЩИЕ ИГРОКИ МИРА, ЭЛЕМЕНТЫ БАСКЕТБОЛА)</a:t>
            </a:r>
            <a:endParaRPr lang="ru-RU" sz="9600" b="1" dirty="0">
              <a:solidFill>
                <a:srgbClr val="00B0F0"/>
              </a:solidFill>
            </a:endParaRPr>
          </a:p>
        </p:txBody>
      </p:sp>
      <p:pic>
        <p:nvPicPr>
          <p:cNvPr id="11272" name="Picture 8" descr="http://animo2.ucoz.ru/_ph/14/1/746414806.jpg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59632" y="4005064"/>
            <a:ext cx="2305505" cy="235456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357554" y="5643578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2013</a:t>
            </a:r>
          </a:p>
          <a:p>
            <a:pPr algn="ctr"/>
            <a:r>
              <a:rPr lang="ru-RU" sz="2400" dirty="0" smtClean="0"/>
              <a:t>Череповец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upload.wikimedia.org/wikipedia/commons/thumb/d/d9/Lebron_james_2008z.jpg/220px-Lebron_james_2008z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91880" y="-1"/>
            <a:ext cx="4774556" cy="685800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32038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</a:rPr>
              <a:t>Один из лидеров НБА </a:t>
            </a:r>
            <a:r>
              <a:rPr lang="ru-RU" sz="4000" u="sng" dirty="0" err="1">
                <a:solidFill>
                  <a:srgbClr val="002060"/>
                </a:solidFill>
              </a:rPr>
              <a:t>ЛеБрон</a:t>
            </a:r>
            <a:r>
              <a:rPr lang="ru-RU" sz="4000" u="sng" dirty="0">
                <a:solidFill>
                  <a:srgbClr val="002060"/>
                </a:solidFill>
              </a:rPr>
              <a:t> Джеймс</a:t>
            </a:r>
            <a:r>
              <a:rPr lang="ru-RU" sz="40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20486" name="Picture 6" descr="БАСКЕТБОЛЬНАЯ СЕТКА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2999364"/>
            <a:ext cx="3528392" cy="3858636"/>
          </a:xfrm>
          <a:prstGeom prst="rect">
            <a:avLst/>
          </a:prstGeom>
          <a:noFill/>
        </p:spPr>
      </p:pic>
      <p:pic>
        <p:nvPicPr>
          <p:cNvPr id="4098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Тяжёлый или мощный форвард</a:t>
            </a:r>
            <a:r>
              <a:rPr lang="ru-RU" sz="4400" dirty="0">
                <a:solidFill>
                  <a:srgbClr val="002060"/>
                </a:solidFill>
              </a:rPr>
              <a:t>  </a:t>
            </a:r>
            <a:r>
              <a:rPr lang="ru-RU" sz="4400" dirty="0" smtClean="0">
                <a:solidFill>
                  <a:srgbClr val="002060"/>
                </a:solidFill>
              </a:rPr>
              <a:t>или</a:t>
            </a:r>
            <a:r>
              <a:rPr lang="ru-RU" sz="4400" dirty="0">
                <a:solidFill>
                  <a:srgbClr val="002060"/>
                </a:solidFill>
              </a:rPr>
              <a:t> </a:t>
            </a:r>
            <a:r>
              <a:rPr lang="ru-RU" sz="4400" b="1" dirty="0">
                <a:solidFill>
                  <a:srgbClr val="002060"/>
                </a:solidFill>
              </a:rPr>
              <a:t>четвёртый номер</a:t>
            </a:r>
            <a:r>
              <a:rPr lang="ru-RU" sz="4400" dirty="0">
                <a:solidFill>
                  <a:srgbClr val="002060"/>
                </a:solidFill>
              </a:rPr>
              <a:t> — позиция игрока в баскетбольной </a:t>
            </a:r>
            <a:r>
              <a:rPr lang="ru-RU" sz="4400" dirty="0" smtClean="0">
                <a:solidFill>
                  <a:srgbClr val="002060"/>
                </a:solidFill>
              </a:rPr>
              <a:t>команде.  </a:t>
            </a:r>
            <a:r>
              <a:rPr lang="ru-RU" sz="4400" dirty="0">
                <a:solidFill>
                  <a:srgbClr val="002060"/>
                </a:solidFill>
              </a:rPr>
              <a:t>Главной задачей 4-го номера является </a:t>
            </a:r>
            <a:r>
              <a:rPr lang="ru-RU" sz="4400" dirty="0" smtClean="0">
                <a:solidFill>
                  <a:srgbClr val="002060"/>
                </a:solidFill>
              </a:rPr>
              <a:t>подбор мяча </a:t>
            </a:r>
            <a:r>
              <a:rPr lang="ru-RU" sz="4400" dirty="0">
                <a:solidFill>
                  <a:srgbClr val="002060"/>
                </a:solidFill>
              </a:rPr>
              <a:t>в нападении и защите. Поэтому мощные форварды должны обладать незаурядной физической силой и выносливостью. </a:t>
            </a:r>
          </a:p>
        </p:txBody>
      </p:sp>
      <p:pic>
        <p:nvPicPr>
          <p:cNvPr id="3074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131304" y="5857892"/>
            <a:ext cx="714757" cy="783862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upload.wikimedia.org/wikipedia/commons/thumb/e/ef/TD_shooting_over_Andrew_Bynum.jpg/250px-TD_shooting_over_Andrew_Bynum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0"/>
            <a:ext cx="3870203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292080" y="0"/>
            <a:ext cx="36724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2060"/>
                </a:solidFill>
              </a:rPr>
              <a:t>Лучший тяжёлый форвард </a:t>
            </a:r>
            <a:r>
              <a:rPr lang="ru-RU" sz="3200" dirty="0" smtClean="0">
                <a:solidFill>
                  <a:srgbClr val="002060"/>
                </a:solidFill>
              </a:rPr>
              <a:t>десятилетия </a:t>
            </a:r>
            <a:r>
              <a:rPr lang="ru-RU" sz="3200" u="sng" dirty="0" smtClean="0">
                <a:solidFill>
                  <a:srgbClr val="002060"/>
                </a:solidFill>
              </a:rPr>
              <a:t>Тим </a:t>
            </a:r>
            <a:r>
              <a:rPr lang="ru-RU" sz="3200" u="sng" dirty="0" err="1">
                <a:solidFill>
                  <a:srgbClr val="002060"/>
                </a:solidFill>
              </a:rPr>
              <a:t>Данкан</a:t>
            </a:r>
            <a:r>
              <a:rPr lang="ru-RU" sz="3200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2052" name="Picture 4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0478" y="5857892"/>
            <a:ext cx="714757" cy="783862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20688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</a:rPr>
              <a:t>Центровой</a:t>
            </a:r>
            <a:r>
              <a:rPr lang="ru-RU" sz="4000" dirty="0">
                <a:solidFill>
                  <a:srgbClr val="002060"/>
                </a:solidFill>
              </a:rPr>
              <a:t> </a:t>
            </a:r>
            <a:r>
              <a:rPr lang="ru-RU" sz="4000" dirty="0" smtClean="0">
                <a:solidFill>
                  <a:srgbClr val="002060"/>
                </a:solidFill>
              </a:rPr>
              <a:t>или</a:t>
            </a:r>
            <a:r>
              <a:rPr lang="ru-RU" sz="4000" dirty="0">
                <a:solidFill>
                  <a:srgbClr val="002060"/>
                </a:solidFill>
              </a:rPr>
              <a:t> </a:t>
            </a:r>
            <a:r>
              <a:rPr lang="ru-RU" sz="4000" b="1" dirty="0">
                <a:solidFill>
                  <a:srgbClr val="002060"/>
                </a:solidFill>
              </a:rPr>
              <a:t>пятый номер</a:t>
            </a:r>
            <a:r>
              <a:rPr lang="ru-RU" sz="4000" dirty="0">
                <a:solidFill>
                  <a:srgbClr val="002060"/>
                </a:solidFill>
              </a:rPr>
              <a:t> - позиция игрока в баскетбольной команде. Самый высокий игрок в баскетбольной </a:t>
            </a:r>
            <a:r>
              <a:rPr lang="ru-RU" sz="4000" dirty="0" smtClean="0">
                <a:solidFill>
                  <a:srgbClr val="002060"/>
                </a:solidFill>
              </a:rPr>
              <a:t>команде, </a:t>
            </a:r>
            <a:r>
              <a:rPr lang="ru-RU" sz="4000" dirty="0">
                <a:solidFill>
                  <a:srgbClr val="002060"/>
                </a:solidFill>
              </a:rPr>
              <a:t>основная задача - игра под кольцом, подбор </a:t>
            </a:r>
            <a:r>
              <a:rPr lang="ru-RU" sz="4000" dirty="0" smtClean="0">
                <a:solidFill>
                  <a:srgbClr val="002060"/>
                </a:solidFill>
              </a:rPr>
              <a:t>мяча. Во </a:t>
            </a:r>
            <a:r>
              <a:rPr lang="ru-RU" sz="4000" dirty="0">
                <a:solidFill>
                  <a:srgbClr val="002060"/>
                </a:solidFill>
              </a:rPr>
              <a:t>многих случаях основная задача центрового в использовании своего роста и габаритов для защиты позиции рядом с корзиной (трёхсекундная зона).</a:t>
            </a: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http://upload.wikimedia.org/wikipedia/commons/6/65/Lipofsky_Shaquille_O%27Nea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31640" y="0"/>
            <a:ext cx="4572000" cy="689246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6012160" y="0"/>
            <a:ext cx="28803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err="1">
                <a:solidFill>
                  <a:srgbClr val="002060"/>
                </a:solidFill>
              </a:rPr>
              <a:t>Шакил</a:t>
            </a:r>
            <a:r>
              <a:rPr lang="ru-RU" sz="3600" dirty="0">
                <a:solidFill>
                  <a:srgbClr val="002060"/>
                </a:solidFill>
              </a:rPr>
              <a:t> </a:t>
            </a:r>
            <a:r>
              <a:rPr lang="ru-RU" sz="3600" dirty="0" err="1" smtClean="0">
                <a:solidFill>
                  <a:srgbClr val="002060"/>
                </a:solidFill>
              </a:rPr>
              <a:t>О’Нил</a:t>
            </a:r>
            <a:r>
              <a:rPr lang="ru-RU" sz="3600" dirty="0" smtClean="0">
                <a:solidFill>
                  <a:srgbClr val="002060"/>
                </a:solidFill>
              </a:rPr>
              <a:t> — </a:t>
            </a:r>
            <a:r>
              <a:rPr lang="ru-RU" sz="3600" dirty="0">
                <a:solidFill>
                  <a:srgbClr val="002060"/>
                </a:solidFill>
              </a:rPr>
              <a:t>один из лучших центровых </a:t>
            </a:r>
            <a:r>
              <a:rPr lang="ru-RU" sz="3600" dirty="0" smtClean="0">
                <a:solidFill>
                  <a:srgbClr val="002060"/>
                </a:solidFill>
              </a:rPr>
              <a:t>НБА.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72400" cy="1470025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Накрывание мяча при броске</a:t>
            </a:r>
            <a:r>
              <a:rPr lang="ru-RU" sz="8800" dirty="0" smtClean="0">
                <a:solidFill>
                  <a:srgbClr val="002060"/>
                </a:solidFill>
              </a:rPr>
              <a:t>.</a:t>
            </a:r>
            <a:endParaRPr lang="ru-RU" sz="8800" dirty="0">
              <a:solidFill>
                <a:srgbClr val="002060"/>
              </a:solidFill>
            </a:endParaRP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800" dirty="0" smtClean="0">
                <a:solidFill>
                  <a:srgbClr val="002060"/>
                </a:solidFill>
              </a:rPr>
              <a:t>Защитник</a:t>
            </a:r>
            <a:r>
              <a:rPr lang="ru-RU" sz="3800" dirty="0">
                <a:solidFill>
                  <a:srgbClr val="002060"/>
                </a:solidFill>
              </a:rPr>
              <a:t>, имеющий некоторое преимущество перед нападающим в росте и в высоте прыжка, должен попытаться помешать вылету мяча из рук при броске. В момент противодействия броску рука защитника должна оказаться непосредственно у мяча. Тогда согнутую кисть накладывают на мяч сбоку сверху, и бросок выполнить не удается. Накрывание мяча при броске может осуществляться сзади, спереди и сбоку от нападающего.</a:t>
            </a: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Накрывание мяча при броске в баскетболе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-5639"/>
            <a:ext cx="8316416" cy="6863639"/>
          </a:xfrm>
          <a:prstGeom prst="rect">
            <a:avLst/>
          </a:prstGeom>
          <a:noFill/>
        </p:spPr>
      </p:pic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Отбивание мяча при броске</a:t>
            </a:r>
            <a:r>
              <a:rPr lang="ru-RU" sz="4800" dirty="0">
                <a:solidFill>
                  <a:srgbClr val="002060"/>
                </a:solidFill>
              </a:rPr>
              <a:t> — также эффективное противодействие броску. Успешность его выполнения требует от защитника мобилизации внимания, проявления быстроты реакции и скоростно-силовых качеств.</a:t>
            </a: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Отбивание мяча в баскетболе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268760"/>
            <a:ext cx="9144000" cy="4293032"/>
          </a:xfrm>
          <a:prstGeom prst="rect">
            <a:avLst/>
          </a:prstGeom>
          <a:noFill/>
        </p:spPr>
      </p:pic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cool-pictures.su/_ph/39/2/28359774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712" y="-1"/>
            <a:ext cx="5143499" cy="6858001"/>
          </a:xfrm>
          <a:prstGeom prst="rect">
            <a:avLst/>
          </a:prstGeom>
          <a:noFill/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0" name="Picture 6" descr="Article 16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71604" y="3214686"/>
            <a:ext cx="5904656" cy="3322773"/>
          </a:xfrm>
          <a:prstGeom prst="rect">
            <a:avLst/>
          </a:prstGeom>
          <a:noFill/>
        </p:spPr>
      </p:pic>
      <p:pic>
        <p:nvPicPr>
          <p:cNvPr id="31752" name="Picture 8" descr="Article 16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214290"/>
            <a:ext cx="4179155" cy="2786082"/>
          </a:xfrm>
          <a:prstGeom prst="rect">
            <a:avLst/>
          </a:prstGeom>
          <a:noFill/>
        </p:spPr>
      </p:pic>
      <p:pic>
        <p:nvPicPr>
          <p:cNvPr id="31754" name="Picture 10" descr="http://mob-fun.ru/uploads/posts/2011-10/1317733944_preview2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20" y="214290"/>
            <a:ext cx="4242985" cy="2857520"/>
          </a:xfrm>
          <a:prstGeom prst="rect">
            <a:avLst/>
          </a:prstGeom>
          <a:noFill/>
        </p:spPr>
      </p:pic>
      <p:pic>
        <p:nvPicPr>
          <p:cNvPr id="5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25003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Презентацию подготовила: Спиркова Елена Игоревна </a:t>
            </a:r>
            <a:br>
              <a:rPr lang="ru-RU" dirty="0" smtClean="0"/>
            </a:br>
            <a:r>
              <a:rPr lang="ru-RU" dirty="0" smtClean="0"/>
              <a:t>Учитель по физической культуре </a:t>
            </a:r>
            <a:br>
              <a:rPr lang="ru-RU" dirty="0" smtClean="0"/>
            </a:br>
            <a:r>
              <a:rPr lang="ru-RU" dirty="0" smtClean="0"/>
              <a:t>г. Череповца Вологодская область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Elena\AppData\Local\Microsoft\Windows\Temporary Internet Files\Content.IE5\1BH261CO\MC900320772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78" y="2786058"/>
            <a:ext cx="2928958" cy="3200933"/>
          </a:xfrm>
          <a:prstGeom prst="rect">
            <a:avLst/>
          </a:prstGeom>
          <a:noFill/>
        </p:spPr>
      </p:pic>
      <p:pic>
        <p:nvPicPr>
          <p:cNvPr id="5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File:Basketball Positions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80528" y="-4005"/>
            <a:ext cx="7380312" cy="686200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236296" y="6021288"/>
            <a:ext cx="1907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002060"/>
                </a:solidFill>
              </a:rPr>
              <a:t>Центровой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309202" y="2780928"/>
            <a:ext cx="1834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srgbClr val="002060"/>
                </a:solidFill>
              </a:rPr>
              <a:t>Форварды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10457" y="260648"/>
            <a:ext cx="19335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srgbClr val="002060"/>
                </a:solidFill>
              </a:rPr>
              <a:t>Защитники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File:Basketball Positions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99592" y="-4005"/>
            <a:ext cx="7380312" cy="6862005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4211960" y="1556792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1. Разыгрывающий защитник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204864"/>
            <a:ext cx="228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2. Атакующий защитник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4869160"/>
            <a:ext cx="20162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3. Лёгкий форвард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79712" y="4509120"/>
            <a:ext cx="25740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4. Тяжелый или мощный форвард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08104" y="4077072"/>
            <a:ext cx="19182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5. Центровой</a:t>
            </a:r>
          </a:p>
        </p:txBody>
      </p:sp>
      <p:pic>
        <p:nvPicPr>
          <p:cNvPr id="9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2060"/>
                </a:solidFill>
              </a:rPr>
              <a:t>Разыгрывающий </a:t>
            </a:r>
            <a:r>
              <a:rPr lang="ru-RU" sz="4800" b="1" dirty="0" smtClean="0">
                <a:solidFill>
                  <a:srgbClr val="002060"/>
                </a:solidFill>
              </a:rPr>
              <a:t>защитник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 smtClean="0">
                <a:solidFill>
                  <a:srgbClr val="002060"/>
                </a:solidFill>
              </a:rPr>
              <a:t>или</a:t>
            </a:r>
            <a:r>
              <a:rPr lang="ru-RU" sz="4800" dirty="0">
                <a:solidFill>
                  <a:srgbClr val="002060"/>
                </a:solidFill>
              </a:rPr>
              <a:t> </a:t>
            </a:r>
            <a:r>
              <a:rPr lang="ru-RU" sz="4800" b="1" dirty="0">
                <a:solidFill>
                  <a:srgbClr val="002060"/>
                </a:solidFill>
              </a:rPr>
              <a:t>первый номер</a:t>
            </a:r>
            <a:r>
              <a:rPr lang="ru-RU" sz="4800" dirty="0">
                <a:solidFill>
                  <a:srgbClr val="002060"/>
                </a:solidFill>
              </a:rPr>
              <a:t> </a:t>
            </a:r>
            <a:r>
              <a:rPr lang="ru-RU" sz="4800" dirty="0" smtClean="0">
                <a:solidFill>
                  <a:srgbClr val="002060"/>
                </a:solidFill>
              </a:rPr>
              <a:t>— </a:t>
            </a:r>
            <a:r>
              <a:rPr lang="ru-RU" sz="4800" dirty="0">
                <a:solidFill>
                  <a:srgbClr val="002060"/>
                </a:solidFill>
              </a:rPr>
              <a:t>позиция игрока в баскетбольной команде. Для игроков этого амплуа характерно абсолютно свободное владение мячом, большая </a:t>
            </a:r>
            <a:r>
              <a:rPr lang="ru-RU" sz="4800" dirty="0" smtClean="0">
                <a:solidFill>
                  <a:srgbClr val="002060"/>
                </a:solidFill>
              </a:rPr>
              <a:t>скорость, </a:t>
            </a:r>
            <a:r>
              <a:rPr lang="ru-RU" sz="4800" dirty="0">
                <a:solidFill>
                  <a:srgbClr val="002060"/>
                </a:solidFill>
              </a:rPr>
              <a:t>ловкость в проходе к кольцу, многие обладают хорошей </a:t>
            </a:r>
            <a:r>
              <a:rPr lang="ru-RU" sz="4800" dirty="0" smtClean="0">
                <a:solidFill>
                  <a:srgbClr val="002060"/>
                </a:solidFill>
              </a:rPr>
              <a:t>прыгучестью.</a:t>
            </a:r>
            <a:endParaRPr lang="ru-RU" sz="4800" dirty="0">
              <a:solidFill>
                <a:srgbClr val="002060"/>
              </a:solidFill>
            </a:endParaRP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upload.wikimedia.org/wikipedia/commons/thumb/2/2a/Bob_Cousy_NYWTS.jpg/250px-Bob_Cousy_NYWT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0"/>
            <a:ext cx="7301335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71600" y="0"/>
            <a:ext cx="3203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C000"/>
                </a:solidFill>
              </a:rPr>
              <a:t>Разыгрывающий защитник </a:t>
            </a:r>
            <a:r>
              <a:rPr lang="ru-RU" sz="3200" u="sng" dirty="0">
                <a:solidFill>
                  <a:srgbClr val="FFC000"/>
                </a:solidFill>
              </a:rPr>
              <a:t>Боб </a:t>
            </a:r>
            <a:r>
              <a:rPr lang="ru-RU" sz="3200" u="sng" dirty="0" err="1" smtClean="0">
                <a:solidFill>
                  <a:srgbClr val="FFC000"/>
                </a:solidFill>
              </a:rPr>
              <a:t>Коузи</a:t>
            </a:r>
            <a:r>
              <a:rPr lang="ru-RU" sz="3200" dirty="0" smtClean="0">
                <a:solidFill>
                  <a:srgbClr val="FFC000"/>
                </a:solidFill>
              </a:rPr>
              <a:t> (</a:t>
            </a:r>
            <a:r>
              <a:rPr lang="ru-RU" sz="3200" dirty="0">
                <a:solidFill>
                  <a:srgbClr val="FFC000"/>
                </a:solidFill>
              </a:rPr>
              <a:t>слева)</a:t>
            </a:r>
          </a:p>
        </p:txBody>
      </p:sp>
      <p:pic>
        <p:nvPicPr>
          <p:cNvPr id="4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60648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2060"/>
                </a:solidFill>
              </a:rPr>
              <a:t>Атакующий </a:t>
            </a:r>
            <a:r>
              <a:rPr lang="ru-RU" sz="5400" b="1" dirty="0" smtClean="0">
                <a:solidFill>
                  <a:srgbClr val="002060"/>
                </a:solidFill>
              </a:rPr>
              <a:t>защитник</a:t>
            </a:r>
            <a:r>
              <a:rPr lang="ru-RU" sz="5400" dirty="0" smtClean="0">
                <a:solidFill>
                  <a:srgbClr val="002060"/>
                </a:solidFill>
              </a:rPr>
              <a:t> или</a:t>
            </a:r>
            <a:r>
              <a:rPr lang="ru-RU" sz="5400" dirty="0">
                <a:solidFill>
                  <a:srgbClr val="002060"/>
                </a:solidFill>
              </a:rPr>
              <a:t> </a:t>
            </a:r>
            <a:r>
              <a:rPr lang="ru-RU" sz="5400" b="1" dirty="0">
                <a:solidFill>
                  <a:srgbClr val="002060"/>
                </a:solidFill>
              </a:rPr>
              <a:t>второй номер</a:t>
            </a:r>
            <a:r>
              <a:rPr lang="ru-RU" sz="5400" dirty="0">
                <a:solidFill>
                  <a:srgbClr val="002060"/>
                </a:solidFill>
              </a:rPr>
              <a:t> — позиция игрока </a:t>
            </a:r>
            <a:r>
              <a:rPr lang="ru-RU" sz="5400" dirty="0" smtClean="0">
                <a:solidFill>
                  <a:srgbClr val="002060"/>
                </a:solidFill>
              </a:rPr>
              <a:t>в баскетбольной </a:t>
            </a:r>
            <a:r>
              <a:rPr lang="ru-RU" sz="5400" dirty="0">
                <a:solidFill>
                  <a:srgbClr val="002060"/>
                </a:solidFill>
              </a:rPr>
              <a:t>команде. Игроки этого типа обычно очень быстрые, ловкие, обладающие высоким прыжком </a:t>
            </a: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ile:Jordan by Lipofsky 1657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1" y="0"/>
            <a:ext cx="5130139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148064" y="0"/>
            <a:ext cx="3995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Атакующий защитник (</a:t>
            </a:r>
            <a:r>
              <a:rPr lang="ru-RU" sz="3600" u="sng" dirty="0">
                <a:solidFill>
                  <a:srgbClr val="002060"/>
                </a:solidFill>
              </a:rPr>
              <a:t>Майкл </a:t>
            </a:r>
            <a:r>
              <a:rPr lang="ru-RU" sz="3600" u="sng" dirty="0" err="1">
                <a:solidFill>
                  <a:srgbClr val="002060"/>
                </a:solidFill>
              </a:rPr>
              <a:t>Джордан</a:t>
            </a:r>
            <a:r>
              <a:rPr lang="ru-RU" sz="3600" dirty="0">
                <a:solidFill>
                  <a:srgbClr val="002060"/>
                </a:solidFill>
              </a:rPr>
              <a:t>) в действии</a:t>
            </a:r>
          </a:p>
        </p:txBody>
      </p:sp>
      <p:pic>
        <p:nvPicPr>
          <p:cNvPr id="19460" name="Picture 4" descr="http://file.mobilmusic.ru/5a/1e/51/75691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24128" y="3645024"/>
            <a:ext cx="2880320" cy="2880322"/>
          </a:xfrm>
          <a:prstGeom prst="rect">
            <a:avLst/>
          </a:prstGeom>
          <a:noFill/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</a:rPr>
              <a:t>Лёгкий форвард</a:t>
            </a:r>
            <a:r>
              <a:rPr lang="ru-RU" sz="4400" dirty="0">
                <a:solidFill>
                  <a:srgbClr val="002060"/>
                </a:solidFill>
              </a:rPr>
              <a:t>  </a:t>
            </a:r>
            <a:r>
              <a:rPr lang="ru-RU" sz="4400" dirty="0" smtClean="0">
                <a:solidFill>
                  <a:srgbClr val="002060"/>
                </a:solidFill>
              </a:rPr>
              <a:t>или</a:t>
            </a:r>
            <a:r>
              <a:rPr lang="ru-RU" sz="4400" dirty="0">
                <a:solidFill>
                  <a:srgbClr val="002060"/>
                </a:solidFill>
              </a:rPr>
              <a:t> </a:t>
            </a:r>
            <a:r>
              <a:rPr lang="ru-RU" sz="4400" b="1" dirty="0">
                <a:solidFill>
                  <a:srgbClr val="002060"/>
                </a:solidFill>
              </a:rPr>
              <a:t>третий номер</a:t>
            </a:r>
            <a:r>
              <a:rPr lang="ru-RU" sz="4400" dirty="0">
                <a:solidFill>
                  <a:srgbClr val="002060"/>
                </a:solidFill>
              </a:rPr>
              <a:t> — позиция игрока в баскетбольной команде. Основной задачей для такого игрока, как и для атакующего защитника является набор очков, но в отличие от защитников, игроки нападения обладают более высоким ростом и, следовательно, лучше подбирают мяч и блокируют броски. </a:t>
            </a:r>
          </a:p>
        </p:txBody>
      </p:sp>
      <p:pic>
        <p:nvPicPr>
          <p:cNvPr id="3" name="Picture 2" descr="C:\Users\Elena\AppData\Local\Microsoft\Windows\Temporary Internet Files\Content.IE5\1BH261CO\MC900212171[1]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86776" y="5857892"/>
            <a:ext cx="698024" cy="765511"/>
          </a:xfrm>
          <a:prstGeom prst="rect">
            <a:avLst/>
          </a:prstGeom>
          <a:noFill/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1B6B-80EB-4261-BA03-2EF87881D177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Спиркова Е.И. 227-684-071</a:t>
            </a: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244</Words>
  <Application>Microsoft Office PowerPoint</Application>
  <PresentationFormat>Экран (4:3)</PresentationFormat>
  <Paragraphs>67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БАСКЕТБОЛ (ЗОННОЕ РАСПРЕДЕЛЕНИЕ ИГРОКОВ, ВЕДУЩИЕ ИГРОКИ МИРА, ЭЛЕМЕНТЫ БАСКЕТБОЛА)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Накрывание мяча при броске.</vt:lpstr>
      <vt:lpstr>Слайд 16</vt:lpstr>
      <vt:lpstr>Слайд 17</vt:lpstr>
      <vt:lpstr>Слайд 18</vt:lpstr>
      <vt:lpstr>Слайд 19</vt:lpstr>
      <vt:lpstr>Слайд 20</vt:lpstr>
      <vt:lpstr>Презентацию подготовила: Спиркова Елена Игоревна  Учитель по физической культуре  г. Череповца Вологодская область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Баскетбол</dc:title>
  <dc:creator>user</dc:creator>
  <cp:lastModifiedBy>re</cp:lastModifiedBy>
  <cp:revision>7</cp:revision>
  <dcterms:created xsi:type="dcterms:W3CDTF">2013-03-12T14:35:10Z</dcterms:created>
  <dcterms:modified xsi:type="dcterms:W3CDTF">2014-02-25T14:28:07Z</dcterms:modified>
</cp:coreProperties>
</file>