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4357"/>
            <a:ext cx="9144000" cy="185738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Знакомство с семейными традициями, как средство формирование толерантности у старших дошкольников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4071942"/>
            <a:ext cx="5857916" cy="18573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«Живи с другими так, чтобы твои друзья не стали недругами, а недруги стали друзьями» </a:t>
            </a:r>
          </a:p>
          <a:p>
            <a:pPr algn="r"/>
            <a:r>
              <a:rPr lang="ru-RU" dirty="0" smtClean="0"/>
              <a:t>                                                                                                                                                              Пифагор.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Толерантность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лат.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tolerantia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терпение):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Терпимость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 чужому образу жизни, поведению, обычаям, чувствам, мнениям, идеям, верованиям. Все словари ХХ века однозначно указывают прямое толкование/перевод толерантность — терпимость (Толковый словарь Ушакова, Большой энциклопедический словарь) </a:t>
            </a:r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Воспитание дошкольников – это не только воспитание любви к родному дому, семье, но и толерантного отношения к представителям других национальностей, культур и традиций</a:t>
            </a:r>
          </a:p>
          <a:p>
            <a:r>
              <a:rPr lang="ru-RU" sz="1600" dirty="0" smtClean="0"/>
              <a:t>Формирование толерантности целесообразно начинать со старшего дошкольного возраста, так как, именно этот возраст является лучшим для воспитания нравственности и толерантности, именно в этом возрасте закладывается фундамент для дальнейшего развития личности ребенка</a:t>
            </a:r>
          </a:p>
          <a:p>
            <a:r>
              <a:rPr lang="ru-RU" sz="1600" dirty="0" smtClean="0"/>
              <a:t>В формировании толерантности у дошкольников необходимо опираться на игровые методы воспитания, т.к. игра является основным видом деятельности детей дошкольного возраста.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3" descr="татаро-башкир 03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281263">
            <a:off x="521822" y="5124630"/>
            <a:ext cx="1825629" cy="1369221"/>
          </a:xfrm>
          <a:prstGeom prst="rect">
            <a:avLst/>
          </a:prstGeom>
          <a:ln>
            <a:solidFill>
              <a:srgbClr val="7030A0"/>
            </a:solidFill>
            <a:prstDash val="dashDot"/>
          </a:ln>
        </p:spPr>
      </p:pic>
      <p:pic>
        <p:nvPicPr>
          <p:cNvPr id="6" name="Содержимое 8" descr="DSC0202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517782">
            <a:off x="3214678" y="4929198"/>
            <a:ext cx="1881201" cy="1410901"/>
          </a:xfrm>
          <a:prstGeom prst="rect">
            <a:avLst/>
          </a:prstGeom>
          <a:ln>
            <a:solidFill>
              <a:srgbClr val="7030A0"/>
            </a:solidFill>
            <a:prstDash val="dashDot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Основы толерантности закладываются у дошкольников в процессе работы на занятиях, во время досугов, в самостоятельной игровой деятельности. А также – это огромная каждодневная работа педагогов.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В течении учебного года, в нашем детском саду проходили декады славянской, молдавской,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татаро-башкирсой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узбеко-таджикской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кавказской национальных культур.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Для того чтобы работа по воспитанию толерантности у дошкольников была плодотворной, мы задействовали большой спектр мероприятий и разных видов деятельности дошкольников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Чтение художественной литературы писателей данной национальной культуры.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Беседы о национальных праздниках, традициях, и  обычаях других  народов.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Занятия о дружбе, привитие любви к природе разных народов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Обыгрывание ситуаций.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Определение причин эмоции.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Дидактические игры.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Национальные игры: «Плетень», «Юрта»,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Хлибчик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и др.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Художественное творчество. (Разукрашивание валенка, украшение национальным орнаментом тюбетейки, роспись деревянных ложек и др.)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 музыкальном занятии знакомство и разучивание песен, танцев, игр других народов.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Итогом работы по ознакомлению с конкретной национальной культурой является музыкальное развлечение и выставка детских работ.</a:t>
            </a: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D:\Мои документы\Мои рисунки\окруж 23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02" y="4429132"/>
            <a:ext cx="1374939" cy="1031204"/>
          </a:xfrm>
          <a:prstGeom prst="rect">
            <a:avLst/>
          </a:prstGeom>
          <a:noFill/>
        </p:spPr>
      </p:pic>
      <p:pic>
        <p:nvPicPr>
          <p:cNvPr id="6" name="Picture 2" descr="D:\Мои документы\Мои рисунки\окруж 03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4429132"/>
            <a:ext cx="1357322" cy="1017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286380" y="1857364"/>
            <a:ext cx="3383280" cy="4617720"/>
          </a:xfrm>
          <a:ln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нашем детском саду вместе воспитываются дети разных национальностей. Мы стараемся сделать наш дом действительно добрым, теплым, светлым для всех, кто по тем или иным причинам приехал в него и живет вместе с нами.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3" descr="DSC02001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 rot="21016010">
            <a:off x="254279" y="658604"/>
            <a:ext cx="2360319" cy="1605518"/>
          </a:xfrm>
          <a:ln>
            <a:solidFill>
              <a:srgbClr val="7030A0"/>
            </a:solidFill>
            <a:prstDash val="dashDot"/>
          </a:ln>
        </p:spPr>
      </p:pic>
      <p:pic>
        <p:nvPicPr>
          <p:cNvPr id="6" name="Рисунок 5" descr="татаро-башкир 07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759463">
            <a:off x="3128780" y="641314"/>
            <a:ext cx="2143140" cy="1739338"/>
          </a:xfrm>
          <a:prstGeom prst="rect">
            <a:avLst/>
          </a:prstGeom>
          <a:ln>
            <a:solidFill>
              <a:srgbClr val="7030A0"/>
            </a:solidFill>
            <a:prstDash val="dashDot"/>
          </a:ln>
        </p:spPr>
      </p:pic>
      <p:pic>
        <p:nvPicPr>
          <p:cNvPr id="7" name="Рисунок 6" descr="татаро-башкир 067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500166" y="2285992"/>
            <a:ext cx="2542675" cy="1907007"/>
          </a:xfrm>
          <a:prstGeom prst="rect">
            <a:avLst/>
          </a:prstGeom>
          <a:ln>
            <a:solidFill>
              <a:srgbClr val="FF0000"/>
            </a:solidFill>
            <a:prstDash val="dashDot"/>
          </a:ln>
        </p:spPr>
      </p:pic>
      <p:pic>
        <p:nvPicPr>
          <p:cNvPr id="11" name="Содержимое 3" descr="опыты узбеко-тадж культура 11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20674751">
            <a:off x="180963" y="4550794"/>
            <a:ext cx="2214579" cy="1660934"/>
          </a:xfrm>
          <a:prstGeom prst="rect">
            <a:avLst/>
          </a:prstGeom>
          <a:ln>
            <a:solidFill>
              <a:srgbClr val="7030A0"/>
            </a:solidFill>
            <a:prstDash val="dashDot"/>
          </a:ln>
        </p:spPr>
      </p:pic>
      <p:pic>
        <p:nvPicPr>
          <p:cNvPr id="12" name="Рисунок 11" descr="DSC02323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858903">
            <a:off x="3106171" y="4516077"/>
            <a:ext cx="2071702" cy="1693863"/>
          </a:xfrm>
          <a:prstGeom prst="rect">
            <a:avLst/>
          </a:prstGeom>
          <a:ln>
            <a:solidFill>
              <a:srgbClr val="7030A0"/>
            </a:solidFill>
            <a:prstDash val="dashDot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1124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214942" y="1500174"/>
            <a:ext cx="3383280" cy="51177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Гости из к/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«Лира»</a:t>
            </a: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Гости из «Центра национальных культур»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Содержимое 12" descr="DSC02012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285720" y="714356"/>
            <a:ext cx="2643206" cy="1983206"/>
          </a:xfrm>
          <a:prstGeom prst="rect">
            <a:avLst/>
          </a:prstGeom>
        </p:spPr>
      </p:pic>
      <p:pic>
        <p:nvPicPr>
          <p:cNvPr id="14" name="Содержимое 5" descr="DSC0199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5400000">
            <a:off x="3066732" y="862304"/>
            <a:ext cx="2081841" cy="1643074"/>
          </a:xfrm>
          <a:prstGeom prst="rect">
            <a:avLst/>
          </a:prstGeom>
        </p:spPr>
      </p:pic>
      <p:pic>
        <p:nvPicPr>
          <p:cNvPr id="16" name="Содержимое 3" descr="татаро-башкир 013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00034" y="3714752"/>
            <a:ext cx="1857388" cy="2273570"/>
          </a:xfrm>
          <a:prstGeom prst="rect">
            <a:avLst/>
          </a:prstGeom>
        </p:spPr>
      </p:pic>
      <p:pic>
        <p:nvPicPr>
          <p:cNvPr id="17" name="Рисунок 16" descr="татаро-башкир 021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3000364" y="3714752"/>
            <a:ext cx="2071702" cy="23247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сотрудничество!!!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2000240"/>
            <a:ext cx="4208366" cy="71438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Коль у нас картошки нет – и обед нам не обед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3439" y="2000240"/>
            <a:ext cx="4143404" cy="714380"/>
          </a:xfrm>
        </p:spPr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Угощайтесь,  люди добрые,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вареничками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да со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сметанкой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3" descr="DSC02341.JPG"/>
          <p:cNvPicPr>
            <a:picLocks noGrp="1" noChangeAspect="1"/>
          </p:cNvPicPr>
          <p:nvPr>
            <p:ph sz="quarter" idx="2"/>
          </p:nvPr>
        </p:nvPicPr>
        <p:blipFill>
          <a:blip r:embed="rId2" cstate="email"/>
          <a:stretch>
            <a:fillRect/>
          </a:stretch>
        </p:blipFill>
        <p:spPr>
          <a:xfrm>
            <a:off x="285720" y="2928935"/>
            <a:ext cx="4286280" cy="3238106"/>
          </a:xfrm>
          <a:ln w="28575">
            <a:solidFill>
              <a:srgbClr val="00B050"/>
            </a:solidFill>
          </a:ln>
        </p:spPr>
      </p:pic>
      <p:pic>
        <p:nvPicPr>
          <p:cNvPr id="8" name="Содержимое 7" descr="DSC02335.JP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86314" y="2928939"/>
            <a:ext cx="3929090" cy="3286144"/>
          </a:xfrm>
          <a:prstGeom prst="rect">
            <a:avLst/>
          </a:prstGeom>
          <a:ln w="28575">
            <a:solidFill>
              <a:srgbClr val="00B050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28573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85926"/>
            <a:ext cx="4041648" cy="91624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Молдавская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вертута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замечательное блюдо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1785926"/>
            <a:ext cx="4041775" cy="91624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Татаро-башкирская декада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3" descr="Изображение 683.jpg"/>
          <p:cNvPicPr>
            <a:picLocks noGrp="1" noChangeAspect="1"/>
          </p:cNvPicPr>
          <p:nvPr>
            <p:ph sz="quarter" idx="2"/>
          </p:nvPr>
        </p:nvPicPr>
        <p:blipFill>
          <a:blip r:embed="rId2" cstate="email"/>
          <a:stretch>
            <a:fillRect/>
          </a:stretch>
        </p:blipFill>
        <p:spPr>
          <a:xfrm>
            <a:off x="285720" y="2928935"/>
            <a:ext cx="4137055" cy="3238106"/>
          </a:xfrm>
          <a:ln w="28575">
            <a:solidFill>
              <a:srgbClr val="00B050"/>
            </a:solidFill>
          </a:ln>
        </p:spPr>
      </p:pic>
      <p:pic>
        <p:nvPicPr>
          <p:cNvPr id="8" name="Содержимое 3" descr="татаро-башкир 002.jp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tretch>
            <a:fillRect/>
          </a:stretch>
        </p:blipFill>
        <p:spPr>
          <a:xfrm>
            <a:off x="4622798" y="2928934"/>
            <a:ext cx="4317476" cy="3238107"/>
          </a:xfrm>
          <a:ln w="28575">
            <a:solidFill>
              <a:srgbClr val="00B050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180</TotalTime>
  <Words>439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Знакомство с семейными традициями, как средство формирование толерантности у старших дошкольников</vt:lpstr>
      <vt:lpstr>Толерантность (от лат. tolerantia — терпение):</vt:lpstr>
      <vt:lpstr>Слайд 3</vt:lpstr>
      <vt:lpstr>Слайд 4</vt:lpstr>
      <vt:lpstr>Слайд 5</vt:lpstr>
      <vt:lpstr>Спасибо за сотрудничество!!!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толерантности у старших дошкольников</dc:title>
  <cp:lastModifiedBy>Tata</cp:lastModifiedBy>
  <cp:revision>32</cp:revision>
  <dcterms:modified xsi:type="dcterms:W3CDTF">2014-02-14T20:39:11Z</dcterms:modified>
</cp:coreProperties>
</file>