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55D8-410A-4478-B96C-DDB28D0E425F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9474-2C21-4A50-A67E-82293DA47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100A8-2AD9-438E-99DD-A8CE07BE5008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56E4-446D-4685-9CB6-E9DE804AE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FD04-9AD5-4BBA-A8A5-57C9694FCACE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9573-5AD7-4EB0-A727-C602987F4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377F3-FF6F-4DD8-A266-3CD8804147C8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B734-AF11-4F32-B717-4F241E3D4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E6073-B97C-4023-A756-1564A8D8AF0F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A155-6B5E-4874-B754-B17E662C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56DA-8952-4776-B840-D93F1088748F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0D9B7-B7B7-4DF9-8442-2F426C8C0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699B-994C-42FD-B223-1D2504F4E659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3FD3-25F0-42E4-9E32-6102E1C3E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F224-A3B1-4565-8FD6-488300A29BCF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F0599-6B05-4655-916B-AAAE8859D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28639-7354-4D0D-AB18-648F11540EE5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2D3B-20A5-439A-9F46-B21E119AD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C2C7C-E43C-45B9-8F6E-347C7C8879C6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3A70-12C1-4F3E-A735-85BDD2AD6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4ED1-A89E-4DDC-93B3-4CBEE340FCA5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C369-63DB-444C-BCB8-2A261F275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9B14E8-6E70-4D9D-B40A-0D3567108BDC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FBD191-1795-46A0-9E29-B5A4D7467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214313"/>
            <a:ext cx="88582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Государственное казенное образовательное учреждение Ростовской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специальное коррекционное образовательное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для обучающихся воспитанников с ограниченными возможностями здоровья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специальная (коррекционная) общеобразовательная школа-интернат </a:t>
            </a: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VIII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вида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п. Матвеев-Курган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500188" y="2143125"/>
            <a:ext cx="6215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Презентация к занятию по логопедии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на тему: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3375" y="5000625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Подготовила 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учитель - логопед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Васильченко О.Н</a:t>
            </a:r>
            <a:r>
              <a:rPr lang="ru-RU" b="1" i="1" dirty="0">
                <a:solidFill>
                  <a:srgbClr val="7030A0"/>
                </a:solidFill>
                <a:latin typeface="+mn-lt"/>
              </a:rPr>
              <a:t>.</a:t>
            </a:r>
            <a:endParaRPr lang="ru-RU" b="1" i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928938"/>
            <a:ext cx="4286250" cy="20002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0"/>
            <a:ext cx="828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А что происходит с травой осенью?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00063"/>
            <a:ext cx="88582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6215063"/>
            <a:ext cx="700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Желтеет, засыхает, увядает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0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Что делают птицы осенью?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500063"/>
            <a:ext cx="895032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0"/>
            <a:ext cx="7643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Что делают животные осенью?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8"/>
            <a:ext cx="33956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85875" y="2786063"/>
            <a:ext cx="2571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медведь укладывается спать в берлогу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0" y="357188"/>
            <a:ext cx="3817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500438"/>
            <a:ext cx="33575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3500438"/>
            <a:ext cx="3857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3125" y="6357938"/>
            <a:ext cx="4786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Белка и ёж делают запасы на зиму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1563" y="142875"/>
            <a:ext cx="757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Погода осенью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75"/>
            <a:ext cx="42148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928813"/>
            <a:ext cx="45005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5857875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Холодная, дождливая, ветреная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4875" y="1285875"/>
            <a:ext cx="4143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Начинаются заморозки, </a:t>
            </a:r>
          </a:p>
          <a:p>
            <a:pPr algn="ctr"/>
            <a:r>
              <a:rPr lang="ru-RU">
                <a:latin typeface="Calibri" pitchFamily="34" charset="0"/>
              </a:rPr>
              <a:t>иногда падает снег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214313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Физминутка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4438" y="928688"/>
            <a:ext cx="721518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8000"/>
                </a:solidFill>
                <a:latin typeface="Calibri" pitchFamily="34" charset="0"/>
              </a:rPr>
              <a:t>Листья осенние тихо кружатся (кружатся на пальчиках, руки в стороны)</a:t>
            </a:r>
          </a:p>
          <a:p>
            <a:pPr algn="ctr"/>
            <a:endParaRPr lang="ru-RU" sz="2000" b="1" i="1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r>
              <a:rPr lang="ru-RU" sz="2000" b="1" i="1">
                <a:solidFill>
                  <a:srgbClr val="008000"/>
                </a:solidFill>
                <a:latin typeface="Calibri" pitchFamily="34" charset="0"/>
              </a:rPr>
              <a:t>Листья под ноги нам тихо ложатся (приседание)</a:t>
            </a:r>
          </a:p>
          <a:p>
            <a:pPr algn="ctr"/>
            <a:endParaRPr lang="ru-RU" sz="2000" b="1" i="1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r>
              <a:rPr lang="ru-RU" sz="2000" b="1" i="1">
                <a:solidFill>
                  <a:srgbClr val="008000"/>
                </a:solidFill>
                <a:latin typeface="Calibri" pitchFamily="34" charset="0"/>
              </a:rPr>
              <a:t>И под ногами шуршат, шелестят (движение руками вправо-влево)</a:t>
            </a:r>
          </a:p>
          <a:p>
            <a:pPr algn="ctr"/>
            <a:endParaRPr lang="ru-RU" sz="2000" b="1" i="1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r>
              <a:rPr lang="ru-RU" sz="2000" b="1" i="1">
                <a:solidFill>
                  <a:srgbClr val="008000"/>
                </a:solidFill>
                <a:latin typeface="Calibri" pitchFamily="34" charset="0"/>
              </a:rPr>
              <a:t>Будто опять закружиться хотят (поднимаются, кружатся)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000500"/>
            <a:ext cx="55721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3" y="285750"/>
            <a:ext cx="8786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Образование существительных множественного числа именительного и родительного падежей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5" y="13573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Дерево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58063" y="142875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Деревьев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72188" y="142875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Деревья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29063" y="30718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Листья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" y="442912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Трава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28875" y="300037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Лист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0625" y="30718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Листьев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57938" y="450056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Травы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8063" y="450056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Трав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57563"/>
            <a:ext cx="1785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429000"/>
            <a:ext cx="17446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857375"/>
            <a:ext cx="19288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1857375"/>
            <a:ext cx="21971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4857750"/>
            <a:ext cx="22145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4786313"/>
            <a:ext cx="1857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214313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Подбор слов-антонимов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250" y="928688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Тепло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43625" y="928688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Холодно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0"/>
            <a:ext cx="29257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1475" y="1428750"/>
            <a:ext cx="2549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214813"/>
            <a:ext cx="292893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8625" y="3643313"/>
            <a:ext cx="2643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Пасмурный день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4214813"/>
            <a:ext cx="2643188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72125" y="3714750"/>
            <a:ext cx="2643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Солнечный день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85938" y="428625"/>
            <a:ext cx="192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Сухой лист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29250" y="428625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Мокрый лист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857250"/>
            <a:ext cx="3500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857250"/>
            <a:ext cx="357187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14500" y="378618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Высокое дерево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29250" y="378618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Низкое дерево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4143375"/>
            <a:ext cx="3429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75"/>
            <a:ext cx="35591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" y="0"/>
            <a:ext cx="85725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Чтение рассказа  «Осень»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Осень приходит после лета. Постепенно дни становятся всё пасмурнее, солнце светит всё реже и реже. Небо покрыто серыми тучами. Часто идут дожди – долгие, моросящие. Листья на деревьях желтеют и опадают. Холодный ветер срывает листья с веток и они падают на землю, укрывая её золотым ковром. Трава вянет. На улице сырость и слякоть. Птицы уже не поют. Они прячутся от дождя, собираются в стаи и улетают далеко, в теплые края. На улицу не выйдешь без зонта, промокнешь. Да и холодно без куртки и сапог.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J:\Осень\autumn_park____leonid_afremov_by_leonidafremo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071813"/>
            <a:ext cx="46434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3" y="357188"/>
            <a:ext cx="8358187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Цель: обобщить и систематизировать знания учащихся об осени:</a:t>
            </a:r>
          </a:p>
          <a:p>
            <a:pPr algn="ctr"/>
            <a:r>
              <a:rPr lang="ru-RU">
                <a:latin typeface="Calibri" pitchFamily="34" charset="0"/>
              </a:rPr>
              <a:t>-дни становятся короче, холоднее, </a:t>
            </a:r>
          </a:p>
          <a:p>
            <a:pPr algn="ctr">
              <a:buFontTx/>
              <a:buChar char="-"/>
            </a:pPr>
            <a:r>
              <a:rPr lang="ru-RU">
                <a:latin typeface="Calibri" pitchFamily="34" charset="0"/>
              </a:rPr>
              <a:t>часто идут дожди,</a:t>
            </a:r>
          </a:p>
          <a:p>
            <a:pPr algn="ctr">
              <a:buFontTx/>
              <a:buChar char="-"/>
            </a:pPr>
            <a:r>
              <a:rPr lang="ru-RU">
                <a:latin typeface="Calibri" pitchFamily="34" charset="0"/>
              </a:rPr>
              <a:t> листья на кустарниках и деревьях желтеют, сохнут, опадают, </a:t>
            </a:r>
          </a:p>
          <a:p>
            <a:pPr algn="ctr">
              <a:buFontTx/>
              <a:buChar char="-"/>
            </a:pPr>
            <a:r>
              <a:rPr lang="ru-RU">
                <a:latin typeface="Calibri" pitchFamily="34" charset="0"/>
              </a:rPr>
              <a:t>исчезают насекомые, </a:t>
            </a:r>
          </a:p>
          <a:p>
            <a:pPr algn="ctr">
              <a:buFontTx/>
              <a:buChar char="-"/>
            </a:pPr>
            <a:r>
              <a:rPr lang="ru-RU">
                <a:latin typeface="Calibri" pitchFamily="34" charset="0"/>
              </a:rPr>
              <a:t>улетают перелетные птицы, </a:t>
            </a:r>
          </a:p>
          <a:p>
            <a:pPr algn="ctr">
              <a:buFontTx/>
              <a:buChar char="-"/>
            </a:pPr>
            <a:r>
              <a:rPr lang="ru-RU">
                <a:latin typeface="Calibri" pitchFamily="34" charset="0"/>
              </a:rPr>
              <a:t>животные готовятся к зиме, </a:t>
            </a:r>
          </a:p>
          <a:p>
            <a:pPr algn="ctr">
              <a:buFontTx/>
              <a:buChar char="-"/>
            </a:pPr>
            <a:r>
              <a:rPr lang="ru-RU">
                <a:latin typeface="Calibri" pitchFamily="34" charset="0"/>
              </a:rPr>
              <a:t>люди собирают урожай овощей и фруктов.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0438" y="2714625"/>
            <a:ext cx="16430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Задачи: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714500" y="3286125"/>
            <a:ext cx="1643063" cy="64293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037013" y="3678238"/>
            <a:ext cx="642937" cy="158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14938" y="3286125"/>
            <a:ext cx="1643062" cy="50006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4071938"/>
            <a:ext cx="278606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  <a:latin typeface="Calibri" pitchFamily="34" charset="0"/>
              </a:rPr>
              <a:t>Развивающие:</a:t>
            </a:r>
          </a:p>
          <a:p>
            <a:pPr>
              <a:buFontTx/>
              <a:buChar char="-"/>
            </a:pPr>
            <a:r>
              <a:rPr lang="ru-RU">
                <a:latin typeface="Calibri" pitchFamily="34" charset="0"/>
              </a:rPr>
              <a:t>расширять и обогащать словарь по теме «осень»,</a:t>
            </a:r>
          </a:p>
          <a:p>
            <a:pPr>
              <a:buFontTx/>
              <a:buChar char="-"/>
            </a:pPr>
            <a:r>
              <a:rPr lang="ru-RU">
                <a:latin typeface="Calibri" pitchFamily="34" charset="0"/>
              </a:rPr>
              <a:t>развивать навыки связной речи,</a:t>
            </a:r>
          </a:p>
          <a:p>
            <a:pPr>
              <a:buFontTx/>
              <a:buChar char="-"/>
            </a:pPr>
            <a:r>
              <a:rPr lang="ru-RU">
                <a:latin typeface="Calibri" pitchFamily="34" charset="0"/>
              </a:rPr>
              <a:t>способствовать развитию просодической речи.</a:t>
            </a:r>
          </a:p>
          <a:p>
            <a:pPr>
              <a:buFontTx/>
              <a:buChar char="-"/>
            </a:pP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00375" y="3995738"/>
            <a:ext cx="321468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  <a:latin typeface="Calibri" pitchFamily="34" charset="0"/>
              </a:rPr>
              <a:t>Образовательные:</a:t>
            </a:r>
          </a:p>
          <a:p>
            <a:pPr>
              <a:buFontTx/>
              <a:buChar char="-"/>
            </a:pPr>
            <a:r>
              <a:rPr lang="ru-RU">
                <a:latin typeface="Calibri" pitchFamily="34" charset="0"/>
              </a:rPr>
              <a:t>согласование прилагательных с существительными,</a:t>
            </a:r>
          </a:p>
          <a:p>
            <a:pPr>
              <a:buFontTx/>
              <a:buChar char="-"/>
            </a:pPr>
            <a:r>
              <a:rPr lang="ru-RU">
                <a:latin typeface="Calibri" pitchFamily="34" charset="0"/>
              </a:rPr>
              <a:t>образование существительных множественного числа именительного и родительного падежей.</a:t>
            </a: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00813" y="4000500"/>
            <a:ext cx="23574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  <a:latin typeface="Calibri" pitchFamily="34" charset="0"/>
              </a:rPr>
              <a:t>Воспитательные:</a:t>
            </a:r>
          </a:p>
          <a:p>
            <a:r>
              <a:rPr lang="ru-RU">
                <a:latin typeface="Calibri" pitchFamily="34" charset="0"/>
              </a:rPr>
              <a:t>- воспитывать  бережное отношение к природе.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214313"/>
            <a:ext cx="4714875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tx2"/>
                </a:solidFill>
                <a:latin typeface="Gabriola"/>
              </a:rPr>
              <a:t>Уж небо осенью дышало,</a:t>
            </a:r>
          </a:p>
          <a:p>
            <a:pPr algn="ctr"/>
            <a:r>
              <a:rPr lang="ru-RU" sz="3600" b="1">
                <a:solidFill>
                  <a:schemeClr val="tx2"/>
                </a:solidFill>
                <a:latin typeface="Gabriola"/>
              </a:rPr>
              <a:t>Уж  реже солнышко блистало,</a:t>
            </a:r>
          </a:p>
          <a:p>
            <a:pPr algn="ctr"/>
            <a:r>
              <a:rPr lang="ru-RU" sz="3600" b="1">
                <a:solidFill>
                  <a:schemeClr val="tx2"/>
                </a:solidFill>
                <a:latin typeface="Gabriola"/>
              </a:rPr>
              <a:t>Короче становился день,</a:t>
            </a:r>
          </a:p>
          <a:p>
            <a:pPr algn="ctr"/>
            <a:r>
              <a:rPr lang="ru-RU" sz="3600" b="1">
                <a:solidFill>
                  <a:schemeClr val="tx2"/>
                </a:solidFill>
                <a:latin typeface="Gabriola"/>
              </a:rPr>
              <a:t>Листов таинственная сень</a:t>
            </a:r>
          </a:p>
          <a:p>
            <a:pPr algn="ctr"/>
            <a:r>
              <a:rPr lang="ru-RU" sz="3600" b="1">
                <a:solidFill>
                  <a:schemeClr val="tx2"/>
                </a:solidFill>
                <a:latin typeface="Gabriola"/>
              </a:rPr>
              <a:t>С печальным шумом обнажалась,</a:t>
            </a:r>
          </a:p>
          <a:p>
            <a:pPr algn="ctr"/>
            <a:r>
              <a:rPr lang="ru-RU" sz="3600" b="1">
                <a:solidFill>
                  <a:schemeClr val="tx2"/>
                </a:solidFill>
                <a:latin typeface="Gabriola"/>
              </a:rPr>
              <a:t> Ложился на поля туман,</a:t>
            </a:r>
          </a:p>
          <a:p>
            <a:pPr algn="ctr"/>
            <a:r>
              <a:rPr lang="ru-RU" sz="3600" b="1">
                <a:solidFill>
                  <a:schemeClr val="tx2"/>
                </a:solidFill>
                <a:latin typeface="Gabriola"/>
              </a:rPr>
              <a:t>Гусей крикливых караван</a:t>
            </a:r>
          </a:p>
          <a:p>
            <a:pPr algn="ctr"/>
            <a:r>
              <a:rPr lang="ru-RU" sz="3600" b="1">
                <a:solidFill>
                  <a:schemeClr val="tx2"/>
                </a:solidFill>
                <a:latin typeface="Gabriola"/>
              </a:rPr>
              <a:t>Тянулся к югу: приближалась</a:t>
            </a:r>
          </a:p>
          <a:p>
            <a:pPr algn="ctr"/>
            <a:r>
              <a:rPr lang="ru-RU" sz="3600" b="1">
                <a:solidFill>
                  <a:schemeClr val="tx2"/>
                </a:solidFill>
                <a:latin typeface="Gabriola"/>
              </a:rPr>
              <a:t>Довольно скучная пора:</a:t>
            </a:r>
          </a:p>
          <a:p>
            <a:pPr algn="ctr"/>
            <a:r>
              <a:rPr lang="ru-RU" sz="3600" b="1">
                <a:solidFill>
                  <a:schemeClr val="tx2"/>
                </a:solidFill>
                <a:latin typeface="Gabriola"/>
              </a:rPr>
              <a:t>Стоял ноябрь уж у двора.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71438"/>
            <a:ext cx="428625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5813" y="285750"/>
            <a:ext cx="757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Как можно назвать осень в сентябре?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85813"/>
            <a:ext cx="892968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6334125"/>
            <a:ext cx="714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Ранняя</a:t>
            </a:r>
            <a:r>
              <a:rPr lang="ru-RU">
                <a:latin typeface="Calibri" pitchFamily="34" charset="0"/>
              </a:rPr>
              <a:t>                                                                                      </a:t>
            </a:r>
            <a:r>
              <a:rPr lang="ru-RU" sz="2800">
                <a:latin typeface="Calibri" pitchFamily="34" charset="0"/>
              </a:rPr>
              <a:t>Золотая</a:t>
            </a:r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5813" y="0"/>
            <a:ext cx="757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Как можно назвать осень в октябре?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00063"/>
            <a:ext cx="88582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6215063"/>
            <a:ext cx="264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Дождливая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5813" y="71438"/>
            <a:ext cx="757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А как назвать осень в ноябре?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71500"/>
            <a:ext cx="88582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75" y="6334125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Поздняя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0"/>
            <a:ext cx="8072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А что вы можете сказать про солнце осенью?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00063"/>
            <a:ext cx="885825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1563" y="6334125"/>
            <a:ext cx="714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Греет плохо, солнечных дней стало меньше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0"/>
            <a:ext cx="857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А какое небо осенью?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00063"/>
            <a:ext cx="88582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6286500"/>
            <a:ext cx="857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Хмурое, пасмурное, дождливое, облачное, серое, тёмное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142875"/>
            <a:ext cx="8072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А что происходит с деревьями осенью?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71500"/>
            <a:ext cx="8929688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6357938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Листья желтеют, краснеют, опадают, засыхают. Деревья стоят голые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398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Arial</vt:lpstr>
      <vt:lpstr>Gabriola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Viktor</dc:creator>
  <cp:lastModifiedBy>User</cp:lastModifiedBy>
  <cp:revision>31</cp:revision>
  <dcterms:created xsi:type="dcterms:W3CDTF">2013-09-29T07:25:40Z</dcterms:created>
  <dcterms:modified xsi:type="dcterms:W3CDTF">2014-01-03T11:41:24Z</dcterms:modified>
</cp:coreProperties>
</file>