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8" r:id="rId12"/>
    <p:sldId id="265"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7B7BCF"/>
    <a:srgbClr val="FFFF99"/>
    <a:srgbClr val="FFCCFF"/>
    <a:srgbClr val="FF9966"/>
    <a:srgbClr val="C9A6E4"/>
    <a:srgbClr val="66CCFF"/>
    <a:srgbClr val="F5D1A1"/>
    <a:srgbClr val="F4C074"/>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4660"/>
  </p:normalViewPr>
  <p:slideViewPr>
    <p:cSldViewPr>
      <p:cViewPr>
        <p:scale>
          <a:sx n="71" d="100"/>
          <a:sy n="71" d="100"/>
        </p:scale>
        <p:origin x="-122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6F4625-CC79-4BEC-9F65-049B8FE00619}" type="datetimeFigureOut">
              <a:rPr lang="ru-RU" smtClean="0"/>
              <a:pPr/>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4C5B2-A564-4F86-A21E-F73DB356F0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F4625-CC79-4BEC-9F65-049B8FE00619}" type="datetimeFigureOut">
              <a:rPr lang="ru-RU" smtClean="0"/>
              <a:pPr/>
              <a:t>19.11.2013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4C5B2-A564-4F86-A21E-F73DB356F0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liveinternet.ru/users/barucaba" TargetMode="External"/><Relationship Id="rId2" Type="http://schemas.openxmlformats.org/officeDocument/2006/relationships/hyperlink" Target="http://www.liveinternet.ru/" TargetMode="External"/><Relationship Id="rId1" Type="http://schemas.openxmlformats.org/officeDocument/2006/relationships/slideLayout" Target="../slideLayouts/slideLayout2.xml"/><Relationship Id="rId6" Type="http://schemas.openxmlformats.org/officeDocument/2006/relationships/hyperlink" Target="http://belopolye.ru/known_people/march/petipa.htm" TargetMode="External"/><Relationship Id="rId5" Type="http://schemas.openxmlformats.org/officeDocument/2006/relationships/hyperlink" Target="http://belopolye.ru/" TargetMode="External"/><Relationship Id="rId4" Type="http://schemas.openxmlformats.org/officeDocument/2006/relationships/hyperlink" Target="http://www.liveinternet.ru/users/barucaba/post16080542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9A6E4"/>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483768" y="260648"/>
            <a:ext cx="6357950" cy="2520280"/>
          </a:xfrm>
        </p:spPr>
        <p:txBody>
          <a:bodyPr>
            <a:normAutofit fontScale="90000"/>
          </a:bodyPr>
          <a:lstStyle/>
          <a:p>
            <a:r>
              <a:rPr lang="fr-FR" sz="6700" dirty="0" smtClean="0"/>
              <a:t>MARIUS PETIPA</a:t>
            </a:r>
            <a:r>
              <a:rPr lang="fr-FR" dirty="0" smtClean="0"/>
              <a:t/>
            </a:r>
            <a:br>
              <a:rPr lang="fr-FR" dirty="0" smtClean="0"/>
            </a:br>
            <a:r>
              <a:rPr lang="fr-FR" dirty="0" smtClean="0"/>
              <a:t/>
            </a:r>
            <a:br>
              <a:rPr lang="fr-FR" dirty="0" smtClean="0"/>
            </a:br>
            <a:r>
              <a:rPr lang="fr-FR" dirty="0" smtClean="0"/>
              <a:t> </a:t>
            </a:r>
            <a:r>
              <a:rPr lang="ru-RU" dirty="0" smtClean="0"/>
              <a:t>                 (1</a:t>
            </a:r>
            <a:r>
              <a:rPr lang="fr-FR" dirty="0" smtClean="0"/>
              <a:t>818 </a:t>
            </a:r>
            <a:r>
              <a:rPr lang="ru-RU" dirty="0" smtClean="0"/>
              <a:t>–</a:t>
            </a:r>
            <a:r>
              <a:rPr lang="fr-FR" dirty="0" smtClean="0"/>
              <a:t> 1910</a:t>
            </a:r>
            <a:r>
              <a:rPr lang="ru-RU" dirty="0" smtClean="0"/>
              <a:t>)</a:t>
            </a:r>
            <a:endParaRPr lang="ru-RU" dirty="0"/>
          </a:p>
        </p:txBody>
      </p:sp>
      <p:pic>
        <p:nvPicPr>
          <p:cNvPr id="1026" name="Picture 2" descr="C:\Users\пк\Pictures\великий балетмейстер.jpg"/>
          <p:cNvPicPr>
            <a:picLocks noGrp="1" noChangeAspect="1" noChangeArrowheads="1"/>
          </p:cNvPicPr>
          <p:nvPr>
            <p:ph idx="1"/>
          </p:nvPr>
        </p:nvPicPr>
        <p:blipFill>
          <a:blip r:embed="rId2" cstate="print"/>
          <a:srcRect/>
          <a:stretch>
            <a:fillRect/>
          </a:stretch>
        </p:blipFill>
        <p:spPr bwMode="auto">
          <a:xfrm>
            <a:off x="504512" y="1626100"/>
            <a:ext cx="3779456" cy="48303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66FF9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4248" y="2132856"/>
            <a:ext cx="2160240" cy="2304256"/>
          </a:xfrm>
        </p:spPr>
        <p:txBody>
          <a:bodyPr>
            <a:normAutofit fontScale="90000"/>
          </a:bodyPr>
          <a:lstStyle/>
          <a:p>
            <a:pPr algn="l"/>
            <a:r>
              <a:rPr lang="ru-RU" sz="1800" b="1" dirty="0" smtClean="0">
                <a:latin typeface="+mn-lt"/>
              </a:rPr>
              <a:t/>
            </a:r>
            <a:br>
              <a:rPr lang="ru-RU" sz="1800" b="1" dirty="0" smtClean="0">
                <a:latin typeface="+mn-lt"/>
              </a:rPr>
            </a:br>
            <a:r>
              <a:rPr lang="fr-FR" sz="2000" b="1" dirty="0" smtClean="0">
                <a:latin typeface="Century" pitchFamily="18" charset="0"/>
              </a:rPr>
              <a:t>Photo de la première de </a:t>
            </a:r>
            <a:r>
              <a:rPr lang="ru-RU" sz="2000" b="1" dirty="0" smtClean="0">
                <a:latin typeface="Century" pitchFamily="18" charset="0"/>
              </a:rPr>
              <a:t/>
            </a:r>
            <a:br>
              <a:rPr lang="ru-RU" sz="2000" b="1" dirty="0" smtClean="0">
                <a:latin typeface="Century" pitchFamily="18" charset="0"/>
              </a:rPr>
            </a:br>
            <a:r>
              <a:rPr lang="fr-FR" sz="2000" b="1" dirty="0" smtClean="0">
                <a:latin typeface="Century" pitchFamily="18" charset="0"/>
              </a:rPr>
              <a:t>"La Belle au bois dormant" ballet de Piotr Ilitch Tchaïkovski</a:t>
            </a:r>
            <a:br>
              <a:rPr lang="fr-FR" sz="2000" b="1" dirty="0" smtClean="0">
                <a:latin typeface="Century" pitchFamily="18" charset="0"/>
              </a:rPr>
            </a:br>
            <a:r>
              <a:rPr lang="fr-FR" sz="2000" b="1" dirty="0" smtClean="0">
                <a:latin typeface="Century" pitchFamily="18" charset="0"/>
              </a:rPr>
              <a:t>Chorégraphie de M. Petipa</a:t>
            </a:r>
            <a:br>
              <a:rPr lang="fr-FR" sz="2000" b="1" dirty="0" smtClean="0">
                <a:latin typeface="Century" pitchFamily="18" charset="0"/>
              </a:rPr>
            </a:br>
            <a:r>
              <a:rPr lang="fr-FR" sz="2000" b="1" dirty="0" smtClean="0">
                <a:latin typeface="Century" pitchFamily="18" charset="0"/>
              </a:rPr>
              <a:t>1890</a:t>
            </a:r>
            <a:r>
              <a:rPr lang="fr-FR" sz="1100" b="1" dirty="0" smtClean="0"/>
              <a:t/>
            </a:r>
            <a:br>
              <a:rPr lang="fr-FR" sz="1100" b="1" dirty="0" smtClean="0"/>
            </a:br>
            <a:endParaRPr lang="ru-RU" sz="1100" dirty="0"/>
          </a:p>
        </p:txBody>
      </p:sp>
      <p:pic>
        <p:nvPicPr>
          <p:cNvPr id="5" name="Содержимое 4" descr="спящая красавица.jpg"/>
          <p:cNvPicPr>
            <a:picLocks noGrp="1" noChangeAspect="1"/>
          </p:cNvPicPr>
          <p:nvPr>
            <p:ph sz="half" idx="1"/>
          </p:nvPr>
        </p:nvPicPr>
        <p:blipFill>
          <a:blip r:embed="rId2" cstate="print"/>
          <a:stretch>
            <a:fillRect/>
          </a:stretch>
        </p:blipFill>
        <p:spPr>
          <a:xfrm>
            <a:off x="827584" y="465346"/>
            <a:ext cx="5760640" cy="4115782"/>
          </a:xfrm>
        </p:spPr>
      </p:pic>
      <p:sp>
        <p:nvSpPr>
          <p:cNvPr id="4" name="Содержимое 3"/>
          <p:cNvSpPr>
            <a:spLocks noGrp="1"/>
          </p:cNvSpPr>
          <p:nvPr>
            <p:ph sz="half" idx="2"/>
          </p:nvPr>
        </p:nvSpPr>
        <p:spPr>
          <a:xfrm>
            <a:off x="539552" y="4941168"/>
            <a:ext cx="8258204" cy="1440160"/>
          </a:xfrm>
        </p:spPr>
        <p:txBody>
          <a:bodyPr>
            <a:normAutofit/>
          </a:bodyPr>
          <a:lstStyle/>
          <a:p>
            <a:pPr marL="0" indent="0">
              <a:spcBef>
                <a:spcPts val="0"/>
              </a:spcBef>
              <a:buNone/>
            </a:pPr>
            <a:r>
              <a:rPr lang="fr-FR" sz="2200" b="1" dirty="0" smtClean="0">
                <a:latin typeface="+mj-lt"/>
              </a:rPr>
              <a:t>Petipa considérait </a:t>
            </a:r>
            <a:r>
              <a:rPr lang="ru-RU" sz="2200" b="1" dirty="0" smtClean="0">
                <a:latin typeface="+mj-lt"/>
              </a:rPr>
              <a:t>«</a:t>
            </a:r>
            <a:r>
              <a:rPr lang="fr-FR" sz="2200" b="1" dirty="0" smtClean="0">
                <a:latin typeface="+mj-lt"/>
              </a:rPr>
              <a:t>La Belle au bois dormant</a:t>
            </a:r>
            <a:r>
              <a:rPr lang="ru-RU" sz="2200" b="1" dirty="0" smtClean="0">
                <a:latin typeface="+mj-lt"/>
              </a:rPr>
              <a:t>»</a:t>
            </a:r>
            <a:r>
              <a:rPr lang="fr-FR" sz="2200" b="1" dirty="0" smtClean="0">
                <a:latin typeface="+mj-lt"/>
              </a:rPr>
              <a:t> comme son meilleur ballet dans lequel il a pu  réaliser le désir pour le ballet symphonique.</a:t>
            </a:r>
            <a:endParaRPr lang="ru-RU" sz="2200" b="1" dirty="0" smtClean="0">
              <a:latin typeface="+mj-lt"/>
            </a:endParaRPr>
          </a:p>
          <a:p>
            <a:pPr marL="0" indent="0">
              <a:spcBef>
                <a:spcPts val="0"/>
              </a:spcBef>
              <a:buNone/>
            </a:pPr>
            <a:r>
              <a:rPr lang="fr-FR" sz="2200" b="1" dirty="0" smtClean="0">
                <a:latin typeface="+mj-lt"/>
              </a:rPr>
              <a:t>Le travail avec Tchaïkovski a beaucoup aidé cela.</a:t>
            </a:r>
            <a:endParaRPr lang="ru-RU" sz="2200" b="1" dirty="0" smtClean="0">
              <a:latin typeface="+mj-lt"/>
            </a:endParaRPr>
          </a:p>
          <a:p>
            <a:pPr>
              <a:buNone/>
            </a:pPr>
            <a:endParaRPr lang="ru-RU" sz="22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77072"/>
            <a:ext cx="5296102" cy="2520280"/>
          </a:xfrm>
        </p:spPr>
        <p:txBody>
          <a:bodyPr>
            <a:normAutofit/>
          </a:bodyPr>
          <a:lstStyle/>
          <a:p>
            <a:pPr algn="l" fontAlgn="t"/>
            <a:r>
              <a:rPr lang="fr-FR" sz="2200" b="1" dirty="0" smtClean="0"/>
              <a:t>Petipa a prévu l'avenir de la danse classique pour de nombreuses années, est devenu législateur dans le monde du ballet, non seulement pour la scène russe, mais pour le monde.</a:t>
            </a:r>
            <a:endParaRPr lang="ru-RU" sz="2200" dirty="0"/>
          </a:p>
        </p:txBody>
      </p:sp>
      <p:pic>
        <p:nvPicPr>
          <p:cNvPr id="5" name="Содержимое 4" descr="вордсворт.jpg"/>
          <p:cNvPicPr>
            <a:picLocks noGrp="1" noChangeAspect="1"/>
          </p:cNvPicPr>
          <p:nvPr>
            <p:ph sz="half" idx="1"/>
          </p:nvPr>
        </p:nvPicPr>
        <p:blipFill>
          <a:blip r:embed="rId2" cstate="print"/>
          <a:stretch>
            <a:fillRect/>
          </a:stretch>
        </p:blipFill>
        <p:spPr>
          <a:xfrm>
            <a:off x="443541" y="620688"/>
            <a:ext cx="4416491" cy="3312368"/>
          </a:xfrm>
        </p:spPr>
      </p:pic>
      <p:pic>
        <p:nvPicPr>
          <p:cNvPr id="9" name="Содержимое 8" descr="щелкунчик.jpg"/>
          <p:cNvPicPr>
            <a:picLocks noGrp="1" noChangeAspect="1"/>
          </p:cNvPicPr>
          <p:nvPr>
            <p:ph sz="half" idx="2"/>
          </p:nvPr>
        </p:nvPicPr>
        <p:blipFill>
          <a:blip r:embed="rId3" cstate="print"/>
          <a:stretch>
            <a:fillRect/>
          </a:stretch>
        </p:blipFill>
        <p:spPr>
          <a:xfrm>
            <a:off x="5724128" y="2708920"/>
            <a:ext cx="2801507" cy="3890980"/>
          </a:xfrm>
        </p:spPr>
      </p:pic>
      <p:sp>
        <p:nvSpPr>
          <p:cNvPr id="7" name="TextBox 6"/>
          <p:cNvSpPr txBox="1"/>
          <p:nvPr/>
        </p:nvSpPr>
        <p:spPr>
          <a:xfrm>
            <a:off x="5148064" y="476672"/>
            <a:ext cx="3672408" cy="2123658"/>
          </a:xfrm>
          <a:prstGeom prst="rect">
            <a:avLst/>
          </a:prstGeom>
          <a:noFill/>
        </p:spPr>
        <p:txBody>
          <a:bodyPr wrap="square" rtlCol="0">
            <a:spAutoFit/>
          </a:bodyPr>
          <a:lstStyle/>
          <a:p>
            <a:r>
              <a:rPr lang="fr-FR" sz="2200" b="1" dirty="0" smtClean="0">
                <a:latin typeface="+mj-lt"/>
              </a:rPr>
              <a:t>Depuis un demi-siècle</a:t>
            </a:r>
            <a:r>
              <a:rPr lang="ru-RU" sz="2200" b="1" dirty="0" smtClean="0">
                <a:latin typeface="+mj-lt"/>
              </a:rPr>
              <a:t> </a:t>
            </a:r>
            <a:r>
              <a:rPr lang="en-US" sz="2200" b="1" dirty="0" smtClean="0">
                <a:latin typeface="+mj-lt"/>
              </a:rPr>
              <a:t>Marius </a:t>
            </a:r>
            <a:r>
              <a:rPr lang="en-US" sz="2200" b="1" dirty="0" err="1" smtClean="0">
                <a:latin typeface="+mj-lt"/>
              </a:rPr>
              <a:t>Petipa</a:t>
            </a:r>
            <a:r>
              <a:rPr lang="fr-FR" sz="2200" b="1" dirty="0" smtClean="0">
                <a:latin typeface="+mj-lt"/>
              </a:rPr>
              <a:t> était à la tête du Théâtre Mariinsky - l'un des meilleurs théâtres de ballet dans le monde. </a:t>
            </a:r>
            <a:endParaRPr lang="ru-RU" sz="22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B7BC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3501008"/>
            <a:ext cx="4320480" cy="2786082"/>
          </a:xfrm>
        </p:spPr>
        <p:txBody>
          <a:bodyPr>
            <a:noAutofit/>
          </a:bodyPr>
          <a:lstStyle/>
          <a:p>
            <a:pPr algn="l" fontAlgn="t"/>
            <a:r>
              <a:rPr lang="fr-FR" sz="2200" b="1" dirty="0" smtClean="0"/>
              <a:t>Ses mémoires se terminent par les mots: </a:t>
            </a:r>
            <a:r>
              <a:rPr lang="ru-RU" sz="2200" b="1" dirty="0" smtClean="0"/>
              <a:t>«</a:t>
            </a:r>
            <a:r>
              <a:rPr lang="fr-FR" sz="2200" b="1" dirty="0" smtClean="0"/>
              <a:t>En regardant en arrière sur ma carrière en Russie, je peux dire que c’était le temps le plus heureux  de ma vie ... Que Dieu bénisse ma deuxième maison, je t'aime de tout mon coeur</a:t>
            </a:r>
            <a:r>
              <a:rPr lang="ru-RU" sz="2200" b="1" dirty="0" smtClean="0"/>
              <a:t>».</a:t>
            </a:r>
            <a:endParaRPr lang="ru-RU" sz="2200" dirty="0"/>
          </a:p>
        </p:txBody>
      </p:sp>
      <p:pic>
        <p:nvPicPr>
          <p:cNvPr id="5" name="Содержимое 4" descr="Marius-Petipa-karikatura-Nikolaya-i-Sergeya-Legatov-232x300.jpg"/>
          <p:cNvPicPr>
            <a:picLocks noGrp="1" noChangeAspect="1"/>
          </p:cNvPicPr>
          <p:nvPr>
            <p:ph sz="half" idx="1"/>
          </p:nvPr>
        </p:nvPicPr>
        <p:blipFill>
          <a:blip r:embed="rId2" cstate="print"/>
          <a:stretch>
            <a:fillRect/>
          </a:stretch>
        </p:blipFill>
        <p:spPr>
          <a:xfrm>
            <a:off x="611560" y="1052736"/>
            <a:ext cx="3528392" cy="4896544"/>
          </a:xfrm>
        </p:spPr>
      </p:pic>
      <p:sp>
        <p:nvSpPr>
          <p:cNvPr id="4" name="Содержимое 3"/>
          <p:cNvSpPr>
            <a:spLocks noGrp="1"/>
          </p:cNvSpPr>
          <p:nvPr>
            <p:ph sz="half" idx="2"/>
          </p:nvPr>
        </p:nvSpPr>
        <p:spPr>
          <a:xfrm>
            <a:off x="2987824" y="548680"/>
            <a:ext cx="5857916" cy="1214446"/>
          </a:xfrm>
        </p:spPr>
        <p:txBody>
          <a:bodyPr>
            <a:noAutofit/>
          </a:bodyPr>
          <a:lstStyle/>
          <a:p>
            <a:pPr lvl="3" fontAlgn="t">
              <a:buNone/>
            </a:pPr>
            <a:r>
              <a:rPr lang="fr-FR" sz="2000" b="1" dirty="0" smtClean="0"/>
              <a:t>    </a:t>
            </a:r>
            <a:r>
              <a:rPr lang="fr-FR" sz="2200" b="1" dirty="0" smtClean="0">
                <a:latin typeface="+mj-lt"/>
              </a:rPr>
              <a:t>Malgré le fait que les dernières années le travail de Marius Petipa a été marqué par des intrigues en coulisses, il a gardé l'amour chaud pour le ballet russe en Russie.</a:t>
            </a:r>
            <a:endParaRPr lang="ru-RU" sz="2200" dirty="0" smtClean="0">
              <a:latin typeface="+mj-lt"/>
            </a:endParaRPr>
          </a:p>
          <a:p>
            <a:pPr lvl="3" fontAlgn="t">
              <a:buNone/>
            </a:pPr>
            <a:r>
              <a:rPr lang="fr-FR" sz="2000" dirty="0" smtClean="0"/>
              <a:t> </a:t>
            </a:r>
            <a:endParaRPr lang="ru-RU"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44824"/>
            <a:ext cx="4968552" cy="2808312"/>
          </a:xfrm>
        </p:spPr>
        <p:txBody>
          <a:bodyPr>
            <a:normAutofit fontScale="90000"/>
          </a:bodyPr>
          <a:lstStyle/>
          <a:p>
            <a:pPr algn="l"/>
            <a:r>
              <a:rPr lang="fr-FR" sz="2000" dirty="0" smtClean="0"/>
              <a:t/>
            </a:r>
            <a:br>
              <a:rPr lang="fr-FR" sz="2000" dirty="0" smtClean="0"/>
            </a:br>
            <a:r>
              <a:rPr lang="fr-FR" sz="2200" b="1" dirty="0" smtClean="0"/>
              <a:t>Marius Petipa est décédé </a:t>
            </a:r>
            <a:br>
              <a:rPr lang="fr-FR" sz="2200" b="1" dirty="0" smtClean="0"/>
            </a:br>
            <a:r>
              <a:rPr lang="fr-FR" sz="2200" b="1" dirty="0" smtClean="0"/>
              <a:t>le 1er Juillet 1910. </a:t>
            </a:r>
            <a:br>
              <a:rPr lang="fr-FR" sz="2200" b="1" dirty="0" smtClean="0"/>
            </a:br>
            <a:r>
              <a:rPr lang="fr-FR" sz="2200" b="1" dirty="0" smtClean="0"/>
              <a:t>Son tombeau se trouve à Saint-Pétersbourg, dans la nécropole des Maîtres ès arts (le cimetière Tikhvin</a:t>
            </a:r>
            <a:r>
              <a:rPr lang="en-US" sz="2200" b="1" dirty="0" smtClean="0"/>
              <a:t>e, </a:t>
            </a:r>
            <a:r>
              <a:rPr lang="fr-FR" sz="2200" b="1" dirty="0" smtClean="0"/>
              <a:t>Alexandre Nevsky Lavra). </a:t>
            </a:r>
            <a:r>
              <a:rPr lang="ru-RU" sz="2000" dirty="0" smtClean="0"/>
              <a:t/>
            </a:r>
            <a:br>
              <a:rPr lang="ru-RU" sz="2000" dirty="0" smtClean="0"/>
            </a:br>
            <a:endParaRPr lang="ru-RU" sz="2000" dirty="0">
              <a:latin typeface="+mn-lt"/>
            </a:endParaRPr>
          </a:p>
        </p:txBody>
      </p:sp>
      <p:pic>
        <p:nvPicPr>
          <p:cNvPr id="10" name="Содержимое 9" descr="MH900404886.JPG"/>
          <p:cNvPicPr>
            <a:picLocks noGrp="1" noChangeAspect="1"/>
          </p:cNvPicPr>
          <p:nvPr>
            <p:ph sz="half" idx="1"/>
          </p:nvPr>
        </p:nvPicPr>
        <p:blipFill>
          <a:blip r:embed="rId2" cstate="print"/>
          <a:stretch>
            <a:fillRect/>
          </a:stretch>
        </p:blipFill>
        <p:spPr>
          <a:xfrm>
            <a:off x="2051720" y="4797152"/>
            <a:ext cx="1596228" cy="1596228"/>
          </a:xfrm>
        </p:spPr>
      </p:pic>
      <p:pic>
        <p:nvPicPr>
          <p:cNvPr id="5" name="Содержимое 4" descr="thumb_f620b40e8807.jpg"/>
          <p:cNvPicPr>
            <a:picLocks noGrp="1" noChangeAspect="1"/>
          </p:cNvPicPr>
          <p:nvPr>
            <p:ph sz="half" idx="2"/>
          </p:nvPr>
        </p:nvPicPr>
        <p:blipFill>
          <a:blip r:embed="rId3" cstate="print"/>
          <a:stretch>
            <a:fillRect/>
          </a:stretch>
        </p:blipFill>
        <p:spPr>
          <a:xfrm>
            <a:off x="5643570" y="2047389"/>
            <a:ext cx="2879750" cy="3858865"/>
          </a:xfrm>
        </p:spPr>
      </p:pic>
      <p:sp>
        <p:nvSpPr>
          <p:cNvPr id="6" name="TextBox 5"/>
          <p:cNvSpPr txBox="1"/>
          <p:nvPr/>
        </p:nvSpPr>
        <p:spPr>
          <a:xfrm>
            <a:off x="323528" y="476672"/>
            <a:ext cx="8640960" cy="769441"/>
          </a:xfrm>
          <a:prstGeom prst="rect">
            <a:avLst/>
          </a:prstGeom>
          <a:noFill/>
        </p:spPr>
        <p:txBody>
          <a:bodyPr wrap="square" rtlCol="0">
            <a:spAutoFit/>
          </a:bodyPr>
          <a:lstStyle/>
          <a:p>
            <a:pPr algn="ctr"/>
            <a:r>
              <a:rPr lang="fr-FR" sz="2200" b="1" dirty="0" smtClean="0">
                <a:latin typeface="+mj-lt"/>
              </a:rPr>
              <a:t>La France est un pays dans lequel Marius Petipa est né. </a:t>
            </a:r>
            <a:endParaRPr lang="ru-RU" sz="2200" b="1" dirty="0" smtClean="0">
              <a:latin typeface="+mj-lt"/>
            </a:endParaRPr>
          </a:p>
          <a:p>
            <a:pPr algn="ctr"/>
            <a:r>
              <a:rPr lang="fr-FR" sz="2200" b="1" dirty="0" smtClean="0">
                <a:latin typeface="+mj-lt"/>
              </a:rPr>
              <a:t>La Russie est devenue sa maison</a:t>
            </a:r>
            <a:r>
              <a:rPr lang="fr-FR" sz="2200" dirty="0" smtClean="0">
                <a:latin typeface="+mj-lt"/>
              </a:rPr>
              <a:t>. </a:t>
            </a:r>
            <a:endParaRPr lang="ru-RU" sz="22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Andalus" pitchFamily="18" charset="-78"/>
                <a:cs typeface="Andalus" pitchFamily="18" charset="-78"/>
              </a:rPr>
              <a:t>SITOGRAPHIE</a:t>
            </a:r>
            <a:endParaRPr lang="ru-RU" b="1" dirty="0">
              <a:cs typeface="Andalus" pitchFamily="18" charset="-78"/>
            </a:endParaRPr>
          </a:p>
        </p:txBody>
      </p:sp>
      <p:sp>
        <p:nvSpPr>
          <p:cNvPr id="5" name="Содержимое 4"/>
          <p:cNvSpPr>
            <a:spLocks noGrp="1"/>
          </p:cNvSpPr>
          <p:nvPr>
            <p:ph idx="1"/>
          </p:nvPr>
        </p:nvSpPr>
        <p:spPr>
          <a:xfrm>
            <a:off x="251520" y="1600200"/>
            <a:ext cx="8640960" cy="4525963"/>
          </a:xfrm>
        </p:spPr>
        <p:txBody>
          <a:bodyPr/>
          <a:lstStyle/>
          <a:p>
            <a:r>
              <a:rPr lang="en-US" sz="2400" u="sng" dirty="0" smtClean="0">
                <a:latin typeface="+mj-lt"/>
                <a:hlinkClick r:id="rId2"/>
              </a:rPr>
              <a:t>liveinternet.ru</a:t>
            </a:r>
            <a:r>
              <a:rPr lang="en-US" sz="2400" dirty="0" smtClean="0">
                <a:latin typeface="+mj-lt"/>
              </a:rPr>
              <a:t>›</a:t>
            </a:r>
            <a:r>
              <a:rPr lang="en-US" sz="2400" u="sng" dirty="0" smtClean="0">
                <a:latin typeface="+mj-lt"/>
                <a:hlinkClick r:id="rId3"/>
              </a:rPr>
              <a:t>Barucaba</a:t>
            </a:r>
            <a:r>
              <a:rPr lang="en-US" sz="2400" dirty="0" smtClean="0">
                <a:latin typeface="+mj-lt"/>
              </a:rPr>
              <a:t>›</a:t>
            </a:r>
            <a:r>
              <a:rPr lang="en-US" sz="2400" u="sng" dirty="0" smtClean="0">
                <a:latin typeface="+mj-lt"/>
                <a:hlinkClick r:id="rId4"/>
              </a:rPr>
              <a:t>post160805427</a:t>
            </a:r>
            <a:endParaRPr lang="en-US" sz="2400" u="sng" dirty="0" smtClean="0">
              <a:latin typeface="+mj-lt"/>
            </a:endParaRPr>
          </a:p>
          <a:p>
            <a:endParaRPr lang="ru-RU" sz="2400" dirty="0" smtClean="0">
              <a:latin typeface="+mj-lt"/>
            </a:endParaRPr>
          </a:p>
          <a:p>
            <a:r>
              <a:rPr lang="en-US" sz="2400" u="sng" dirty="0" smtClean="0">
                <a:latin typeface="+mj-lt"/>
                <a:hlinkClick r:id="rId5"/>
              </a:rPr>
              <a:t>belopolye.ru</a:t>
            </a:r>
            <a:r>
              <a:rPr lang="en-US" sz="2400" dirty="0" smtClean="0">
                <a:latin typeface="+mj-lt"/>
              </a:rPr>
              <a:t>›</a:t>
            </a:r>
            <a:r>
              <a:rPr lang="en-US" sz="2400" u="sng" dirty="0" smtClean="0">
                <a:latin typeface="+mj-lt"/>
                <a:hlinkClick r:id="rId6"/>
              </a:rPr>
              <a:t>known_people/march/petipa.htm</a:t>
            </a:r>
            <a:endParaRPr lang="en-US" sz="2400" u="sng" dirty="0" smtClean="0">
              <a:latin typeface="+mj-lt"/>
            </a:endParaRPr>
          </a:p>
          <a:p>
            <a:endParaRPr lang="en-US" u="sng" dirty="0" smtClean="0"/>
          </a:p>
          <a:p>
            <a:pPr>
              <a:buNone/>
            </a:pPr>
            <a:endParaRPr lang="en-US" u="sng" dirty="0" smtClean="0"/>
          </a:p>
          <a:p>
            <a:pPr algn="ctr">
              <a:buNone/>
            </a:pPr>
            <a:r>
              <a:rPr lang="en-US" sz="2800" b="1" dirty="0" smtClean="0">
                <a:latin typeface="Andalus" pitchFamily="18" charset="-78"/>
                <a:cs typeface="Andalus" pitchFamily="18" charset="-78"/>
              </a:rPr>
              <a:t>La présentation est faite par Galina Andryushina</a:t>
            </a:r>
            <a:r>
              <a:rPr lang="ru-RU" sz="2800" b="1" dirty="0" smtClean="0">
                <a:latin typeface="+mj-lt"/>
                <a:cs typeface="Andalus" pitchFamily="18" charset="-78"/>
              </a:rPr>
              <a:t>,</a:t>
            </a:r>
            <a:r>
              <a:rPr lang="fr-FR" sz="2800" b="1" dirty="0" smtClean="0">
                <a:latin typeface="Andalus" pitchFamily="18" charset="-78"/>
                <a:cs typeface="Andalus" pitchFamily="18" charset="-78"/>
              </a:rPr>
              <a:t> </a:t>
            </a:r>
          </a:p>
          <a:p>
            <a:pPr algn="ctr">
              <a:buNone/>
            </a:pPr>
            <a:r>
              <a:rPr lang="fr-FR" sz="2800" b="1" dirty="0" smtClean="0">
                <a:latin typeface="Andalus" pitchFamily="18" charset="-78"/>
                <a:cs typeface="Andalus" pitchFamily="18" charset="-78"/>
              </a:rPr>
              <a:t>professeur de français à l’école </a:t>
            </a:r>
            <a:r>
              <a:rPr lang="ru-RU" sz="2800" b="1" dirty="0" smtClean="0">
                <a:latin typeface="Andalus" pitchFamily="18" charset="-78"/>
                <a:cs typeface="Andalus" pitchFamily="18" charset="-78"/>
              </a:rPr>
              <a:t>№683.</a:t>
            </a:r>
            <a:endParaRPr lang="ru-RU" sz="2800" b="1" dirty="0">
              <a:latin typeface="+mj-lt"/>
              <a:cs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9966"/>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368412"/>
          </a:xfrm>
        </p:spPr>
        <p:txBody>
          <a:bodyPr>
            <a:normAutofit/>
          </a:bodyPr>
          <a:lstStyle/>
          <a:p>
            <a:pPr algn="l"/>
            <a:r>
              <a:rPr lang="fr-FR" sz="2400" b="1" dirty="0" smtClean="0"/>
              <a:t> Marius Petipa est né le 11 mars 1818 à Marseille</a:t>
            </a:r>
            <a:br>
              <a:rPr lang="fr-FR" sz="2400" b="1" dirty="0" smtClean="0"/>
            </a:br>
            <a:r>
              <a:rPr lang="fr-FR" sz="2400" b="1" dirty="0" smtClean="0"/>
              <a:t> dans la famill</a:t>
            </a:r>
            <a:r>
              <a:rPr lang="en-US" sz="2400" b="1" dirty="0" smtClean="0"/>
              <a:t>e </a:t>
            </a:r>
            <a:r>
              <a:rPr lang="fr-FR" sz="2400" b="1" dirty="0" smtClean="0"/>
              <a:t>du célèbre chorégraphe provincial.</a:t>
            </a:r>
            <a:endParaRPr lang="ru-RU" sz="2400" dirty="0"/>
          </a:p>
        </p:txBody>
      </p:sp>
      <p:pic>
        <p:nvPicPr>
          <p:cNvPr id="9" name="Содержимое 8" descr="мариус в 9 лет.jpg"/>
          <p:cNvPicPr>
            <a:picLocks noGrp="1" noChangeAspect="1"/>
          </p:cNvPicPr>
          <p:nvPr>
            <p:ph idx="1"/>
          </p:nvPr>
        </p:nvPicPr>
        <p:blipFill>
          <a:blip r:embed="rId2" cstate="print"/>
          <a:stretch>
            <a:fillRect/>
          </a:stretch>
        </p:blipFill>
        <p:spPr>
          <a:xfrm>
            <a:off x="5429256" y="1571613"/>
            <a:ext cx="3286148" cy="4143403"/>
          </a:xfrm>
        </p:spPr>
      </p:pic>
      <p:sp>
        <p:nvSpPr>
          <p:cNvPr id="10" name="Прямоугольник 9"/>
          <p:cNvSpPr/>
          <p:nvPr/>
        </p:nvSpPr>
        <p:spPr>
          <a:xfrm>
            <a:off x="611560" y="1196752"/>
            <a:ext cx="4680520" cy="2985433"/>
          </a:xfrm>
          <a:prstGeom prst="rect">
            <a:avLst/>
          </a:prstGeom>
        </p:spPr>
        <p:txBody>
          <a:bodyPr wrap="square">
            <a:spAutoFit/>
          </a:bodyPr>
          <a:lstStyle/>
          <a:p>
            <a:r>
              <a:rPr lang="fr-FR" sz="2400" dirty="0"/>
              <a:t/>
            </a:r>
            <a:br>
              <a:rPr lang="fr-FR" sz="2400" dirty="0"/>
            </a:br>
            <a:r>
              <a:rPr lang="fr-FR" sz="2400" b="1" dirty="0">
                <a:latin typeface="+mj-lt"/>
              </a:rPr>
              <a:t>Son père, Jean-Antoine Petipa était danseur, et plus tard - chorégraphe et enseignant, sa mère, Victorine Grasso était actrice.</a:t>
            </a:r>
            <a:r>
              <a:rPr lang="fr-FR" sz="2000" dirty="0"/>
              <a:t/>
            </a:r>
            <a:br>
              <a:rPr lang="fr-FR" sz="2000" dirty="0"/>
            </a:br>
            <a:endParaRPr lang="ru-RU" sz="2000" dirty="0"/>
          </a:p>
        </p:txBody>
      </p:sp>
      <p:sp>
        <p:nvSpPr>
          <p:cNvPr id="11" name="Прямоугольник 10"/>
          <p:cNvSpPr/>
          <p:nvPr/>
        </p:nvSpPr>
        <p:spPr>
          <a:xfrm>
            <a:off x="611560" y="4005064"/>
            <a:ext cx="4752528" cy="1938992"/>
          </a:xfrm>
          <a:prstGeom prst="rect">
            <a:avLst/>
          </a:prstGeom>
        </p:spPr>
        <p:txBody>
          <a:bodyPr wrap="square">
            <a:spAutoFit/>
          </a:bodyPr>
          <a:lstStyle/>
          <a:p>
            <a:r>
              <a:rPr lang="fr-FR" sz="2400" b="1" dirty="0" smtClean="0">
                <a:latin typeface="+mj-lt"/>
              </a:rPr>
              <a:t>A </a:t>
            </a:r>
            <a:r>
              <a:rPr lang="fr-FR" sz="2400" b="1" dirty="0">
                <a:latin typeface="+mj-lt"/>
              </a:rPr>
              <a:t>sept ans il a commencé à étudier et à danser dans une classe de son père. Son père était son premier </a:t>
            </a:r>
            <a:r>
              <a:rPr lang="fr-FR" sz="2400" b="1" dirty="0" smtClean="0">
                <a:latin typeface="+mj-lt"/>
              </a:rPr>
              <a:t>professeur.</a:t>
            </a:r>
            <a:endParaRPr lang="ru-RU" sz="2400" dirty="0">
              <a:latin typeface="+mj-lt"/>
            </a:endParaRPr>
          </a:p>
        </p:txBody>
      </p:sp>
      <p:sp>
        <p:nvSpPr>
          <p:cNvPr id="12" name="Прямоугольник 11"/>
          <p:cNvSpPr/>
          <p:nvPr/>
        </p:nvSpPr>
        <p:spPr>
          <a:xfrm>
            <a:off x="5868144" y="5877272"/>
            <a:ext cx="2592288" cy="646331"/>
          </a:xfrm>
          <a:prstGeom prst="rect">
            <a:avLst/>
          </a:prstGeom>
        </p:spPr>
        <p:txBody>
          <a:bodyPr wrap="square">
            <a:spAutoFit/>
          </a:bodyPr>
          <a:lstStyle/>
          <a:p>
            <a:r>
              <a:rPr lang="fr-FR" b="1" dirty="0">
                <a:latin typeface="Century" pitchFamily="18" charset="0"/>
              </a:rPr>
              <a:t>Marius Petipa à </a:t>
            </a:r>
            <a:r>
              <a:rPr lang="fr-FR" b="1" dirty="0" smtClean="0">
                <a:latin typeface="Century" pitchFamily="18" charset="0"/>
              </a:rPr>
              <a:t>9</a:t>
            </a:r>
            <a:r>
              <a:rPr lang="ru-RU" b="1" dirty="0" smtClean="0">
                <a:latin typeface="Century" pitchFamily="18" charset="0"/>
              </a:rPr>
              <a:t> </a:t>
            </a:r>
            <a:r>
              <a:rPr lang="fr-FR" b="1" dirty="0" smtClean="0">
                <a:latin typeface="Century" pitchFamily="18" charset="0"/>
              </a:rPr>
              <a:t>ans</a:t>
            </a:r>
            <a:r>
              <a:rPr lang="fr-FR" dirty="0"/>
              <a:t/>
            </a:r>
            <a:br>
              <a:rPr lang="fr-FR" dirty="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6CC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692696"/>
            <a:ext cx="4686304" cy="2351754"/>
          </a:xfrm>
        </p:spPr>
        <p:txBody>
          <a:bodyPr>
            <a:normAutofit fontScale="90000"/>
          </a:bodyPr>
          <a:lstStyle/>
          <a:p>
            <a:pPr algn="l"/>
            <a:r>
              <a:rPr lang="fr-FR" sz="2400" b="1" dirty="0" smtClean="0"/>
              <a:t/>
            </a:r>
            <a:br>
              <a:rPr lang="fr-FR" sz="2400" b="1" dirty="0" smtClean="0"/>
            </a:br>
            <a:r>
              <a:rPr lang="fr-FR" sz="2400" b="1" dirty="0" smtClean="0"/>
              <a:t/>
            </a:r>
            <a:br>
              <a:rPr lang="fr-FR" sz="2400" b="1" dirty="0" smtClean="0"/>
            </a:br>
            <a:r>
              <a:rPr lang="fr-FR" sz="2700" b="1" dirty="0" smtClean="0"/>
              <a:t>A 16 ans  Marius Petipa a mis en scène son premier spectacle au théâtre de la ville de Nantes.</a:t>
            </a:r>
            <a:r>
              <a:rPr lang="fr-FR" sz="2700" dirty="0" smtClean="0"/>
              <a:t/>
            </a:r>
            <a:br>
              <a:rPr lang="fr-FR" sz="2700" dirty="0" smtClean="0"/>
            </a:br>
            <a:r>
              <a:rPr lang="fr-FR" sz="2700" b="1" dirty="0" smtClean="0"/>
              <a:t>À l'âge de seize ans Marius Petipa a reçu son concert solo.</a:t>
            </a:r>
            <a:br>
              <a:rPr lang="fr-FR" sz="2700" b="1" dirty="0" smtClean="0"/>
            </a:br>
            <a:r>
              <a:rPr lang="fr-FR" sz="2400" b="1" dirty="0" smtClean="0"/>
              <a:t/>
            </a:r>
            <a:br>
              <a:rPr lang="fr-FR" sz="2400" b="1" dirty="0" smtClean="0"/>
            </a:br>
            <a:endParaRPr lang="ru-RU" sz="2400" dirty="0"/>
          </a:p>
        </p:txBody>
      </p:sp>
      <p:pic>
        <p:nvPicPr>
          <p:cNvPr id="1026" name="Picture 2" descr="C:\Users\пк\Pictures\мариус в 16 лет.jpg"/>
          <p:cNvPicPr>
            <a:picLocks noGrp="1" noChangeAspect="1" noChangeArrowheads="1"/>
          </p:cNvPicPr>
          <p:nvPr>
            <p:ph idx="1"/>
          </p:nvPr>
        </p:nvPicPr>
        <p:blipFill>
          <a:blip r:embed="rId2" cstate="print"/>
          <a:srcRect/>
          <a:stretch>
            <a:fillRect/>
          </a:stretch>
        </p:blipFill>
        <p:spPr bwMode="auto">
          <a:xfrm>
            <a:off x="500034" y="1142984"/>
            <a:ext cx="3238080" cy="4217482"/>
          </a:xfrm>
          <a:prstGeom prst="rect">
            <a:avLst/>
          </a:prstGeom>
          <a:noFill/>
        </p:spPr>
      </p:pic>
      <p:sp>
        <p:nvSpPr>
          <p:cNvPr id="1027" name="Rectangle 3"/>
          <p:cNvSpPr>
            <a:spLocks noChangeArrowheads="1"/>
          </p:cNvSpPr>
          <p:nvPr/>
        </p:nvSpPr>
        <p:spPr bwMode="auto">
          <a:xfrm>
            <a:off x="500034" y="5561128"/>
            <a:ext cx="33575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latin typeface="Century" pitchFamily="18" charset="0"/>
                <a:ea typeface="Calibri" pitchFamily="34" charset="0"/>
                <a:cs typeface="Calibri" pitchFamily="34" charset="0"/>
              </a:rPr>
              <a:t>Portrait de Marius Petipa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latin typeface="Century" pitchFamily="18" charset="0"/>
                <a:ea typeface="Calibri" pitchFamily="34" charset="0"/>
                <a:cs typeface="Calibri" pitchFamily="34" charset="0"/>
              </a:rPr>
              <a:t>a seize ans</a:t>
            </a:r>
            <a:endParaRPr kumimoji="0" lang="ru-RU" b="0" i="0" u="none" strike="noStrike" cap="none" normalizeH="0" baseline="0" dirty="0" smtClean="0">
              <a:ln>
                <a:noFill/>
              </a:ln>
              <a:effectLst/>
              <a:latin typeface="Century" pitchFamily="18" charset="0"/>
              <a:cs typeface="Calibri" pitchFamily="34" charset="0"/>
            </a:endParaRPr>
          </a:p>
        </p:txBody>
      </p:sp>
      <p:sp>
        <p:nvSpPr>
          <p:cNvPr id="8" name="Прямоугольник 7"/>
          <p:cNvSpPr/>
          <p:nvPr/>
        </p:nvSpPr>
        <p:spPr>
          <a:xfrm>
            <a:off x="4067944" y="3429000"/>
            <a:ext cx="4608512" cy="2677656"/>
          </a:xfrm>
          <a:prstGeom prst="rect">
            <a:avLst/>
          </a:prstGeom>
        </p:spPr>
        <p:txBody>
          <a:bodyPr wrap="square">
            <a:spAutoFit/>
          </a:bodyPr>
          <a:lstStyle/>
          <a:p>
            <a:r>
              <a:rPr lang="fr-FR" sz="2400" b="1" dirty="0" smtClean="0">
                <a:latin typeface="+mj-lt"/>
              </a:rPr>
              <a:t>C’était incroyable que le jeune homme de seize ans, presque un enfant, était non seulement le premier danseur dans le théâtre de Nantes mais  aussi et le chorégraphe.</a:t>
            </a:r>
            <a:endParaRPr lang="ru-RU" sz="2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404664"/>
            <a:ext cx="7056784" cy="1162050"/>
          </a:xfrm>
        </p:spPr>
        <p:txBody>
          <a:bodyPr>
            <a:noAutofit/>
          </a:bodyPr>
          <a:lstStyle/>
          <a:p>
            <a:pPr algn="ctr"/>
            <a:r>
              <a:rPr lang="fr-FR" dirty="0" smtClean="0"/>
              <a:t>En 1847, le directeur du théâtre impérial lui a offert une place du premier danseur. Marius Petipa a accepté sans hésiter et est arrivé bientôt à Saint-Pétersbourg.</a:t>
            </a:r>
            <a:endParaRPr lang="ru-RU" dirty="0"/>
          </a:p>
        </p:txBody>
      </p:sp>
      <p:pic>
        <p:nvPicPr>
          <p:cNvPr id="7" name="Содержимое 6" descr="питербург.jpg"/>
          <p:cNvPicPr>
            <a:picLocks noGrp="1" noChangeAspect="1"/>
          </p:cNvPicPr>
          <p:nvPr>
            <p:ph idx="1"/>
          </p:nvPr>
        </p:nvPicPr>
        <p:blipFill>
          <a:blip r:embed="rId2" cstate="print"/>
          <a:stretch>
            <a:fillRect/>
          </a:stretch>
        </p:blipFill>
        <p:spPr>
          <a:xfrm>
            <a:off x="3707904" y="1700808"/>
            <a:ext cx="5161840" cy="4031308"/>
          </a:xfrm>
        </p:spPr>
      </p:pic>
      <p:sp>
        <p:nvSpPr>
          <p:cNvPr id="6" name="Текст 5"/>
          <p:cNvSpPr>
            <a:spLocks noGrp="1"/>
          </p:cNvSpPr>
          <p:nvPr>
            <p:ph type="body" sz="half" idx="2"/>
          </p:nvPr>
        </p:nvSpPr>
        <p:spPr>
          <a:xfrm>
            <a:off x="467544" y="1412776"/>
            <a:ext cx="3119269" cy="4104456"/>
          </a:xfrm>
        </p:spPr>
        <p:txBody>
          <a:bodyPr>
            <a:noAutofit/>
          </a:bodyPr>
          <a:lstStyle/>
          <a:p>
            <a:pPr fontAlgn="t"/>
            <a:r>
              <a:rPr lang="fr-FR" sz="1800" dirty="0" smtClean="0">
                <a:latin typeface="+mj-lt"/>
              </a:rPr>
              <a:t/>
            </a:r>
            <a:br>
              <a:rPr lang="fr-FR" sz="1800" dirty="0" smtClean="0">
                <a:latin typeface="+mj-lt"/>
              </a:rPr>
            </a:br>
            <a:r>
              <a:rPr lang="fr-FR" sz="1800" b="1" dirty="0" smtClean="0">
                <a:latin typeface="+mj-lt"/>
              </a:rPr>
              <a:t>À la fin de mai 1847 le chauffeur de taxi conduisait dans les rues de Saint-Pétersbourg un passager étrange. Sur sa tête était un mouchoir à la place de sa casquette, qui a été volée dans le port, dès qu'il a quitté le bord du navire, qui était arrivé du Havre. Les passants s’amusaient en regardant ce cavalier étrange. </a:t>
            </a:r>
            <a:endParaRPr lang="ru-RU" sz="1800" dirty="0">
              <a:latin typeface="+mj-lt"/>
            </a:endParaRPr>
          </a:p>
        </p:txBody>
      </p:sp>
      <p:sp>
        <p:nvSpPr>
          <p:cNvPr id="5" name="TextBox 4"/>
          <p:cNvSpPr txBox="1"/>
          <p:nvPr/>
        </p:nvSpPr>
        <p:spPr>
          <a:xfrm>
            <a:off x="395536" y="5805264"/>
            <a:ext cx="8136904" cy="1015663"/>
          </a:xfrm>
          <a:prstGeom prst="rect">
            <a:avLst/>
          </a:prstGeom>
          <a:noFill/>
        </p:spPr>
        <p:txBody>
          <a:bodyPr wrap="square" rtlCol="0">
            <a:spAutoFit/>
          </a:bodyPr>
          <a:lstStyle/>
          <a:p>
            <a:pPr algn="ctr"/>
            <a:r>
              <a:rPr lang="fr-FR" sz="2000" b="1" dirty="0" smtClean="0">
                <a:latin typeface="+mj-lt"/>
              </a:rPr>
              <a:t>Donc, l’homme qui est venu en Russie, a déterminé la direction dans laquelle des dizaines d'année se développait  le ballet russe.</a:t>
            </a:r>
            <a:endParaRPr lang="ru-RU" sz="20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9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4186808" cy="2088232"/>
          </a:xfrm>
        </p:spPr>
        <p:txBody>
          <a:bodyPr>
            <a:normAutofit fontScale="90000"/>
          </a:bodyPr>
          <a:lstStyle/>
          <a:p>
            <a:pPr fontAlgn="t"/>
            <a:r>
              <a:rPr lang="fr-FR" dirty="0" smtClean="0"/>
              <a:t> </a:t>
            </a:r>
            <a:r>
              <a:rPr lang="ru-RU" sz="2200" dirty="0" smtClean="0">
                <a:latin typeface="Bookman Old Style" pitchFamily="18" charset="0"/>
              </a:rPr>
              <a:t/>
            </a:r>
            <a:br>
              <a:rPr lang="ru-RU" sz="2200" dirty="0" smtClean="0">
                <a:latin typeface="Bookman Old Style" pitchFamily="18" charset="0"/>
              </a:rPr>
            </a:br>
            <a:r>
              <a:rPr lang="fr-FR" sz="2200" dirty="0" smtClean="0">
                <a:latin typeface="Bookman Old Style" pitchFamily="18" charset="0"/>
              </a:rPr>
              <a:t>D’après les souvenirs de Nikolai</a:t>
            </a:r>
            <a:r>
              <a:rPr lang="fr-FR" sz="2200" dirty="0" smtClean="0">
                <a:latin typeface="Times New Roman"/>
                <a:cs typeface="Times New Roman"/>
              </a:rPr>
              <a:t>̈</a:t>
            </a:r>
            <a:r>
              <a:rPr lang="fr-FR" sz="2200" dirty="0" smtClean="0">
                <a:latin typeface="Bookman Old Style" pitchFamily="18" charset="0"/>
              </a:rPr>
              <a:t> Legat (Petipa était ami de son père) Marius était un jeune homme beau, drôle, talentueux, il est immédiatement devenu populaire parmi des artistes. </a:t>
            </a:r>
            <a:endParaRPr lang="ru-RU" sz="2200" dirty="0">
              <a:latin typeface="Bookman Old Style" pitchFamily="18" charset="0"/>
            </a:endParaRPr>
          </a:p>
        </p:txBody>
      </p:sp>
      <p:pic>
        <p:nvPicPr>
          <p:cNvPr id="5" name="Содержимое 4" descr="петипа.jpg"/>
          <p:cNvPicPr>
            <a:picLocks noGrp="1" noChangeAspect="1"/>
          </p:cNvPicPr>
          <p:nvPr>
            <p:ph idx="1"/>
          </p:nvPr>
        </p:nvPicPr>
        <p:blipFill>
          <a:blip r:embed="rId2" cstate="print"/>
          <a:stretch>
            <a:fillRect/>
          </a:stretch>
        </p:blipFill>
        <p:spPr>
          <a:xfrm>
            <a:off x="4860032" y="476672"/>
            <a:ext cx="3783376" cy="5832648"/>
          </a:xfrm>
        </p:spPr>
      </p:pic>
      <p:sp>
        <p:nvSpPr>
          <p:cNvPr id="4" name="Текст 3"/>
          <p:cNvSpPr>
            <a:spLocks noGrp="1"/>
          </p:cNvSpPr>
          <p:nvPr>
            <p:ph type="body" sz="half" idx="2"/>
          </p:nvPr>
        </p:nvSpPr>
        <p:spPr>
          <a:xfrm>
            <a:off x="467544" y="2348880"/>
            <a:ext cx="4176464" cy="2152260"/>
          </a:xfrm>
        </p:spPr>
        <p:txBody>
          <a:bodyPr>
            <a:noAutofit/>
          </a:bodyPr>
          <a:lstStyle/>
          <a:p>
            <a:r>
              <a:rPr lang="fr-FR" sz="2000" b="1" dirty="0" smtClean="0">
                <a:latin typeface="+mj-lt"/>
              </a:rPr>
              <a:t>Sur la scène il a trouvé sa femme et a épousé la danseuse Maria Sourovschikova.</a:t>
            </a:r>
            <a:r>
              <a:rPr lang="fr-FR" sz="2000" dirty="0" smtClean="0">
                <a:latin typeface="+mj-lt"/>
              </a:rPr>
              <a:t/>
            </a:r>
            <a:br>
              <a:rPr lang="fr-FR" sz="2000" dirty="0" smtClean="0">
                <a:latin typeface="+mj-lt"/>
              </a:rPr>
            </a:br>
            <a:r>
              <a:rPr lang="fr-FR" sz="2000" b="1" dirty="0" smtClean="0">
                <a:latin typeface="+mj-lt"/>
              </a:rPr>
              <a:t>Cependant  la vie de famille était loin d'être parfaite.</a:t>
            </a:r>
          </a:p>
          <a:p>
            <a:endParaRPr lang="fr-FR" sz="2000" b="1" dirty="0" smtClean="0"/>
          </a:p>
          <a:p>
            <a:endParaRPr lang="ru-RU" sz="2000" dirty="0"/>
          </a:p>
        </p:txBody>
      </p:sp>
      <p:sp>
        <p:nvSpPr>
          <p:cNvPr id="6" name="TextBox 5"/>
          <p:cNvSpPr txBox="1"/>
          <p:nvPr/>
        </p:nvSpPr>
        <p:spPr>
          <a:xfrm>
            <a:off x="467544" y="4365104"/>
            <a:ext cx="4248472" cy="2626553"/>
          </a:xfrm>
          <a:prstGeom prst="rect">
            <a:avLst/>
          </a:prstGeom>
          <a:noFill/>
        </p:spPr>
        <p:txBody>
          <a:bodyPr wrap="square" rtlCol="0">
            <a:spAutoFit/>
          </a:bodyPr>
          <a:lstStyle/>
          <a:p>
            <a:r>
              <a:rPr lang="fr-FR" sz="2000" b="1" dirty="0" smtClean="0">
                <a:latin typeface="+mj-lt"/>
              </a:rPr>
              <a:t>En 1882 Maria Sourovschikova est morte.</a:t>
            </a:r>
            <a:r>
              <a:rPr lang="fr-FR" sz="2000" dirty="0" smtClean="0">
                <a:latin typeface="+mj-lt"/>
              </a:rPr>
              <a:t> </a:t>
            </a:r>
            <a:r>
              <a:rPr lang="fr-FR" sz="2000" b="1" dirty="0" smtClean="0">
                <a:latin typeface="+mj-lt"/>
              </a:rPr>
              <a:t>Marius Petipa s’est marié pour la deuxième fois avec la fille d'un célèbre artiste</a:t>
            </a:r>
            <a:r>
              <a:rPr lang="fr-FR" sz="2000" dirty="0" smtClean="0">
                <a:latin typeface="+mj-lt"/>
              </a:rPr>
              <a:t> </a:t>
            </a:r>
            <a:r>
              <a:rPr lang="fr-FR" sz="2000" b="1" dirty="0" smtClean="0">
                <a:latin typeface="+mj-lt"/>
              </a:rPr>
              <a:t>Leonidov. </a:t>
            </a:r>
          </a:p>
          <a:p>
            <a:r>
              <a:rPr lang="fr-FR" sz="2000" b="1" dirty="0" smtClean="0">
                <a:latin typeface="+mj-lt"/>
              </a:rPr>
              <a:t>Enfin il a appris ce que signifiait une famille heureuse.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76672"/>
            <a:ext cx="4978896" cy="3154362"/>
          </a:xfrm>
        </p:spPr>
        <p:txBody>
          <a:bodyPr>
            <a:noAutofit/>
          </a:bodyPr>
          <a:lstStyle/>
          <a:p>
            <a:pPr algn="l"/>
            <a:r>
              <a:rPr lang="fr-FR" sz="2000" b="1" dirty="0" smtClean="0"/>
              <a:t>La première représentation, qui a mis Marius </a:t>
            </a:r>
            <a:r>
              <a:rPr lang="fr-FR" sz="2000" b="1" dirty="0" smtClean="0">
                <a:latin typeface="+mn-lt"/>
              </a:rPr>
              <a:t>Petipa</a:t>
            </a:r>
            <a:r>
              <a:rPr lang="fr-FR" sz="2000" b="1" dirty="0" smtClean="0"/>
              <a:t> sur la scène de Saint-Pétersbourg , c'était le ballet </a:t>
            </a:r>
            <a:r>
              <a:rPr lang="ru-RU" sz="2000" b="1" dirty="0" smtClean="0"/>
              <a:t>«</a:t>
            </a:r>
            <a:r>
              <a:rPr lang="fr-FR" sz="2000" b="1" dirty="0" smtClean="0"/>
              <a:t>Paquita</a:t>
            </a:r>
            <a:r>
              <a:rPr lang="ru-RU" sz="2000" b="1" dirty="0" smtClean="0"/>
              <a:t>»</a:t>
            </a:r>
            <a:r>
              <a:rPr lang="fr-FR" sz="2000" b="1" dirty="0" smtClean="0"/>
              <a:t> rédigé par Mazilier, chorégraphe français. La première a obtenu l'appréciation bienveillante de Nicolai</a:t>
            </a:r>
            <a:r>
              <a:rPr lang="fr-FR" sz="2000" b="1" dirty="0" smtClean="0">
                <a:latin typeface="Times New Roman"/>
                <a:cs typeface="Times New Roman"/>
              </a:rPr>
              <a:t>̈</a:t>
            </a:r>
            <a:r>
              <a:rPr lang="fr-FR" sz="2000" b="1" dirty="0" smtClean="0"/>
              <a:t> Ier, et peu de temps après il a envoyé un anneau précieux au maître de ballet, en reconnaissance de son talent. </a:t>
            </a:r>
            <a:endParaRPr lang="ru-RU" sz="2000" dirty="0"/>
          </a:p>
        </p:txBody>
      </p:sp>
      <p:pic>
        <p:nvPicPr>
          <p:cNvPr id="9" name="Содержимое 8" descr="мариинский театр в 19 веке.jpg"/>
          <p:cNvPicPr>
            <a:picLocks noGrp="1" noChangeAspect="1"/>
          </p:cNvPicPr>
          <p:nvPr>
            <p:ph sz="half" idx="1"/>
          </p:nvPr>
        </p:nvPicPr>
        <p:blipFill>
          <a:blip r:embed="rId2" cstate="print"/>
          <a:stretch>
            <a:fillRect/>
          </a:stretch>
        </p:blipFill>
        <p:spPr>
          <a:xfrm>
            <a:off x="611560" y="3789040"/>
            <a:ext cx="3004939" cy="2782450"/>
          </a:xfrm>
        </p:spPr>
      </p:pic>
      <p:pic>
        <p:nvPicPr>
          <p:cNvPr id="8" name="Содержимое 7" descr="николай 1.jpg"/>
          <p:cNvPicPr>
            <a:picLocks noGrp="1" noChangeAspect="1"/>
          </p:cNvPicPr>
          <p:nvPr>
            <p:ph sz="half" idx="2"/>
          </p:nvPr>
        </p:nvPicPr>
        <p:blipFill>
          <a:blip r:embed="rId3" cstate="print"/>
          <a:stretch>
            <a:fillRect/>
          </a:stretch>
        </p:blipFill>
        <p:spPr>
          <a:xfrm>
            <a:off x="5508104" y="620688"/>
            <a:ext cx="3312368" cy="2952328"/>
          </a:xfrm>
        </p:spPr>
      </p:pic>
      <p:sp>
        <p:nvSpPr>
          <p:cNvPr id="1025" name="Rectangle 1"/>
          <p:cNvSpPr>
            <a:spLocks noChangeArrowheads="1"/>
          </p:cNvSpPr>
          <p:nvPr/>
        </p:nvSpPr>
        <p:spPr bwMode="auto">
          <a:xfrm>
            <a:off x="4139952" y="4293096"/>
            <a:ext cx="468223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latin typeface="+mj-lt"/>
                <a:ea typeface="Calibri" pitchFamily="34" charset="0"/>
                <a:cs typeface="Arial" pitchFamily="34" charset="0"/>
              </a:rPr>
              <a:t>En 1862, Marius</a:t>
            </a:r>
            <a:r>
              <a:rPr kumimoji="0" lang="fr-FR" sz="2000" b="1" i="0" u="none" strike="noStrike" cap="none" normalizeH="0" dirty="0" smtClean="0">
                <a:ln>
                  <a:noFill/>
                </a:ln>
                <a:effectLst/>
                <a:latin typeface="+mj-lt"/>
                <a:ea typeface="Calibri" pitchFamily="34" charset="0"/>
                <a:cs typeface="Arial" pitchFamily="34" charset="0"/>
              </a:rPr>
              <a:t> Petipa</a:t>
            </a:r>
            <a:r>
              <a:rPr kumimoji="0" lang="fr-FR" sz="2000" b="1" i="0" u="none" strike="noStrike" cap="none" normalizeH="0" baseline="0" dirty="0" smtClean="0">
                <a:ln>
                  <a:noFill/>
                </a:ln>
                <a:effectLst/>
                <a:latin typeface="+mj-lt"/>
                <a:ea typeface="Calibri" pitchFamily="34" charset="0"/>
                <a:cs typeface="Arial" pitchFamily="34" charset="0"/>
              </a:rPr>
              <a:t> a été officiellement nommé chor</a:t>
            </a:r>
            <a:r>
              <a:rPr lang="fr-FR" sz="2000" b="1" dirty="0" smtClean="0">
                <a:latin typeface="+mj-lt"/>
                <a:ea typeface="Calibri" pitchFamily="34" charset="0"/>
                <a:cs typeface="Arial" pitchFamily="34" charset="0"/>
              </a:rPr>
              <a:t>é</a:t>
            </a:r>
            <a:r>
              <a:rPr kumimoji="0" lang="fr-FR" sz="2000" b="1" i="0" u="none" strike="noStrike" cap="none" normalizeH="0" baseline="0" dirty="0" smtClean="0">
                <a:ln>
                  <a:noFill/>
                </a:ln>
                <a:effectLst/>
                <a:latin typeface="+mj-lt"/>
                <a:ea typeface="Calibri" pitchFamily="34" charset="0"/>
                <a:cs typeface="Arial" pitchFamily="34" charset="0"/>
              </a:rPr>
              <a:t>graphe des Théâtres</a:t>
            </a:r>
            <a:r>
              <a:rPr kumimoji="0" lang="fr-FR" sz="2000" b="1" i="0" u="none" strike="noStrike" cap="none" normalizeH="0" dirty="0" smtClean="0">
                <a:ln>
                  <a:noFill/>
                </a:ln>
                <a:effectLst/>
                <a:latin typeface="+mj-lt"/>
                <a:ea typeface="Calibri" pitchFamily="34" charset="0"/>
                <a:cs typeface="Arial" pitchFamily="34" charset="0"/>
              </a:rPr>
              <a:t> </a:t>
            </a:r>
            <a:r>
              <a:rPr kumimoji="0" lang="fr-FR" sz="2000" b="1" i="0" u="none" strike="noStrike" cap="none" normalizeH="0" baseline="0" dirty="0" smtClean="0">
                <a:ln>
                  <a:noFill/>
                </a:ln>
                <a:effectLst/>
                <a:latin typeface="+mj-lt"/>
                <a:ea typeface="Calibri" pitchFamily="34" charset="0"/>
                <a:cs typeface="Arial" pitchFamily="34" charset="0"/>
              </a:rPr>
              <a:t>Impériaux de Pétersbourg et a occupé cette place jusqu’à 1903</a:t>
            </a:r>
            <a:r>
              <a:rPr kumimoji="0" lang="fr-FR" sz="2000" b="0" i="0" u="none" strike="noStrike" cap="none" normalizeH="0" baseline="0" dirty="0" smtClean="0">
                <a:ln>
                  <a:noFill/>
                </a:ln>
                <a:effectLst/>
                <a:latin typeface="+mj-lt"/>
                <a:ea typeface="Calibri" pitchFamily="34" charset="0"/>
                <a:cs typeface="Arial" pitchFamily="34" charset="0"/>
              </a:rPr>
              <a:t>.</a:t>
            </a:r>
            <a:endParaRPr kumimoji="0" lang="fr-FR" sz="2000" b="0" i="0" u="none" strike="noStrike" cap="none" normalizeH="0" baseline="0" dirty="0" smtClean="0">
              <a:ln>
                <a:noFill/>
              </a:ln>
              <a:effectLst/>
              <a:latin typeface="+mj-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332656"/>
            <a:ext cx="9217024" cy="1354162"/>
          </a:xfrm>
        </p:spPr>
        <p:txBody>
          <a:bodyPr>
            <a:normAutofit/>
          </a:bodyPr>
          <a:lstStyle/>
          <a:p>
            <a:r>
              <a:rPr lang="fr-FR" sz="1800" b="1" dirty="0" smtClean="0"/>
              <a:t>   En 1862 Marius Petipa a effectué sa première grande mise en scène originale de </a:t>
            </a:r>
            <a:r>
              <a:rPr lang="ru-RU" sz="1800" b="1" dirty="0" smtClean="0"/>
              <a:t>«</a:t>
            </a:r>
            <a:r>
              <a:rPr lang="fr-FR" sz="1800" b="1" dirty="0" smtClean="0"/>
              <a:t>La Fille du Pharaon</a:t>
            </a:r>
            <a:r>
              <a:rPr lang="ru-RU" sz="1800" b="1" dirty="0" smtClean="0"/>
              <a:t>» </a:t>
            </a:r>
            <a:r>
              <a:rPr lang="en-US" sz="1800" b="1" dirty="0" smtClean="0"/>
              <a:t>.</a:t>
            </a:r>
            <a:br>
              <a:rPr lang="en-US" sz="1800" b="1" dirty="0" smtClean="0"/>
            </a:br>
            <a:r>
              <a:rPr lang="fr-FR" sz="1800" b="1" dirty="0" smtClean="0"/>
              <a:t>      </a:t>
            </a:r>
            <a:r>
              <a:rPr lang="ru-RU" sz="1800" b="1" dirty="0" smtClean="0"/>
              <a:t>«</a:t>
            </a:r>
            <a:r>
              <a:rPr lang="fr-FR" sz="1800" b="1" dirty="0" smtClean="0"/>
              <a:t>La Fille du Pharaon</a:t>
            </a:r>
            <a:r>
              <a:rPr lang="ru-RU" sz="1800" b="1" dirty="0" smtClean="0"/>
              <a:t>»</a:t>
            </a:r>
            <a:r>
              <a:rPr lang="fr-FR" sz="1800" b="1" dirty="0" smtClean="0"/>
              <a:t> a été conservée dans le répertoire jusqu'a 1928.</a:t>
            </a:r>
            <a:r>
              <a:rPr lang="fr-FR" sz="1800" dirty="0" smtClean="0"/>
              <a:t> </a:t>
            </a:r>
            <a:endParaRPr lang="ru-RU" sz="1800" dirty="0"/>
          </a:p>
        </p:txBody>
      </p:sp>
      <p:pic>
        <p:nvPicPr>
          <p:cNvPr id="5" name="Содержимое 4" descr="дочь фараона.png"/>
          <p:cNvPicPr>
            <a:picLocks noGrp="1" noChangeAspect="1"/>
          </p:cNvPicPr>
          <p:nvPr>
            <p:ph sz="half" idx="1"/>
          </p:nvPr>
        </p:nvPicPr>
        <p:blipFill>
          <a:blip r:embed="rId2" cstate="print"/>
          <a:stretch>
            <a:fillRect/>
          </a:stretch>
        </p:blipFill>
        <p:spPr>
          <a:xfrm>
            <a:off x="899592" y="1772816"/>
            <a:ext cx="7272808" cy="3600400"/>
          </a:xfrm>
        </p:spPr>
      </p:pic>
      <p:sp>
        <p:nvSpPr>
          <p:cNvPr id="4" name="Содержимое 3"/>
          <p:cNvSpPr>
            <a:spLocks noGrp="1"/>
          </p:cNvSpPr>
          <p:nvPr>
            <p:ph sz="half" idx="2"/>
          </p:nvPr>
        </p:nvSpPr>
        <p:spPr>
          <a:xfrm>
            <a:off x="323528" y="5589240"/>
            <a:ext cx="8070784" cy="1008112"/>
          </a:xfrm>
        </p:spPr>
        <p:txBody>
          <a:bodyPr>
            <a:normAutofit fontScale="25000" lnSpcReduction="20000"/>
          </a:bodyPr>
          <a:lstStyle/>
          <a:p>
            <a:pPr algn="ctr">
              <a:buNone/>
            </a:pPr>
            <a:r>
              <a:rPr lang="ru-RU" sz="7200" b="1" dirty="0" smtClean="0">
                <a:latin typeface="Century" pitchFamily="18" charset="0"/>
              </a:rPr>
              <a:t>     </a:t>
            </a:r>
            <a:r>
              <a:rPr lang="fr-FR" sz="7200" b="1" dirty="0" smtClean="0">
                <a:latin typeface="Century" pitchFamily="18" charset="0"/>
              </a:rPr>
              <a:t>Sur la photo: Dans le centre vous pouvez voir les danseuses (à droite) Kseshinskaya Mathilde (1871-1970) dans le ro</a:t>
            </a:r>
            <a:r>
              <a:rPr lang="fr-FR" sz="7200" b="1" dirty="0" smtClean="0">
                <a:latin typeface="Times New Roman"/>
                <a:cs typeface="Times New Roman"/>
              </a:rPr>
              <a:t>̂</a:t>
            </a:r>
            <a:r>
              <a:rPr lang="fr-FR" sz="7200" b="1" dirty="0" smtClean="0">
                <a:latin typeface="Century" pitchFamily="18" charset="0"/>
              </a:rPr>
              <a:t>le de princesse Aspicia, et (à gauche) Préobragenskay Olga (1871-1962) comme un esclave Ramsey.</a:t>
            </a:r>
            <a:r>
              <a:rPr lang="fr-FR" b="1" dirty="0" smtClean="0"/>
              <a:t/>
            </a:r>
            <a:br>
              <a:rPr lang="fr-FR" b="1"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9966"/>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836712"/>
            <a:ext cx="2952328" cy="5440378"/>
          </a:xfrm>
        </p:spPr>
        <p:txBody>
          <a:bodyPr>
            <a:noAutofit/>
          </a:bodyPr>
          <a:lstStyle/>
          <a:p>
            <a:pPr algn="l"/>
            <a:r>
              <a:rPr lang="fr-FR" sz="2400" b="1" dirty="0" smtClean="0"/>
              <a:t>La liste des ballets mis en scène par Marius Petipa sur la scène russe est énorme - plus de soixante-dix et les mises en scène originales – 46, sans compter les danses pour les opéras et les divertissements.</a:t>
            </a:r>
            <a:endParaRPr lang="ru-RU" sz="2400" dirty="0"/>
          </a:p>
        </p:txBody>
      </p:sp>
      <p:pic>
        <p:nvPicPr>
          <p:cNvPr id="5" name="Содержимое 4" descr="щелкунчик.jpg"/>
          <p:cNvPicPr>
            <a:picLocks noGrp="1" noChangeAspect="1"/>
          </p:cNvPicPr>
          <p:nvPr>
            <p:ph sz="half" idx="1"/>
          </p:nvPr>
        </p:nvPicPr>
        <p:blipFill>
          <a:blip r:embed="rId2" cstate="print"/>
          <a:stretch>
            <a:fillRect/>
          </a:stretch>
        </p:blipFill>
        <p:spPr>
          <a:xfrm>
            <a:off x="467544" y="692696"/>
            <a:ext cx="2664296" cy="3857652"/>
          </a:xfrm>
        </p:spPr>
      </p:pic>
      <p:pic>
        <p:nvPicPr>
          <p:cNvPr id="6" name="Содержимое 5" descr="эсмеральда.jpg"/>
          <p:cNvPicPr>
            <a:picLocks noGrp="1" noChangeAspect="1"/>
          </p:cNvPicPr>
          <p:nvPr>
            <p:ph sz="half" idx="2"/>
          </p:nvPr>
        </p:nvPicPr>
        <p:blipFill>
          <a:blip r:embed="rId3" cstate="print"/>
          <a:stretch>
            <a:fillRect/>
          </a:stretch>
        </p:blipFill>
        <p:spPr>
          <a:xfrm>
            <a:off x="6156176" y="1700808"/>
            <a:ext cx="2643206" cy="3854895"/>
          </a:xfrm>
        </p:spPr>
      </p:pic>
      <p:sp>
        <p:nvSpPr>
          <p:cNvPr id="19457" name="Rectangle 1"/>
          <p:cNvSpPr>
            <a:spLocks noChangeArrowheads="1"/>
          </p:cNvSpPr>
          <p:nvPr/>
        </p:nvSpPr>
        <p:spPr bwMode="auto">
          <a:xfrm flipH="1" flipV="1">
            <a:off x="5900060" y="4945622"/>
            <a:ext cx="45719" cy="369332"/>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467544" y="4653136"/>
            <a:ext cx="27146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latin typeface="Century" pitchFamily="18" charset="0"/>
                <a:ea typeface="Times New Roman" pitchFamily="18" charset="0"/>
                <a:cs typeface="Arial" pitchFamily="34" charset="0"/>
              </a:rPr>
              <a:t>Préobragenskay Olga, dans le rôle de la Fée Dragée et Nikolaï Legat dans le role du Prince."Casse-Noisette" </a:t>
            </a:r>
            <a:endParaRPr kumimoji="0" lang="ru-RU" b="1" i="0" u="none" strike="noStrike" cap="none" normalizeH="0" baseline="0" dirty="0" smtClean="0">
              <a:ln>
                <a:noFill/>
              </a:ln>
              <a:effectLst/>
              <a:latin typeface="Century" pitchFamily="18" charset="0"/>
              <a:cs typeface="Arial" pitchFamily="34" charset="0"/>
            </a:endParaRPr>
          </a:p>
        </p:txBody>
      </p:sp>
      <p:sp>
        <p:nvSpPr>
          <p:cNvPr id="9" name="Прямоугольник 8"/>
          <p:cNvSpPr/>
          <p:nvPr/>
        </p:nvSpPr>
        <p:spPr>
          <a:xfrm>
            <a:off x="6588224" y="5733256"/>
            <a:ext cx="1584176" cy="369332"/>
          </a:xfrm>
          <a:prstGeom prst="rect">
            <a:avLst/>
          </a:prstGeom>
        </p:spPr>
        <p:txBody>
          <a:bodyPr wrap="square">
            <a:spAutoFit/>
          </a:bodyPr>
          <a:lstStyle/>
          <a:p>
            <a:r>
              <a:rPr lang="fr-FR" b="1" dirty="0" smtClean="0">
                <a:latin typeface="Century" pitchFamily="18" charset="0"/>
              </a:rPr>
              <a:t>"Esmeralda" </a:t>
            </a:r>
            <a:endParaRPr lang="ru-RU" dirty="0">
              <a:latin typeface="Century"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2592288"/>
          </a:xfrm>
        </p:spPr>
        <p:txBody>
          <a:bodyPr>
            <a:normAutofit/>
          </a:bodyPr>
          <a:lstStyle/>
          <a:p>
            <a:pPr fontAlgn="t"/>
            <a:r>
              <a:rPr lang="fr-FR" sz="2200" b="1" dirty="0" smtClean="0"/>
              <a:t>Parmi eux se trouvent les spectacles de ballet, qui sont devenus la chorégraphie classique comme </a:t>
            </a:r>
            <a:r>
              <a:rPr lang="ru-RU" sz="2200" b="1" dirty="0" smtClean="0"/>
              <a:t>«</a:t>
            </a:r>
            <a:r>
              <a:rPr lang="fr-FR" sz="2200" b="1" dirty="0" smtClean="0"/>
              <a:t>Paquita</a:t>
            </a:r>
            <a:r>
              <a:rPr lang="ru-RU" sz="2200" b="1" dirty="0" smtClean="0"/>
              <a:t>»</a:t>
            </a:r>
            <a:r>
              <a:rPr lang="fr-FR" sz="2200" b="1" dirty="0" smtClean="0"/>
              <a:t>, </a:t>
            </a:r>
            <a:r>
              <a:rPr lang="ru-RU" sz="2200" b="1" dirty="0" smtClean="0"/>
              <a:t>«</a:t>
            </a:r>
            <a:r>
              <a:rPr lang="fr-FR" sz="2200" b="1" dirty="0" smtClean="0"/>
              <a:t>Don Quichotte</a:t>
            </a:r>
            <a:r>
              <a:rPr lang="ru-RU" sz="2200" b="1" dirty="0" smtClean="0"/>
              <a:t>»</a:t>
            </a:r>
            <a:r>
              <a:rPr lang="fr-FR" sz="2200" b="1" dirty="0" smtClean="0"/>
              <a:t>, </a:t>
            </a:r>
            <a:r>
              <a:rPr lang="ru-RU" sz="2200" b="1" dirty="0" smtClean="0"/>
              <a:t>«</a:t>
            </a:r>
            <a:r>
              <a:rPr lang="fr-FR" sz="2200" b="1" dirty="0" smtClean="0"/>
              <a:t>Coppélia</a:t>
            </a:r>
            <a:r>
              <a:rPr lang="ru-RU" sz="2200" b="1" dirty="0" smtClean="0"/>
              <a:t>»</a:t>
            </a:r>
            <a:r>
              <a:rPr lang="fr-FR" sz="2200" b="1" dirty="0" smtClean="0"/>
              <a:t>, </a:t>
            </a:r>
            <a:r>
              <a:rPr lang="ru-RU" sz="2200" b="1" dirty="0" smtClean="0"/>
              <a:t>«</a:t>
            </a:r>
            <a:r>
              <a:rPr lang="fr-FR" sz="2200" b="1" dirty="0" smtClean="0"/>
              <a:t>La Fille mal gardée</a:t>
            </a:r>
            <a:r>
              <a:rPr lang="ru-RU" sz="2200" b="1" dirty="0" smtClean="0"/>
              <a:t>»</a:t>
            </a:r>
            <a:r>
              <a:rPr lang="fr-FR" sz="2200" b="1" dirty="0" smtClean="0"/>
              <a:t>, </a:t>
            </a:r>
            <a:r>
              <a:rPr lang="ru-RU" sz="2200" b="1" dirty="0" smtClean="0"/>
              <a:t>«</a:t>
            </a:r>
            <a:r>
              <a:rPr lang="fr-FR" sz="2200" b="1" dirty="0" smtClean="0"/>
              <a:t>Esmeralda</a:t>
            </a:r>
            <a:r>
              <a:rPr lang="ru-RU" sz="2200" b="1" dirty="0" smtClean="0"/>
              <a:t>»</a:t>
            </a:r>
            <a:r>
              <a:rPr lang="fr-FR" sz="2200" b="1" dirty="0" smtClean="0"/>
              <a:t>, </a:t>
            </a:r>
            <a:r>
              <a:rPr lang="ru-RU" sz="2200" b="1" dirty="0" smtClean="0"/>
              <a:t>«</a:t>
            </a:r>
            <a:r>
              <a:rPr lang="fr-FR" sz="2200" b="1" dirty="0" smtClean="0"/>
              <a:t>La Belle au bois dormant</a:t>
            </a:r>
            <a:r>
              <a:rPr lang="ru-RU" sz="2200" b="1" dirty="0" smtClean="0"/>
              <a:t>»</a:t>
            </a:r>
            <a:r>
              <a:rPr lang="fr-FR" sz="2200" b="1" dirty="0" smtClean="0"/>
              <a:t>, </a:t>
            </a:r>
            <a:r>
              <a:rPr lang="ru-RU" sz="2200" b="1" dirty="0" smtClean="0"/>
              <a:t>«</a:t>
            </a:r>
            <a:r>
              <a:rPr lang="fr-FR" sz="2200" b="1" dirty="0" smtClean="0"/>
              <a:t>La Sylphide</a:t>
            </a:r>
            <a:r>
              <a:rPr lang="ru-RU" sz="2200" b="1" dirty="0" smtClean="0"/>
              <a:t>»</a:t>
            </a:r>
            <a:r>
              <a:rPr lang="fr-FR" sz="2200" b="1" dirty="0" smtClean="0"/>
              <a:t>, </a:t>
            </a:r>
            <a:r>
              <a:rPr lang="ru-RU" sz="2200" b="1" dirty="0" smtClean="0"/>
              <a:t>«</a:t>
            </a:r>
            <a:r>
              <a:rPr lang="fr-FR" sz="2200" b="1" dirty="0" smtClean="0"/>
              <a:t>Cendrillon</a:t>
            </a:r>
            <a:r>
              <a:rPr lang="ru-RU" sz="2200" b="1" dirty="0" smtClean="0"/>
              <a:t>»</a:t>
            </a:r>
            <a:r>
              <a:rPr lang="fr-FR" sz="2200" b="1" dirty="0" smtClean="0"/>
              <a:t>, </a:t>
            </a:r>
            <a:r>
              <a:rPr lang="ru-RU" sz="2200" b="1" dirty="0" smtClean="0"/>
              <a:t>«</a:t>
            </a:r>
            <a:r>
              <a:rPr lang="fr-FR" sz="2200" b="1" dirty="0" smtClean="0"/>
              <a:t>Casse-Noisette</a:t>
            </a:r>
            <a:r>
              <a:rPr lang="ru-RU" sz="2200" b="1" dirty="0" smtClean="0"/>
              <a:t>»</a:t>
            </a:r>
            <a:r>
              <a:rPr lang="fr-FR" sz="2200" b="1" dirty="0" smtClean="0"/>
              <a:t>, </a:t>
            </a:r>
            <a:r>
              <a:rPr lang="ru-RU" sz="2200" b="1" dirty="0" smtClean="0"/>
              <a:t>«</a:t>
            </a:r>
            <a:r>
              <a:rPr lang="fr-FR" sz="2200" b="1" dirty="0" smtClean="0"/>
              <a:t>Le Lac des cygnes</a:t>
            </a:r>
            <a:r>
              <a:rPr lang="ru-RU" sz="2200" b="1" dirty="0" smtClean="0"/>
              <a:t>»</a:t>
            </a:r>
            <a:r>
              <a:rPr lang="fr-FR" sz="2200" b="1" dirty="0" smtClean="0"/>
              <a:t>, </a:t>
            </a:r>
            <a:r>
              <a:rPr lang="ru-RU" sz="2200" b="1" dirty="0" smtClean="0"/>
              <a:t>«</a:t>
            </a:r>
            <a:r>
              <a:rPr lang="fr-FR" sz="2200" b="1" dirty="0" smtClean="0"/>
              <a:t>Le Petit Cheval bossu</a:t>
            </a:r>
            <a:r>
              <a:rPr lang="ru-RU" sz="2200" b="1" dirty="0" smtClean="0"/>
              <a:t>»</a:t>
            </a:r>
            <a:r>
              <a:rPr lang="fr-FR" sz="2200" b="1" dirty="0" smtClean="0"/>
              <a:t>, </a:t>
            </a:r>
            <a:r>
              <a:rPr lang="ru-RU" sz="2200" b="1" dirty="0" smtClean="0"/>
              <a:t>«</a:t>
            </a:r>
            <a:r>
              <a:rPr lang="fr-FR" sz="2200" b="1" dirty="0" smtClean="0"/>
              <a:t>Miroir magique</a:t>
            </a:r>
            <a:r>
              <a:rPr lang="ru-RU" sz="2200" b="1" dirty="0" smtClean="0"/>
              <a:t>»</a:t>
            </a:r>
            <a:r>
              <a:rPr lang="fr-FR" sz="2200" b="1" dirty="0" smtClean="0"/>
              <a:t>  </a:t>
            </a:r>
            <a:br>
              <a:rPr lang="fr-FR" sz="2200" b="1" dirty="0" smtClean="0"/>
            </a:br>
            <a:r>
              <a:rPr lang="fr-FR" sz="2200" b="1" dirty="0" smtClean="0"/>
              <a:t>et bien d'autres.</a:t>
            </a:r>
            <a:endParaRPr lang="ru-RU" sz="2200" dirty="0"/>
          </a:p>
        </p:txBody>
      </p:sp>
      <p:pic>
        <p:nvPicPr>
          <p:cNvPr id="5" name="Содержимое 4" descr="i.jpg"/>
          <p:cNvPicPr>
            <a:picLocks noGrp="1" noChangeAspect="1"/>
          </p:cNvPicPr>
          <p:nvPr>
            <p:ph sz="half" idx="1"/>
          </p:nvPr>
        </p:nvPicPr>
        <p:blipFill>
          <a:blip r:embed="rId2" cstate="print"/>
          <a:stretch>
            <a:fillRect/>
          </a:stretch>
        </p:blipFill>
        <p:spPr>
          <a:xfrm>
            <a:off x="395536" y="2852936"/>
            <a:ext cx="4090063" cy="3714776"/>
          </a:xfrm>
        </p:spPr>
      </p:pic>
      <p:pic>
        <p:nvPicPr>
          <p:cNvPr id="6" name="Содержимое 5" descr="баядеркка.jpg"/>
          <p:cNvPicPr>
            <a:picLocks noGrp="1" noChangeAspect="1"/>
          </p:cNvPicPr>
          <p:nvPr>
            <p:ph sz="half" idx="2"/>
          </p:nvPr>
        </p:nvPicPr>
        <p:blipFill>
          <a:blip r:embed="rId3" cstate="print"/>
          <a:stretch>
            <a:fillRect/>
          </a:stretch>
        </p:blipFill>
        <p:spPr>
          <a:xfrm>
            <a:off x="4716016" y="2852936"/>
            <a:ext cx="4006131" cy="37147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680</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MARIUS PETIPA                    (1818 – 1910)</vt:lpstr>
      <vt:lpstr> Marius Petipa est né le 11 mars 1818 à Marseille  dans la famille du célèbre chorégraphe provincial.</vt:lpstr>
      <vt:lpstr>  A 16 ans  Marius Petipa a mis en scène son premier spectacle au théâtre de la ville de Nantes. À l'âge de seize ans Marius Petipa a reçu son concert solo.  </vt:lpstr>
      <vt:lpstr>En 1847, le directeur du théâtre impérial lui a offert une place du premier danseur. Marius Petipa a accepté sans hésiter et est arrivé bientôt à Saint-Pétersbourg.</vt:lpstr>
      <vt:lpstr>  D’après les souvenirs de Nikolaï Legat (Petipa était ami de son père) Marius était un jeune homme beau, drôle, talentueux, il est immédiatement devenu populaire parmi des artistes. </vt:lpstr>
      <vt:lpstr>La première représentation, qui a mis Marius Petipa sur la scène de Saint-Pétersbourg , c'était le ballet «Paquita» rédigé par Mazilier, chorégraphe français. La première a obtenu l'appréciation bienveillante de Nicolaï Ier, et peu de temps après il a envoyé un anneau précieux au maître de ballet, en reconnaissance de son talent. </vt:lpstr>
      <vt:lpstr>   En 1862 Marius Petipa a effectué sa première grande mise en scène originale de «La Fille du Pharaon» .       «La Fille du Pharaon» a été conservée dans le répertoire jusqu'a 1928. </vt:lpstr>
      <vt:lpstr>La liste des ballets mis en scène par Marius Petipa sur la scène russe est énorme - plus de soixante-dix et les mises en scène originales – 46, sans compter les danses pour les opéras et les divertissements.</vt:lpstr>
      <vt:lpstr>Parmi eux se trouvent les spectacles de ballet, qui sont devenus la chorégraphie classique comme «Paquita», «Don Quichotte», «Coppélia», «La Fille mal gardée», «Esmeralda», «La Belle au bois dormant», «La Sylphide», «Cendrillon», «Casse-Noisette», «Le Lac des cygnes», «Le Petit Cheval bossu», «Miroir magique»   et bien d'autres.</vt:lpstr>
      <vt:lpstr> Photo de la première de  "La Belle au bois dormant" ballet de Piotr Ilitch Tchaïkovski Chorégraphie de M. Petipa 1890 </vt:lpstr>
      <vt:lpstr>Petipa a prévu l'avenir de la danse classique pour de nombreuses années, est devenu législateur dans le monde du ballet, non seulement pour la scène russe, mais pour le monde.</vt:lpstr>
      <vt:lpstr>Ses mémoires se terminent par les mots: «En regardant en arrière sur ma carrière en Russie, je peux dire que c’était le temps le plus heureux  de ma vie ... Que Dieu bénisse ma deuxième maison, je t'aime de tout mon coeur».</vt:lpstr>
      <vt:lpstr> Marius Petipa est décédé  le 1er Juillet 1910.  Son tombeau se trouve à Saint-Pétersbourg, dans la nécropole des Maîtres ès arts (le cimetière Tikhvine, Alexandre Nevsky Lavra).  </vt:lpstr>
      <vt:lpstr>SITOGRAPHIE</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1</cp:lastModifiedBy>
  <cp:revision>112</cp:revision>
  <dcterms:created xsi:type="dcterms:W3CDTF">2013-02-02T16:22:06Z</dcterms:created>
  <dcterms:modified xsi:type="dcterms:W3CDTF">2013-11-19T20:41:11Z</dcterms:modified>
</cp:coreProperties>
</file>