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78" r:id="rId3"/>
    <p:sldId id="275" r:id="rId4"/>
    <p:sldId id="276" r:id="rId5"/>
    <p:sldId id="277" r:id="rId6"/>
    <p:sldId id="260" r:id="rId7"/>
    <p:sldId id="262" r:id="rId8"/>
    <p:sldId id="263" r:id="rId9"/>
    <p:sldId id="264" r:id="rId10"/>
    <p:sldId id="269" r:id="rId11"/>
    <p:sldId id="279" r:id="rId12"/>
    <p:sldId id="280" r:id="rId13"/>
    <p:sldId id="281" r:id="rId14"/>
    <p:sldId id="282" r:id="rId15"/>
    <p:sldId id="283" r:id="rId16"/>
    <p:sldId id="284" r:id="rId17"/>
    <p:sldId id="267" r:id="rId18"/>
    <p:sldId id="286" r:id="rId19"/>
    <p:sldId id="28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2C800-96C4-4162-918F-DF382CD0C010}" type="datetimeFigureOut">
              <a:rPr lang="ru-RU" smtClean="0"/>
              <a:pPr/>
              <a:t>08.02.2014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CC6FC-25CF-44E0-AC9C-942BD5B035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977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C6FC-25CF-44E0-AC9C-942BD5B0353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672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4118-A9B2-455F-9204-BAF42302DD62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D0424-2693-4FDE-9B9B-23A46B4D37FE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9C35C-581B-4BB1-86F0-93D846900F38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7FC7-23B3-4D2C-AA59-DB865D909652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000F-633C-40DB-904F-6AFA3986415B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27E5-6BE7-47C3-88A7-9A3E32057568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E5FCC-FC5B-4652-BC0B-C6D3A95289AC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2D-ED1D-40C8-A1BE-3BA31C67478D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BF04-4FB8-4D0A-9DFC-5D9152605772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C9A-C537-4219-A81A-6A848210D885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E2AE-7ED0-48F3-9601-631FDCC6EC0D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4313DB-2ED2-4A2E-980A-235633787095}" type="datetime1">
              <a:rPr lang="ru-RU" smtClean="0"/>
              <a:pPr/>
              <a:t>08.02.2014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0D6BE7A-B554-42D7-95A4-0D45929B5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10" Type="http://schemas.openxmlformats.org/officeDocument/2006/relationships/image" Target="../media/image32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image" Target="../media/image34.jpeg"/><Relationship Id="rId7" Type="http://schemas.openxmlformats.org/officeDocument/2006/relationships/image" Target="../media/image38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jpeg"/><Relationship Id="rId5" Type="http://schemas.openxmlformats.org/officeDocument/2006/relationships/image" Target="../media/image36.jpeg"/><Relationship Id="rId4" Type="http://schemas.openxmlformats.org/officeDocument/2006/relationships/image" Target="../media/image35.jpeg"/><Relationship Id="rId9" Type="http://schemas.openxmlformats.org/officeDocument/2006/relationships/image" Target="../media/image4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5421" y="2708920"/>
            <a:ext cx="6862247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Урок алгебры в 9 классе «День птиц»</a:t>
            </a:r>
          </a:p>
          <a:p>
            <a:pPr algn="ctr"/>
            <a:r>
              <a:rPr lang="ru-RU" sz="24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Обобщение знаний по теме «Системы уравнений».</a:t>
            </a:r>
          </a:p>
          <a:p>
            <a:pPr algn="ctr"/>
            <a:r>
              <a:rPr lang="ru-RU" sz="2400" b="1" cap="none" spc="0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Учитель математики МБОУ лицея </a:t>
            </a:r>
            <a:r>
              <a:rPr lang="ru-RU" sz="2400" b="1" cap="none" spc="0" dirty="0" err="1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с.Хлевное</a:t>
            </a:r>
            <a:r>
              <a:rPr lang="ru-RU" sz="2400" b="1" cap="none" spc="0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Полякова Наталья Валерьевна</a:t>
            </a:r>
            <a:endParaRPr lang="ru-RU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5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8" descr="http://priroda36.ru/images/stories/divnogorie/zhivotnie/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3347864" y="332655"/>
            <a:ext cx="2653809" cy="199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3881" y="908720"/>
            <a:ext cx="10310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896361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Mistral" pitchFamily="66" charset="0"/>
              </a:rPr>
              <a:t>«Ученик</a:t>
            </a:r>
            <a:r>
              <a:rPr lang="ru-RU" sz="4400" dirty="0">
                <a:solidFill>
                  <a:srgbClr val="C00000"/>
                </a:solidFill>
                <a:latin typeface="Mistral" pitchFamily="66" charset="0"/>
              </a:rPr>
              <a:t>, который учится без желания, - это птица без </a:t>
            </a:r>
            <a:r>
              <a:rPr lang="ru-RU" sz="4400" dirty="0" smtClean="0">
                <a:solidFill>
                  <a:srgbClr val="C00000"/>
                </a:solidFill>
                <a:latin typeface="Mistral" pitchFamily="66" charset="0"/>
              </a:rPr>
              <a:t>крыльев!»</a:t>
            </a:r>
            <a:endParaRPr lang="ru-RU" sz="4400" dirty="0">
              <a:solidFill>
                <a:srgbClr val="C00000"/>
              </a:solidFill>
              <a:latin typeface="Mistral" pitchFamily="66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Птицы издавна привлекали внимание человека. Людей восхищало их яркое оперение, мелодичное пение, их смелые и стремительные полеты. С птицами связаны самые поэтические образы в творчестве народов, в классической музыке, литературе.</a:t>
            </a:r>
          </a:p>
          <a:p>
            <a:r>
              <a:rPr lang="ru-RU" dirty="0" smtClean="0"/>
              <a:t>Решите системы уравнений. Используя найденные ответы, запишите в таблицу названия птиц и узнайте, что они символизируют.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500591" y="2221679"/>
                <a:ext cx="1800200" cy="1107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/>
                  <a:t>Павлин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5х+4у=−4</m:t>
                              </m:r>
                            </m:e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−6х−4у=4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91" y="2221679"/>
                <a:ext cx="1800200" cy="1107867"/>
              </a:xfrm>
              <a:prstGeom prst="rect">
                <a:avLst/>
              </a:prstGeom>
              <a:blipFill rotWithShape="1">
                <a:blip r:embed="rId2" cstate="email"/>
                <a:stretch>
                  <a:fillRect l="-8475" t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2699792" y="2304414"/>
                <a:ext cx="1944216" cy="1256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Пеликан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х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−2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у=−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9</m:t>
                              </m:r>
                            </m:e>
                            <m:e>
                              <m:r>
                                <a:rPr lang="ru-RU" i="1">
                                  <a:latin typeface="Cambria Math"/>
                                </a:rPr>
                                <m:t>х−у=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−2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304414"/>
                <a:ext cx="1944216" cy="1256178"/>
              </a:xfrm>
              <a:prstGeom prst="rect">
                <a:avLst/>
              </a:prstGeom>
              <a:blipFill rotWithShape="1">
                <a:blip r:embed="rId3" cstate="email"/>
                <a:stretch>
                  <a:fillRect l="-5016" t="-33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4876702" y="2141944"/>
                <a:ext cx="1512168" cy="12673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Сова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5х+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у=−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х−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у=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−4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702" y="2141944"/>
                <a:ext cx="1512168" cy="1267335"/>
              </a:xfrm>
              <a:prstGeom prst="rect">
                <a:avLst/>
              </a:prstGeom>
              <a:blipFill rotWithShape="1">
                <a:blip r:embed="rId4" cstate="email"/>
                <a:stretch>
                  <a:fillRect l="-6452" t="-3846" r="-112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7051375" y="2230259"/>
                <a:ext cx="1368152" cy="1256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Аист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6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х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у=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ru-RU" i="1">
                                  <a:latin typeface="Cambria Math"/>
                                </a:rPr>
                                <m:t>−х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у=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1375" y="2230259"/>
                <a:ext cx="1368152" cy="1256178"/>
              </a:xfrm>
              <a:prstGeom prst="rect">
                <a:avLst/>
              </a:prstGeom>
              <a:blipFill rotWithShape="1">
                <a:blip r:embed="rId5" cstate="email"/>
                <a:stretch>
                  <a:fillRect l="-7143" t="-3398" r="-4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Павлин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02785"/>
            <a:ext cx="2075576" cy="155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animal.ru/wp-content/uploads/2011/06/australian-pelican03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1263" y="3486437"/>
            <a:ext cx="2361274" cy="15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foto-zverey.ru/images/ptici_154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8069" y="3474487"/>
            <a:ext cx="2113306" cy="158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registr.landtrophy.ru/krasnaya-kniga/krasnaya-kniga-rossii/ptitsy-aves-/images/daljnevostochnii-aist-ciconia-boyciana-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2827" y="3336820"/>
            <a:ext cx="1247098" cy="177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6607253"/>
              </p:ext>
            </p:extLst>
          </p:nvPr>
        </p:nvGraphicFramePr>
        <p:xfrm>
          <a:off x="533224" y="5373216"/>
          <a:ext cx="80467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75"/>
                <a:gridCol w="2011675"/>
                <a:gridCol w="2011675"/>
                <a:gridCol w="201167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(-1,6;-2)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(0,2;-0,8)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(0,-1)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(-2,5;-0,5)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Мудрость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Счастье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Бессмертие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Жертвенность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>
            <a:off x="1691680" y="5059467"/>
            <a:ext cx="3384376" cy="24174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995936" y="5070612"/>
            <a:ext cx="2808312" cy="3026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1619672" y="5070612"/>
            <a:ext cx="4176464" cy="2305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080" idx="2"/>
          </p:cNvCxnSpPr>
          <p:nvPr/>
        </p:nvCxnSpPr>
        <p:spPr>
          <a:xfrm flipH="1">
            <a:off x="3671900" y="5109012"/>
            <a:ext cx="4284476" cy="2642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2905" y="2144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Решение задач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971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fleurdelis.at.ua/lebedi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63229" cy="494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82834" y="5436416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omic Sans MS" pitchFamily="66" charset="0"/>
              </a:rPr>
              <a:t>Лебеди-верность!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299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32656"/>
            <a:ext cx="7416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библейской легенде голубка приносит Ною весть о том, что Бог сменил гнев на милость и что потоп кончился. Выражение «Голубь мира» приобрело особую популярность после того, как голубь, несущий в клюве оливковую ветвь, был использован художником при создании эмблемы для Всемирного конгресса сторонников мира в 1949 году.</a:t>
            </a:r>
            <a:endParaRPr lang="ru-RU" dirty="0"/>
          </a:p>
        </p:txBody>
      </p:sp>
      <p:pic>
        <p:nvPicPr>
          <p:cNvPr id="8194" name="Picture 2" descr="Файл:Pablo-picasso-blue-do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82342"/>
            <a:ext cx="5616624" cy="425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709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332656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Решите системы уравнений. Используя найденные ответы, узнайте методом исключений фамилию художника, создавшего эту эмблему.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1334434" y="1340768"/>
                <a:ext cx="2016224" cy="645241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х+у=−2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/>
                                    </a:rPr>
                                    <m:t>у</m:t>
                                  </m:r>
                                </m:e>
                                <m:sup>
                                  <m:r>
                                    <a:rPr lang="ru-RU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ru-RU" b="0" i="1" smtClean="0">
                                  <a:latin typeface="Cambria Math"/>
                                </a:rPr>
                                <m:t>−3х=6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434" y="1340768"/>
                <a:ext cx="2016224" cy="6452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5456382" y="1340768"/>
                <a:ext cx="1368152" cy="64498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ru-RU" i="1">
                                  <a:latin typeface="Cambria Math"/>
                                </a:rPr>
                                <m:t>х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ru-RU" i="1">
                                  <a:latin typeface="Cambria Math"/>
                                </a:rPr>
                                <m:t>у=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7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/>
                                    </a:rPr>
                                    <m:t>(х+у)</m:t>
                                  </m:r>
                                </m:e>
                                <m:sup>
                                  <m:r>
                                    <a:rPr lang="ru-RU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ru-RU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ru-RU" b="0" i="1" smtClean="0">
                                  <a:latin typeface="Cambria Math"/>
                                </a:rPr>
                                <m:t>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382" y="1340768"/>
                <a:ext cx="1368152" cy="64498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4521869"/>
              </p:ext>
            </p:extLst>
          </p:nvPr>
        </p:nvGraphicFramePr>
        <p:xfrm>
          <a:off x="1334434" y="2132856"/>
          <a:ext cx="6096000" cy="1389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Сальвадор Дали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Александр Дейнека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Пабло Пикассо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(-2;0), (1;-3)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(5;-2), (2;-5)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(-2;5),(-5;2)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716719"/>
            <a:ext cx="1973511" cy="2302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 descr="http://www.deineka.ru/images/photo/deinek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645024"/>
            <a:ext cx="1640582" cy="2403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bigpicture.ru/wp-content/uploads/2010/08/1271-728x990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0398" y="3645024"/>
            <a:ext cx="1784295" cy="2426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Решение задач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069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79147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 нашей местности проживает 264 </a:t>
            </a:r>
            <a:r>
              <a:rPr lang="ru-RU" sz="1400" dirty="0"/>
              <a:t>вида птиц, относящихся к 18 </a:t>
            </a:r>
            <a:r>
              <a:rPr lang="ru-RU" sz="1400" dirty="0" smtClean="0"/>
              <a:t>отрядам. Некоторых их них можно увидеть в лесополосах, растущих в нашем селе. Чтобы познакомиться с ними, решите системы уравнений.  Для каждой системы слева подберите ответ справа. </a:t>
            </a:r>
            <a:endParaRPr lang="ru-RU" sz="1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50738562"/>
                  </p:ext>
                </p:extLst>
              </p:nvPr>
            </p:nvGraphicFramePr>
            <p:xfrm>
              <a:off x="395536" y="1388969"/>
              <a:ext cx="8280920" cy="493122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464496"/>
                    <a:gridCol w="3816424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>
                              <a:solidFill>
                                <a:schemeClr val="tx1"/>
                              </a:solidFill>
                            </a:rPr>
                            <a:t>Зяблик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х+у=</m:t>
                                      </m:r>
                                      <m:r>
                                        <a:rPr lang="ru-RU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𝟖</m:t>
                                      </m:r>
                                    </m:e>
                                    <m:e>
                                      <m:r>
                                        <a:rPr lang="ru-RU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ху=</m:t>
                                      </m:r>
                                      <m:r>
                                        <a:rPr lang="ru-RU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𝟏𝟐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bg1">
                            <a:alpha val="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>
                              <a:solidFill>
                                <a:schemeClr val="tx1"/>
                              </a:solidFill>
                            </a:rPr>
                            <a:t>(2;6),</a:t>
                          </a:r>
                          <a:r>
                            <a:rPr lang="ru-RU" baseline="0" dirty="0" smtClean="0">
                              <a:solidFill>
                                <a:schemeClr val="tx1"/>
                              </a:solidFill>
                            </a:rPr>
                            <a:t> (6;2)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Свиристель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х+у=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𝟏𝟐</m:t>
                                      </m:r>
                                    </m:e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𝟏𝟏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(13;5),</a:t>
                          </a:r>
                          <a:r>
                            <a:rPr lang="ru-RU" baseline="0" dirty="0" smtClean="0"/>
                            <a:t> (5;13)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Снегирь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х−у=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𝟖</m:t>
                                      </m:r>
                                    </m:e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𝟔𝟓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(-3;-7), (7;3)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Синица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х−у=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𝟒</m:t>
                                      </m:r>
                                    </m:e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𝟐𝟏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(6;3), (-6;-3)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Щурка</a:t>
                          </a:r>
                          <a:r>
                            <a:rPr lang="ru-RU" baseline="0" dirty="0" smtClean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𝟏𝟖</m:t>
                                      </m:r>
                                    </m:e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х:у=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𝟐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(3;2), (2;3)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Хохлатый жаворонок</a:t>
                          </a:r>
                          <a14:m>
                            <m:oMath xmlns:m="http://schemas.openxmlformats.org/officeDocument/2006/math">
                              <m:r>
                                <a:rPr lang="ru-RU" b="0" i="0" smtClean="0">
                                  <a:latin typeface="Cambria Math"/>
                                </a:rPr>
                                <m:t>  </m:t>
                              </m:r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х+у=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𝟓</m:t>
                                      </m:r>
                                    </m:e>
                                    <m:e>
                                      <m:sSup>
                                        <m:sSupPr>
                                          <m:ctrlPr>
                                            <a:rPr lang="ru-RU" b="1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х</m:t>
                                          </m:r>
                                        </m:e>
                                        <m:sup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ru-RU" b="1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у</m:t>
                                          </m:r>
                                        </m:e>
                                        <m:sup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𝟏𝟑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(11;1), (1;11)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Дятел</a:t>
                          </a:r>
                          <a:r>
                            <a:rPr lang="ru-RU" baseline="0" dirty="0" smtClean="0"/>
                            <a:t/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х+у=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𝟓</m:t>
                                      </m:r>
                                    </m:e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𝟏𝟕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(2;-4), (4;-2)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Трясогузка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х−у=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𝟔</m:t>
                                      </m:r>
                                    </m:e>
                                    <m:e>
                                      <m:sSup>
                                        <m:sSupPr>
                                          <m:ctrlPr>
                                            <a:rPr lang="ru-RU" b="1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х</m:t>
                                          </m:r>
                                        </m:e>
                                        <m:sup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ru-RU" b="1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у</m:t>
                                          </m:r>
                                        </m:e>
                                        <m:sup>
                                          <m:r>
                                            <a:rPr lang="ru-RU" b="1" i="1" smtClean="0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=</m:t>
                                      </m:r>
                                      <m:r>
                                        <a:rPr lang="ru-RU" b="1" i="1" smtClean="0">
                                          <a:latin typeface="Cambria Math"/>
                                        </a:rPr>
                                        <m:t>𝟐𝟎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(4;1), (1;4)</a:t>
                          </a:r>
                          <a:endParaRPr lang="ru-RU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050738562"/>
                  </p:ext>
                </p:extLst>
              </p:nvPr>
            </p:nvGraphicFramePr>
            <p:xfrm>
              <a:off x="395536" y="1388969"/>
              <a:ext cx="8280920" cy="493122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464496"/>
                    <a:gridCol w="3816424"/>
                  </a:tblGrid>
                  <a:tr h="60394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6061" r="-85656" b="-7171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>
                              <a:solidFill>
                                <a:schemeClr val="tx1"/>
                              </a:solidFill>
                            </a:rPr>
                            <a:t>(2;6),</a:t>
                          </a:r>
                          <a:r>
                            <a:rPr lang="ru-RU" baseline="0" dirty="0" smtClean="0">
                              <a:solidFill>
                                <a:schemeClr val="tx1"/>
                              </a:solidFill>
                            </a:rPr>
                            <a:t> (6;2)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noFill/>
                      </a:tcPr>
                    </a:tc>
                  </a:tr>
                  <a:tr h="60394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106061" r="-85656" b="-6171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(13;5),</a:t>
                          </a:r>
                          <a:r>
                            <a:rPr lang="ru-RU" baseline="0" dirty="0" smtClean="0"/>
                            <a:t> (5;13)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0947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204000" r="-85656" b="-51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(-3;-7), (7;3)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0293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307071" r="-85656" b="-416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(6;3), (-6;-3)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0394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407071" r="-85656" b="-316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(3;2), (2;3)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5151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469159" r="-85656" b="-1925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(11;1), (1;11)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0947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609000" r="-85656" b="-10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(2;-4), (4;-2)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4598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7" t="-668868" r="-856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(4;1), (1;4)</a:t>
                          </a:r>
                          <a:endParaRPr lang="ru-RU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pic>
        <p:nvPicPr>
          <p:cNvPr id="5" name="Picture 2" descr="m_19-05-2009_1547__DSC1995-2-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128392"/>
            <a:ext cx="939484" cy="75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oriboni.ru/foto/svirstel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6573" y="4365104"/>
            <a:ext cx="979193" cy="68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6" descr="http://elizabeth.35photo.ru/photos/20110227/226245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72952" y="3717032"/>
            <a:ext cx="680783" cy="786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www.petrovne.ru/wp-content/uploads/2011/04/chafinch1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58411" y="1368011"/>
            <a:ext cx="936096" cy="616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pechora-cbs.ru/wp-content/uploads/2011/10/74025995_1121167_1559565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749" y="4941168"/>
            <a:ext cx="968438" cy="726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http://kakchto.com/kc-img/snegir-miniatyura1-620x350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77559" y="1984733"/>
            <a:ext cx="1068207" cy="60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zyblik.info/pticas/sinica3r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1014" y="2492896"/>
            <a:ext cx="669700" cy="89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 descr="http://www.natureworld.ru/poem/specht_01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81171" y="5675581"/>
            <a:ext cx="864595" cy="65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Решение задач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976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m_19-05-2009_1547__DSC1995-2-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4501" y="2119442"/>
            <a:ext cx="2856689" cy="228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pechora-cbs.ru/wp-content/uploads/2011/10/74025995_1121167_155956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3147"/>
            <a:ext cx="2415680" cy="181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ttp://oriboni.ru/foto/svirstel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209" y="1974180"/>
            <a:ext cx="3376853" cy="2358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ttp://kakchto.com/kc-img/snegir-miniatyura1-620x350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20846"/>
            <a:ext cx="3384545" cy="1910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 descr="http://www.zyblik.info/pticas/sinica3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430244"/>
            <a:ext cx="2452435" cy="326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://www.petrovne.ru/wp-content/uploads/2011/04/chafinch1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771" y="4404793"/>
            <a:ext cx="3509730" cy="2312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http://www.natureworld.ru/poem/specht_01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96706" y="4484919"/>
            <a:ext cx="2856689" cy="215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56" name="Picture 16" descr="http://elizabeth.35photo.ru/photos/20110227/226245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8244" y="377607"/>
            <a:ext cx="2562415" cy="296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874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9471" t="1832"/>
          <a:stretch/>
        </p:blipFill>
        <p:spPr bwMode="auto">
          <a:xfrm>
            <a:off x="539552" y="1196752"/>
            <a:ext cx="7271513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907704" y="2483604"/>
            <a:ext cx="707245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(3,-6)</a:t>
            </a:r>
            <a:endParaRPr lang="ru-RU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47667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Дополнительные задания.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Решение задач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04664"/>
            <a:ext cx="70567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 некоторых германских народов синяя птица издавна служит символом счастья. «Гоняться за синей птицей» - значить искать счастья. Понятно, как сложился этот символ: в Европе по-настоящему синих птиц нет, и поймать такую птицу по меньшей мере трудно. </a:t>
            </a:r>
            <a:r>
              <a:rPr lang="ru-RU" sz="1400" dirty="0" smtClean="0"/>
              <a:t>У </a:t>
            </a:r>
            <a:r>
              <a:rPr lang="ru-RU" sz="1400" dirty="0"/>
              <a:t>нас «синяя птица» стала символом недостижимого счастья, несбыточной, хотя и прекрасной мечты. А «охотиться за синей птицей» - искать невозможного, тратить время и силы впустую. </a:t>
            </a:r>
          </a:p>
          <a:p>
            <a:r>
              <a:rPr lang="ru-RU" sz="1400" dirty="0" smtClean="0"/>
              <a:t>Чтобы не тратить сил впустую, будем тщательно готовить свой будущий успех-удачную сдачу экзамена по математике, и синяя птица сама прилетит к нам!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pic>
        <p:nvPicPr>
          <p:cNvPr id="6" name="Picture 10" descr="http://fokart.net/_ph/160/1786329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35989"/>
            <a:ext cx="5400600" cy="3618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03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5" descr="Широкий диагональный 1"/>
          <p:cNvSpPr>
            <a:spLocks noChangeArrowheads="1" noChangeShapeType="1" noTextEdit="1"/>
          </p:cNvSpPr>
          <p:nvPr/>
        </p:nvSpPr>
        <p:spPr bwMode="auto">
          <a:xfrm>
            <a:off x="468313" y="1557338"/>
            <a:ext cx="8388350" cy="2376487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7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wdDnDiag">
                  <a:fgClr>
                    <a:srgbClr val="0066FF"/>
                  </a:fgClr>
                  <a:bgClr>
                    <a:srgbClr val="FF6600"/>
                  </a:bgClr>
                </a:patt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Спасибо </a:t>
            </a:r>
            <a:r>
              <a:rPr lang="ru-RU" sz="7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wdDnDiag">
                  <a:fgClr>
                    <a:srgbClr val="0066FF"/>
                  </a:fgClr>
                  <a:bgClr>
                    <a:srgbClr val="FF6600"/>
                  </a:bgClr>
                </a:patt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за </a:t>
            </a:r>
            <a:r>
              <a:rPr lang="ru-RU" sz="7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wdDnDiag">
                  <a:fgClr>
                    <a:srgbClr val="0066FF"/>
                  </a:fgClr>
                  <a:bgClr>
                    <a:srgbClr val="FF6600"/>
                  </a:bgClr>
                </a:patt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внимание!</a:t>
            </a:r>
            <a:endParaRPr lang="ru-RU" sz="7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pattFill prst="wdDnDiag">
                <a:fgClr>
                  <a:srgbClr val="0066FF"/>
                </a:fgClr>
                <a:bgClr>
                  <a:srgbClr val="FF6600"/>
                </a:bgClr>
              </a:patt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009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5424" y="3645024"/>
            <a:ext cx="69127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2. Что называют решением уравнения с двумя переменными?</a:t>
            </a:r>
          </a:p>
          <a:p>
            <a:endParaRPr lang="ru-RU" sz="2000" b="1" dirty="0"/>
          </a:p>
          <a:p>
            <a:endParaRPr lang="ru-RU" sz="2000" b="1" dirty="0" smtClean="0"/>
          </a:p>
          <a:p>
            <a:r>
              <a:rPr lang="ru-RU" sz="2000" b="1" dirty="0" smtClean="0"/>
              <a:t>3. Что называют системой уравнений с двумя переменными?</a:t>
            </a:r>
          </a:p>
          <a:p>
            <a:r>
              <a:rPr lang="ru-RU" sz="2000" b="1" dirty="0" smtClean="0"/>
              <a:t>4. Что называют решением системы уравнений с двумя переменными?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4496" y="809753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1. Какое уравнение называют уравнением с двумя переменными?</a:t>
            </a:r>
            <a:endParaRPr lang="ru-RU" sz="2000" b="1" dirty="0"/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835696" y="1582921"/>
            <a:ext cx="4751388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b="1" dirty="0">
                <a:solidFill>
                  <a:srgbClr val="0070C0"/>
                </a:solidFill>
              </a:rPr>
              <a:t>А) 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>
                <a:solidFill>
                  <a:srgbClr val="0070C0"/>
                </a:solidFill>
              </a:rPr>
              <a:t>y – 1</a:t>
            </a:r>
            <a:r>
              <a:rPr lang="ru-RU" sz="3200" b="1" dirty="0">
                <a:solidFill>
                  <a:srgbClr val="0070C0"/>
                </a:solidFill>
              </a:rPr>
              <a:t>,2</a:t>
            </a:r>
            <a:r>
              <a:rPr lang="en-US" sz="3200" b="1" dirty="0">
                <a:solidFill>
                  <a:srgbClr val="0070C0"/>
                </a:solidFill>
              </a:rPr>
              <a:t> = 0</a:t>
            </a:r>
          </a:p>
          <a:p>
            <a:pPr eaLnBrk="1" hangingPunct="1">
              <a:spcBef>
                <a:spcPct val="50000"/>
              </a:spcBef>
            </a:pPr>
            <a:r>
              <a:rPr lang="ru-RU" sz="3200" b="1" dirty="0">
                <a:solidFill>
                  <a:srgbClr val="0070C0"/>
                </a:solidFill>
              </a:rPr>
              <a:t>Б) </a:t>
            </a:r>
            <a:r>
              <a:rPr lang="en-US" sz="3200" b="1" dirty="0">
                <a:solidFill>
                  <a:srgbClr val="0070C0"/>
                </a:solidFill>
              </a:rPr>
              <a:t>x</a:t>
            </a:r>
            <a:r>
              <a:rPr lang="en-US" sz="3200" b="1" baseline="30000" dirty="0">
                <a:solidFill>
                  <a:srgbClr val="0070C0"/>
                </a:solidFill>
              </a:rPr>
              <a:t>2 </a:t>
            </a:r>
            <a:r>
              <a:rPr lang="en-US" sz="3200" b="1" baseline="30000" dirty="0" smtClean="0">
                <a:solidFill>
                  <a:srgbClr val="0070C0"/>
                </a:solidFill>
              </a:rPr>
              <a:t> </a:t>
            </a:r>
            <a:r>
              <a:rPr lang="ru-RU" sz="3200" b="1" dirty="0">
                <a:solidFill>
                  <a:srgbClr val="0070C0"/>
                </a:solidFill>
              </a:rPr>
              <a:t>+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>
                <a:solidFill>
                  <a:srgbClr val="0070C0"/>
                </a:solidFill>
              </a:rPr>
              <a:t>2</a:t>
            </a:r>
            <a:r>
              <a:rPr lang="en-US" sz="3200" b="1" dirty="0">
                <a:solidFill>
                  <a:srgbClr val="0070C0"/>
                </a:solidFill>
              </a:rPr>
              <a:t>x </a:t>
            </a:r>
            <a:r>
              <a:rPr lang="ru-RU" sz="3200" b="1" dirty="0" smtClean="0">
                <a:solidFill>
                  <a:srgbClr val="0070C0"/>
                </a:solidFill>
              </a:rPr>
              <a:t>-3</a:t>
            </a:r>
            <a:r>
              <a:rPr lang="en-US" sz="3200" b="1" dirty="0" smtClean="0">
                <a:solidFill>
                  <a:srgbClr val="0070C0"/>
                </a:solidFill>
              </a:rPr>
              <a:t>= </a:t>
            </a:r>
            <a:r>
              <a:rPr lang="en-US" sz="3200" b="1" dirty="0">
                <a:solidFill>
                  <a:srgbClr val="0070C0"/>
                </a:solidFill>
              </a:rPr>
              <a:t>0</a:t>
            </a:r>
          </a:p>
          <a:p>
            <a:pPr eaLnBrk="1" hangingPunct="1">
              <a:spcBef>
                <a:spcPct val="50000"/>
              </a:spcBef>
            </a:pPr>
            <a:r>
              <a:rPr lang="ru-RU" sz="3200" b="1" dirty="0" smtClean="0">
                <a:solidFill>
                  <a:srgbClr val="0070C0"/>
                </a:solidFill>
              </a:rPr>
              <a:t>В) </a:t>
            </a:r>
            <a:r>
              <a:rPr lang="ru-RU" sz="3200" b="1" dirty="0">
                <a:solidFill>
                  <a:srgbClr val="0070C0"/>
                </a:solidFill>
              </a:rPr>
              <a:t>(</a:t>
            </a:r>
            <a:r>
              <a:rPr lang="en-US" sz="3200" b="1" dirty="0">
                <a:solidFill>
                  <a:srgbClr val="0070C0"/>
                </a:solidFill>
              </a:rPr>
              <a:t>x</a:t>
            </a:r>
            <a:r>
              <a:rPr lang="en-US" sz="3200" b="1" baseline="30000" dirty="0">
                <a:solidFill>
                  <a:srgbClr val="0070C0"/>
                </a:solidFill>
              </a:rPr>
              <a:t>2</a:t>
            </a:r>
            <a:r>
              <a:rPr lang="en-US" sz="3200" b="1" dirty="0">
                <a:solidFill>
                  <a:srgbClr val="0070C0"/>
                </a:solidFill>
              </a:rPr>
              <a:t> – 2y</a:t>
            </a:r>
            <a:r>
              <a:rPr lang="en-US" sz="3200" b="1" baseline="30000" dirty="0">
                <a:solidFill>
                  <a:srgbClr val="0070C0"/>
                </a:solidFill>
              </a:rPr>
              <a:t>2</a:t>
            </a:r>
            <a:r>
              <a:rPr lang="en-US" sz="3200" b="1" dirty="0">
                <a:solidFill>
                  <a:srgbClr val="0070C0"/>
                </a:solidFill>
              </a:rPr>
              <a:t>)</a:t>
            </a:r>
            <a:r>
              <a:rPr lang="en-US" sz="3200" b="1" baseline="30000" dirty="0">
                <a:solidFill>
                  <a:srgbClr val="0070C0"/>
                </a:solidFill>
              </a:rPr>
              <a:t>2</a:t>
            </a:r>
            <a:r>
              <a:rPr lang="en-US" sz="3200" b="1" dirty="0">
                <a:solidFill>
                  <a:srgbClr val="0070C0"/>
                </a:solidFill>
              </a:rPr>
              <a:t> = </a:t>
            </a:r>
            <a:r>
              <a:rPr lang="en-US" sz="3200" b="1" dirty="0" smtClean="0">
                <a:solidFill>
                  <a:srgbClr val="0070C0"/>
                </a:solidFill>
              </a:rPr>
              <a:t>5y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9480" y="4242369"/>
            <a:ext cx="757291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Всевозможные пары чисел, при подстановке к</a:t>
            </a:r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оторых вместо неизвестных </a:t>
            </a:r>
            <a:r>
              <a:rPr lang="ru-RU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уравнение становится  верным числовым равенством. </a:t>
            </a:r>
            <a:endParaRPr lang="ru-RU" sz="1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265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Актуализация знаний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8" name="Picture 2" descr="http://fotoparus.com/photogalery/animals/wild_animals/aves/19_CORACIIFORMES_MEROPIDAE_Merops_apiaster/slides/nestling_Merops_apiaster200707301231-2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6982760" y="1582921"/>
            <a:ext cx="1416106" cy="182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530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79512" y="1196752"/>
            <a:ext cx="84969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dirty="0"/>
              <a:t>1) Является ли решением уравнения </a:t>
            </a:r>
            <a:r>
              <a:rPr lang="en-US" sz="2800" b="1" u="sng" dirty="0">
                <a:solidFill>
                  <a:srgbClr val="0070C0"/>
                </a:solidFill>
              </a:rPr>
              <a:t>x+2y=5</a:t>
            </a:r>
            <a:r>
              <a:rPr lang="en-US" sz="2800" b="1" u="sng" dirty="0"/>
              <a:t> </a:t>
            </a:r>
            <a:r>
              <a:rPr lang="ru-RU" sz="2400" dirty="0"/>
              <a:t>пара чисел: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15106" y="1916832"/>
            <a:ext cx="87137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 dirty="0">
                <a:solidFill>
                  <a:srgbClr val="0070C0"/>
                </a:solidFill>
              </a:rPr>
              <a:t>А) (0;1)                 Б) (3;-1)                        В) (-1;3)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468312" y="3276600"/>
            <a:ext cx="8424863" cy="11604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800" dirty="0"/>
              <a:t>2) Является ли решением системы уравнений</a:t>
            </a:r>
          </a:p>
          <a:p>
            <a:pPr eaLnBrk="1" hangingPunct="1">
              <a:spcBef>
                <a:spcPct val="50000"/>
              </a:spcBef>
            </a:pPr>
            <a:endParaRPr lang="ru-RU" sz="2800" dirty="0"/>
          </a:p>
        </p:txBody>
      </p:sp>
      <p:sp>
        <p:nvSpPr>
          <p:cNvPr id="10247" name="AutoShape 10"/>
          <p:cNvSpPr>
            <a:spLocks/>
          </p:cNvSpPr>
          <p:nvPr/>
        </p:nvSpPr>
        <p:spPr bwMode="auto">
          <a:xfrm>
            <a:off x="1114425" y="4019202"/>
            <a:ext cx="144463" cy="1008062"/>
          </a:xfrm>
          <a:prstGeom prst="leftBrace">
            <a:avLst>
              <a:gd name="adj1" fmla="val 58150"/>
              <a:gd name="adj2" fmla="val 50000"/>
            </a:avLst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0070C0"/>
              </a:solidFill>
            </a:endParaRP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1258888" y="3933056"/>
            <a:ext cx="1944687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 dirty="0">
                <a:solidFill>
                  <a:srgbClr val="0070C0"/>
                </a:solidFill>
              </a:rPr>
              <a:t>3</a:t>
            </a:r>
            <a:r>
              <a:rPr lang="en-US" sz="2800" b="1" dirty="0">
                <a:solidFill>
                  <a:srgbClr val="0070C0"/>
                </a:solidFill>
              </a:rPr>
              <a:t>x- 4y=1</a:t>
            </a:r>
            <a:r>
              <a:rPr lang="ru-RU" sz="2800" b="1" dirty="0">
                <a:solidFill>
                  <a:srgbClr val="0070C0"/>
                </a:solidFill>
              </a:rPr>
              <a:t>;</a:t>
            </a:r>
            <a:endParaRPr lang="en-US" sz="28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2x+y=8</a:t>
            </a:r>
            <a:r>
              <a:rPr lang="ru-RU" sz="2800" b="1" dirty="0">
                <a:solidFill>
                  <a:srgbClr val="0070C0"/>
                </a:solidFill>
              </a:rPr>
              <a:t>,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03575" y="4263676"/>
            <a:ext cx="35290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dirty="0"/>
              <a:t>пара чисел: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827087" y="5157192"/>
            <a:ext cx="7058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 dirty="0">
                <a:solidFill>
                  <a:srgbClr val="0070C0"/>
                </a:solidFill>
              </a:rPr>
              <a:t>А) </a:t>
            </a:r>
            <a:r>
              <a:rPr lang="en-US" sz="2800" b="1" dirty="0">
                <a:solidFill>
                  <a:srgbClr val="0070C0"/>
                </a:solidFill>
              </a:rPr>
              <a:t>x=1</a:t>
            </a:r>
            <a:r>
              <a:rPr lang="ru-RU" sz="2800" b="1" dirty="0">
                <a:solidFill>
                  <a:srgbClr val="0070C0"/>
                </a:solidFill>
              </a:rPr>
              <a:t>,</a:t>
            </a:r>
            <a:r>
              <a:rPr lang="en-US" sz="2800" b="1" dirty="0">
                <a:solidFill>
                  <a:srgbClr val="0070C0"/>
                </a:solidFill>
              </a:rPr>
              <a:t> y=6</a:t>
            </a:r>
            <a:r>
              <a:rPr lang="en-US" sz="2800" dirty="0">
                <a:solidFill>
                  <a:srgbClr val="0070C0"/>
                </a:solidFill>
              </a:rPr>
              <a:t>                          </a:t>
            </a:r>
            <a:r>
              <a:rPr lang="ru-RU" sz="2800" b="1" dirty="0">
                <a:solidFill>
                  <a:srgbClr val="0070C0"/>
                </a:solidFill>
              </a:rPr>
              <a:t>Б) </a:t>
            </a:r>
            <a:r>
              <a:rPr lang="en-US" sz="2800" b="1" dirty="0">
                <a:solidFill>
                  <a:srgbClr val="0070C0"/>
                </a:solidFill>
              </a:rPr>
              <a:t>x=3</a:t>
            </a:r>
            <a:r>
              <a:rPr lang="ru-RU" sz="2800" b="1" dirty="0">
                <a:solidFill>
                  <a:srgbClr val="0070C0"/>
                </a:solidFill>
              </a:rPr>
              <a:t>, </a:t>
            </a:r>
            <a:r>
              <a:rPr lang="en-US" sz="2800" b="1" dirty="0">
                <a:solidFill>
                  <a:srgbClr val="0070C0"/>
                </a:solidFill>
              </a:rPr>
              <a:t>y=2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852" y="476672"/>
            <a:ext cx="7272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устно: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Устные задачи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692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50825" y="765175"/>
            <a:ext cx="575945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800" b="1"/>
              <a:t>3) </a:t>
            </a:r>
            <a:r>
              <a:rPr lang="ru-RU" sz="2800" b="1">
                <a:solidFill>
                  <a:srgbClr val="669900"/>
                </a:solidFill>
              </a:rPr>
              <a:t>Решите систему уравнений:</a:t>
            </a:r>
          </a:p>
          <a:p>
            <a:pPr eaLnBrk="1" hangingPunct="1">
              <a:spcBef>
                <a:spcPct val="50000"/>
              </a:spcBef>
            </a:pPr>
            <a:endParaRPr lang="ru-RU" sz="2800" b="1"/>
          </a:p>
        </p:txBody>
      </p:sp>
      <p:sp>
        <p:nvSpPr>
          <p:cNvPr id="11268" name="AutoShape 6"/>
          <p:cNvSpPr>
            <a:spLocks/>
          </p:cNvSpPr>
          <p:nvPr/>
        </p:nvSpPr>
        <p:spPr bwMode="auto">
          <a:xfrm>
            <a:off x="5867400" y="260350"/>
            <a:ext cx="217488" cy="1368425"/>
          </a:xfrm>
          <a:prstGeom prst="leftBrace">
            <a:avLst>
              <a:gd name="adj1" fmla="val 524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6084888" y="404813"/>
            <a:ext cx="2160587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3366FF"/>
                </a:solidFill>
              </a:rPr>
              <a:t>x – y = 2</a:t>
            </a:r>
            <a:r>
              <a:rPr lang="ru-RU" sz="2800" b="1">
                <a:solidFill>
                  <a:srgbClr val="3366FF"/>
                </a:solidFill>
              </a:rPr>
              <a:t>,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3366FF"/>
                </a:solidFill>
              </a:rPr>
              <a:t>x + y = 4.</a:t>
            </a:r>
            <a:endParaRPr lang="ru-RU" sz="2800" b="1">
              <a:solidFill>
                <a:srgbClr val="3366FF"/>
              </a:solidFill>
            </a:endParaRP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95288" y="2205038"/>
            <a:ext cx="7632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4) </a:t>
            </a:r>
            <a:r>
              <a:rPr lang="ru-RU" sz="2800" b="1" u="sng">
                <a:solidFill>
                  <a:srgbClr val="669900"/>
                </a:solidFill>
              </a:rPr>
              <a:t>Определите степень уравнения: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874" name="Text Box 10"/>
              <p:cNvSpPr txBox="1">
                <a:spLocks noChangeArrowheads="1"/>
              </p:cNvSpPr>
              <p:nvPr/>
            </p:nvSpPr>
            <p:spPr bwMode="auto">
              <a:xfrm>
                <a:off x="1547664" y="3068255"/>
                <a:ext cx="4751388" cy="2073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3200" b="1" dirty="0" smtClean="0">
                    <a:solidFill>
                      <a:srgbClr val="0070C0"/>
                    </a:solidFill>
                  </a:rPr>
                  <a:t>А) 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x – y </a:t>
                </a:r>
                <a:r>
                  <a:rPr lang="ru-RU" sz="3200" b="1" dirty="0" smtClean="0">
                    <a:solidFill>
                      <a:srgbClr val="0070C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𝟒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</a:rPr>
                  <a:t/>
                </a:r>
                <a:r>
                  <a:rPr lang="en-US" sz="3200" b="1" dirty="0">
                    <a:solidFill>
                      <a:srgbClr val="0070C0"/>
                    </a:solidFill>
                  </a:rPr>
                  <a:t>= 0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ru-RU" sz="3200" b="1" dirty="0">
                    <a:solidFill>
                      <a:srgbClr val="0070C0"/>
                    </a:solidFill>
                  </a:rPr>
                  <a:t>Б) 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x</a:t>
                </a:r>
                <a:r>
                  <a:rPr lang="en-US" sz="3200" b="1" baseline="30000" dirty="0">
                    <a:solidFill>
                      <a:srgbClr val="0070C0"/>
                    </a:solidFill>
                  </a:rPr>
                  <a:t>2 – 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y</a:t>
                </a:r>
                <a:r>
                  <a:rPr lang="en-US" sz="3200" b="1" baseline="30000" dirty="0">
                    <a:solidFill>
                      <a:srgbClr val="0070C0"/>
                    </a:solidFill>
                  </a:rPr>
                  <a:t>2 </a:t>
                </a:r>
                <a:r>
                  <a:rPr lang="ru-RU" sz="3200" b="1" dirty="0">
                    <a:solidFill>
                      <a:srgbClr val="0070C0"/>
                    </a:solidFill>
                  </a:rPr>
                  <a:t>+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/>
                </a:r>
                <a:r>
                  <a:rPr lang="ru-RU" sz="3200" b="1" dirty="0">
                    <a:solidFill>
                      <a:srgbClr val="0070C0"/>
                    </a:solidFill>
                  </a:rPr>
                  <a:t>2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x = 0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ru-RU" sz="3200" b="1" dirty="0" smtClean="0">
                    <a:solidFill>
                      <a:srgbClr val="0070C0"/>
                    </a:solidFill>
                  </a:rPr>
                  <a:t>В) </a:t>
                </a:r>
                <a:r>
                  <a:rPr lang="ru-RU" sz="3200" b="1" dirty="0">
                    <a:solidFill>
                      <a:srgbClr val="0070C0"/>
                    </a:solidFill>
                  </a:rPr>
                  <a:t>(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x</a:t>
                </a:r>
                <a:r>
                  <a:rPr lang="en-US" sz="3200" b="1" baseline="30000" dirty="0">
                    <a:solidFill>
                      <a:srgbClr val="0070C0"/>
                    </a:solidFill>
                  </a:rPr>
                  <a:t>2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 – </a:t>
                </a:r>
                <a:r>
                  <a:rPr lang="en-US" sz="3200" b="1" dirty="0" smtClean="0">
                    <a:solidFill>
                      <a:srgbClr val="0070C0"/>
                    </a:solidFill>
                  </a:rPr>
                  <a:t>y</a:t>
                </a:r>
                <a:r>
                  <a:rPr lang="en-US" sz="3200" b="1" baseline="30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sz="3200" b="1" dirty="0" smtClean="0">
                    <a:solidFill>
                      <a:srgbClr val="0070C0"/>
                    </a:solidFill>
                  </a:rPr>
                  <a:t>)</a:t>
                </a:r>
                <a:r>
                  <a:rPr lang="en-US" sz="3200" b="1" baseline="30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sz="3200" b="1" dirty="0" smtClean="0">
                    <a:solidFill>
                      <a:srgbClr val="0070C0"/>
                    </a:solidFill>
                  </a:rPr>
                  <a:t/>
                </a:r>
                <a:r>
                  <a:rPr lang="en-US" sz="3200" b="1" dirty="0">
                    <a:solidFill>
                      <a:srgbClr val="0070C0"/>
                    </a:solidFill>
                  </a:rPr>
                  <a:t>= </a:t>
                </a:r>
                <a:r>
                  <a:rPr lang="en-US" sz="3200" b="1" dirty="0" smtClean="0">
                    <a:solidFill>
                      <a:srgbClr val="0070C0"/>
                    </a:solidFill>
                  </a:rPr>
                  <a:t>5y</a:t>
                </a:r>
                <a:endParaRPr lang="ru-RU" sz="3200" dirty="0"/>
              </a:p>
            </p:txBody>
          </p:sp>
        </mc:Choice>
        <mc:Fallback>
          <p:sp>
            <p:nvSpPr>
              <p:cNvPr id="36874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47664" y="3068255"/>
                <a:ext cx="4751388" cy="2073260"/>
              </a:xfrm>
              <a:prstGeom prst="rect">
                <a:avLst/>
              </a:prstGeom>
              <a:blipFill rotWithShape="1">
                <a:blip r:embed="rId2" cstate="email"/>
                <a:stretch>
                  <a:fillRect l="-3338" t="-3235" b="-88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Устные задачи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" name="Picture 4" descr="http://mycoweb.ru/Submitted/SKI/Merops_apiaster_SKI_5_2012072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057918"/>
            <a:ext cx="3037852" cy="227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78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6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368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50" y="357188"/>
            <a:ext cx="8750746" cy="6463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</a:rPr>
              <a:t>Способы решения систем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уравнений: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5750" y="1196752"/>
            <a:ext cx="3929062" cy="1785937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u="sng" dirty="0" smtClean="0">
                <a:solidFill>
                  <a:srgbClr val="C00000"/>
                </a:solidFill>
              </a:rPr>
              <a:t>подстановки</a:t>
            </a:r>
            <a:endParaRPr lang="ru-RU" sz="3200" u="sng" dirty="0">
              <a:solidFill>
                <a:srgbClr val="C00000"/>
              </a:solidFill>
            </a:endParaRPr>
          </a:p>
        </p:txBody>
      </p:sp>
      <p:sp>
        <p:nvSpPr>
          <p:cNvPr id="7" name="Овал 6">
            <a:hlinkClick r:id="rId2" action="ppaction://hlinksldjump"/>
          </p:cNvPr>
          <p:cNvSpPr/>
          <p:nvPr/>
        </p:nvSpPr>
        <p:spPr>
          <a:xfrm>
            <a:off x="4893468" y="1412776"/>
            <a:ext cx="3643313" cy="17145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u="sng" dirty="0">
                <a:solidFill>
                  <a:srgbClr val="C00000"/>
                </a:solidFill>
              </a:rPr>
              <a:t>сложения</a:t>
            </a:r>
          </a:p>
        </p:txBody>
      </p:sp>
      <p:sp>
        <p:nvSpPr>
          <p:cNvPr id="9" name="Овал 8">
            <a:hlinkClick r:id="rId3" action="ppaction://hlinksldjump"/>
          </p:cNvPr>
          <p:cNvSpPr/>
          <p:nvPr/>
        </p:nvSpPr>
        <p:spPr>
          <a:xfrm>
            <a:off x="2483643" y="2982689"/>
            <a:ext cx="4071937" cy="17859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u="sng" dirty="0">
                <a:solidFill>
                  <a:srgbClr val="C00000"/>
                </a:solidFill>
              </a:rPr>
              <a:t>графический</a:t>
            </a:r>
          </a:p>
        </p:txBody>
      </p:sp>
      <p:sp>
        <p:nvSpPr>
          <p:cNvPr id="2" name="Овал 1"/>
          <p:cNvSpPr/>
          <p:nvPr/>
        </p:nvSpPr>
        <p:spPr>
          <a:xfrm>
            <a:off x="2843808" y="5013176"/>
            <a:ext cx="3600400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/>
              <a:t>…?</a:t>
            </a:r>
            <a:endParaRPr lang="ru-RU" sz="6600" b="1" dirty="0"/>
          </a:p>
        </p:txBody>
      </p:sp>
      <p:sp>
        <p:nvSpPr>
          <p:cNvPr id="8" name="Овал 7"/>
          <p:cNvSpPr/>
          <p:nvPr/>
        </p:nvSpPr>
        <p:spPr>
          <a:xfrm>
            <a:off x="2860923" y="5019732"/>
            <a:ext cx="3600400" cy="15841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Введение новых переменных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50" y="1023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Актуализация знаний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850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  <p:bldP spid="2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10091"/>
          <a:stretch/>
        </p:blipFill>
        <p:spPr bwMode="auto">
          <a:xfrm>
            <a:off x="827584" y="592940"/>
            <a:ext cx="7764104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835696" y="2636912"/>
            <a:ext cx="1661032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(-1;-1), (0;-2)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Устные задачи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9804"/>
          <a:stretch/>
        </p:blipFill>
        <p:spPr bwMode="auto">
          <a:xfrm>
            <a:off x="755575" y="980728"/>
            <a:ext cx="7732097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285984" y="3212976"/>
            <a:ext cx="659155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(2;1)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Устные задачи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9318"/>
          <a:stretch/>
        </p:blipFill>
        <p:spPr bwMode="auto">
          <a:xfrm>
            <a:off x="825388" y="857232"/>
            <a:ext cx="8032892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966557" y="3672962"/>
            <a:ext cx="135165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(-3;-4) (3;4)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Устные задачи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l="9544" r="-800"/>
          <a:stretch/>
        </p:blipFill>
        <p:spPr bwMode="auto">
          <a:xfrm>
            <a:off x="539552" y="1052736"/>
            <a:ext cx="8278152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761412" y="4941168"/>
            <a:ext cx="312906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07375" y="4941168"/>
            <a:ext cx="38434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47864" y="4941168"/>
            <a:ext cx="21431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2905" y="10734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Устные задачи</a:t>
            </a:r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BE7A-B554-42D7-95A4-0D45929B50B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738</TotalTime>
  <Words>624</Words>
  <Application>Microsoft Office PowerPoint</Application>
  <PresentationFormat>Экран (4:3)</PresentationFormat>
  <Paragraphs>112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лёхель</dc:creator>
  <cp:lastModifiedBy>Tata</cp:lastModifiedBy>
  <cp:revision>66</cp:revision>
  <dcterms:created xsi:type="dcterms:W3CDTF">2012-11-17T18:36:13Z</dcterms:created>
  <dcterms:modified xsi:type="dcterms:W3CDTF">2014-02-08T18:58:17Z</dcterms:modified>
</cp:coreProperties>
</file>