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312" r:id="rId2"/>
    <p:sldId id="286" r:id="rId3"/>
    <p:sldId id="275" r:id="rId4"/>
    <p:sldId id="294" r:id="rId5"/>
    <p:sldId id="288" r:id="rId6"/>
    <p:sldId id="287" r:id="rId7"/>
    <p:sldId id="289" r:id="rId8"/>
    <p:sldId id="290" r:id="rId9"/>
    <p:sldId id="291" r:id="rId10"/>
    <p:sldId id="292" r:id="rId11"/>
    <p:sldId id="293" r:id="rId12"/>
    <p:sldId id="285" r:id="rId13"/>
    <p:sldId id="306" r:id="rId14"/>
    <p:sldId id="314" r:id="rId15"/>
    <p:sldId id="307" r:id="rId16"/>
    <p:sldId id="261" r:id="rId17"/>
    <p:sldId id="266" r:id="rId18"/>
    <p:sldId id="308" r:id="rId19"/>
    <p:sldId id="279" r:id="rId20"/>
    <p:sldId id="283" r:id="rId21"/>
    <p:sldId id="315" r:id="rId22"/>
    <p:sldId id="297" r:id="rId23"/>
    <p:sldId id="301" r:id="rId24"/>
    <p:sldId id="299" r:id="rId25"/>
    <p:sldId id="302" r:id="rId26"/>
    <p:sldId id="300" r:id="rId27"/>
    <p:sldId id="303" r:id="rId28"/>
    <p:sldId id="298" r:id="rId29"/>
    <p:sldId id="309" r:id="rId30"/>
    <p:sldId id="281" r:id="rId31"/>
    <p:sldId id="310" r:id="rId32"/>
    <p:sldId id="316" r:id="rId33"/>
    <p:sldId id="313" r:id="rId34"/>
    <p:sldId id="282" r:id="rId35"/>
  </p:sldIdLst>
  <p:sldSz cx="9144000" cy="6858000" type="screen4x3"/>
  <p:notesSz cx="6858000" cy="9144000"/>
  <p:embeddedFontLst>
    <p:embeddedFont>
      <p:font typeface="Calibri" pitchFamily="34" charset="0"/>
      <p:regular r:id="rId36"/>
      <p:bold r:id="rId37"/>
      <p:italic r:id="rId38"/>
      <p:boldItalic r:id="rId39"/>
    </p:embeddedFont>
  </p:embeddedFont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0000"/>
    <a:srgbClr val="ACE8F6"/>
    <a:srgbClr val="0094C8"/>
    <a:srgbClr val="F8F8F8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749" autoAdjust="0"/>
    <p:restoredTop sz="94671" autoAdjust="0"/>
  </p:normalViewPr>
  <p:slideViewPr>
    <p:cSldViewPr>
      <p:cViewPr varScale="1">
        <p:scale>
          <a:sx n="78" d="100"/>
          <a:sy n="78" d="100"/>
        </p:scale>
        <p:origin x="-25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8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font" Target="fonts/font2.fntdata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46A2A-1370-4B53-BEA6-84DEA73B7D8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4BD2-8E05-4DAC-8FDE-24A149511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04521108"/>
      </p:ext>
    </p:extLst>
  </p:cSld>
  <p:clrMapOvr>
    <a:masterClrMapping/>
  </p:clrMapOvr>
  <p:transition spd="slow"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46A2A-1370-4B53-BEA6-84DEA73B7D8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4BD2-8E05-4DAC-8FDE-24A149511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32477029"/>
      </p:ext>
    </p:extLst>
  </p:cSld>
  <p:clrMapOvr>
    <a:masterClrMapping/>
  </p:clrMapOvr>
  <p:transition spd="slow"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46A2A-1370-4B53-BEA6-84DEA73B7D8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4BD2-8E05-4DAC-8FDE-24A149511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64293512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46A2A-1370-4B53-BEA6-84DEA73B7D8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4BD2-8E05-4DAC-8FDE-24A149511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30208141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46A2A-1370-4B53-BEA6-84DEA73B7D8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4BD2-8E05-4DAC-8FDE-24A149511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29843746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46A2A-1370-4B53-BEA6-84DEA73B7D8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4BD2-8E05-4DAC-8FDE-24A149511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4255532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46A2A-1370-4B53-BEA6-84DEA73B7D8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4BD2-8E05-4DAC-8FDE-24A149511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1494652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46A2A-1370-4B53-BEA6-84DEA73B7D8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4BD2-8E05-4DAC-8FDE-24A149511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1122223"/>
      </p:ext>
    </p:extLst>
  </p:cSld>
  <p:clrMapOvr>
    <a:masterClrMapping/>
  </p:clrMapOvr>
  <p:transition spd="slow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46A2A-1370-4B53-BEA6-84DEA73B7D8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4BD2-8E05-4DAC-8FDE-24A149511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18494367"/>
      </p:ext>
    </p:extLst>
  </p:cSld>
  <p:clrMapOvr>
    <a:masterClrMapping/>
  </p:clrMapOvr>
  <p:transition spd="slow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46A2A-1370-4B53-BEA6-84DEA73B7D8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4BD2-8E05-4DAC-8FDE-24A149511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81812123"/>
      </p:ext>
    </p:extLst>
  </p:cSld>
  <p:clrMapOvr>
    <a:masterClrMapping/>
  </p:clrMapOvr>
  <p:transition spd="slow"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546A2A-1370-4B53-BEA6-84DEA73B7D8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014BD2-8E05-4DAC-8FDE-24A149511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70965184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46A2A-1370-4B53-BEA6-84DEA73B7D87}" type="datetimeFigureOut">
              <a:rPr lang="ru-RU" smtClean="0"/>
              <a:pPr/>
              <a:t>15.02.2014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14BD2-8E05-4DAC-8FDE-24A149511F4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49129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Relationship Id="rId9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slide" Target="slide5.xml"/><Relationship Id="rId1" Type="http://schemas.openxmlformats.org/officeDocument/2006/relationships/slideLayout" Target="../slideLayouts/slideLayout7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Relationship Id="rId9" Type="http://schemas.openxmlformats.org/officeDocument/2006/relationships/slide" Target="slide1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://olimp-history.ru/node/12" TargetMode="External"/><Relationship Id="rId2" Type="http://schemas.openxmlformats.org/officeDocument/2006/relationships/hyperlink" Target="http://ru.wikipedia.org/wiki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hyperlink" Target="http://www.olympiady.ru/" TargetMode="External"/><Relationship Id="rId4" Type="http://schemas.openxmlformats.org/officeDocument/2006/relationships/hyperlink" Target="http://www.sochi2014.com/games/sport/olympic-games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64009" y="620610"/>
            <a:ext cx="6578404" cy="41549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Деление </a:t>
            </a:r>
          </a:p>
          <a:p>
            <a:pPr algn="ctr"/>
            <a:r>
              <a:rPr lang="ru-RU" sz="8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</a:t>
            </a:r>
            <a:r>
              <a:rPr lang="ru-RU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атуральных</a:t>
            </a:r>
          </a:p>
          <a:p>
            <a:pPr algn="ctr"/>
            <a:r>
              <a:rPr lang="ru-RU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чисел</a:t>
            </a:r>
            <a:endParaRPr lang="ru-RU" sz="8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944358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22959167"/>
              </p:ext>
            </p:extLst>
          </p:nvPr>
        </p:nvGraphicFramePr>
        <p:xfrm>
          <a:off x="323410" y="357799"/>
          <a:ext cx="8497182" cy="59921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060"/>
                <a:gridCol w="726931"/>
                <a:gridCol w="659996"/>
                <a:gridCol w="688781"/>
                <a:gridCol w="631211"/>
                <a:gridCol w="659996"/>
                <a:gridCol w="659996"/>
                <a:gridCol w="636759"/>
                <a:gridCol w="683233"/>
                <a:gridCol w="577231"/>
                <a:gridCol w="659996"/>
                <a:gridCol w="659996"/>
                <a:gridCol w="659996"/>
              </a:tblGrid>
              <a:tr h="634435">
                <a:tc>
                  <a:txBody>
                    <a:bodyPr/>
                    <a:lstStyle/>
                    <a:p>
                      <a:pPr algn="ctr"/>
                      <a:r>
                        <a:rPr lang="ru-RU" sz="2000" b="1" baseline="0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3600" b="1" baseline="0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aseline="0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baseline="0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18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94C8"/>
                          </a:solidFill>
                        </a:rPr>
                        <a:t>3 </a:t>
                      </a:r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i="1" dirty="0">
                        <a:solidFill>
                          <a:srgbClr val="0094C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435"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2400" b="0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</a:t>
                      </a:r>
                      <a:endParaRPr lang="ru-RU" sz="40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2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</a:t>
                      </a:r>
                      <a:endParaRPr lang="ru-RU" sz="40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94C8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94C8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94C8"/>
                          </a:solidFill>
                        </a:rPr>
                        <a:t>8</a:t>
                      </a:r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94C8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7552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Управляющая кнопка: назад 7">
            <a:hlinkClick r:id="rId2" action="ppaction://hlinksldjump" highlightClick="1"/>
          </p:cNvPr>
          <p:cNvSpPr/>
          <p:nvPr/>
        </p:nvSpPr>
        <p:spPr>
          <a:xfrm>
            <a:off x="8456600" y="6167247"/>
            <a:ext cx="682366" cy="6480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675365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73283818"/>
              </p:ext>
            </p:extLst>
          </p:nvPr>
        </p:nvGraphicFramePr>
        <p:xfrm>
          <a:off x="323410" y="332570"/>
          <a:ext cx="8497182" cy="602306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060"/>
                <a:gridCol w="726931"/>
                <a:gridCol w="659996"/>
                <a:gridCol w="688781"/>
                <a:gridCol w="631211"/>
                <a:gridCol w="659996"/>
                <a:gridCol w="659996"/>
                <a:gridCol w="636759"/>
                <a:gridCol w="683233"/>
                <a:gridCol w="577231"/>
                <a:gridCol w="659996"/>
                <a:gridCol w="659996"/>
                <a:gridCol w="659996"/>
              </a:tblGrid>
              <a:tr h="665309">
                <a:tc>
                  <a:txBody>
                    <a:bodyPr/>
                    <a:lstStyle/>
                    <a:p>
                      <a:pPr algn="ctr"/>
                      <a:r>
                        <a:rPr lang="ru-RU" sz="2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3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i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435"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24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</a:t>
                      </a:r>
                      <a:endParaRPr lang="ru-RU" sz="40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</a:t>
                      </a:r>
                      <a:endParaRPr lang="ru-RU" sz="40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7552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Управляющая кнопка: назад 7">
            <a:hlinkClick r:id="rId2" action="ppaction://hlinksldjump" highlightClick="1"/>
          </p:cNvPr>
          <p:cNvSpPr/>
          <p:nvPr/>
        </p:nvSpPr>
        <p:spPr>
          <a:xfrm>
            <a:off x="8456600" y="6167247"/>
            <a:ext cx="682366" cy="6480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8583551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682093746"/>
              </p:ext>
            </p:extLst>
          </p:nvPr>
        </p:nvGraphicFramePr>
        <p:xfrm>
          <a:off x="323410" y="357799"/>
          <a:ext cx="8497182" cy="60045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060"/>
                <a:gridCol w="726931"/>
                <a:gridCol w="659996"/>
                <a:gridCol w="688781"/>
                <a:gridCol w="631211"/>
                <a:gridCol w="659996"/>
                <a:gridCol w="659996"/>
                <a:gridCol w="636759"/>
                <a:gridCol w="683233"/>
                <a:gridCol w="577231"/>
                <a:gridCol w="659996"/>
                <a:gridCol w="659996"/>
                <a:gridCol w="659996"/>
              </a:tblGrid>
              <a:tr h="634435">
                <a:tc>
                  <a:txBody>
                    <a:bodyPr/>
                    <a:lstStyle/>
                    <a:p>
                      <a:pPr algn="ctr"/>
                      <a:r>
                        <a:rPr lang="ru-RU" sz="2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3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i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24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</a:t>
                      </a:r>
                      <a:endParaRPr lang="ru-RU" sz="40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</a:t>
                      </a:r>
                      <a:endParaRPr lang="ru-RU" sz="40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7552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2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4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4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71198916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21046000"/>
              </p:ext>
            </p:extLst>
          </p:nvPr>
        </p:nvGraphicFramePr>
        <p:xfrm>
          <a:off x="323410" y="332571"/>
          <a:ext cx="8497182" cy="602978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060"/>
                <a:gridCol w="726931"/>
                <a:gridCol w="659996"/>
                <a:gridCol w="688781"/>
                <a:gridCol w="631211"/>
                <a:gridCol w="659996"/>
                <a:gridCol w="659996"/>
                <a:gridCol w="636759"/>
                <a:gridCol w="683233"/>
                <a:gridCol w="577231"/>
                <a:gridCol w="659996"/>
                <a:gridCol w="659996"/>
                <a:gridCol w="659996"/>
              </a:tblGrid>
              <a:tr h="665309">
                <a:tc>
                  <a:txBody>
                    <a:bodyPr/>
                    <a:lstStyle/>
                    <a:p>
                      <a:pPr algn="ctr"/>
                      <a:r>
                        <a:rPr lang="ru-RU" sz="2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3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E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E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3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E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i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E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36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E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24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</a:t>
                      </a:r>
                      <a:endParaRPr lang="ru-RU" sz="4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E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</a:t>
                      </a:r>
                      <a:endParaRPr lang="ru-RU" sz="40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E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д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E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</a:tr>
              <a:tr h="7552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ru-RU" sz="240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2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40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48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CE8F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ь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72627153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g1.liveinternet.ru/images/attach/c/6/90/115/90115301_1344176129_image015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" y="665140"/>
            <a:ext cx="9144000" cy="6192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31550" y="-108185"/>
            <a:ext cx="70100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94C8"/>
                </a:solidFill>
                <a:latin typeface="Times New Roman" pitchFamily="18" charset="0"/>
                <a:cs typeface="Times New Roman" pitchFamily="18" charset="0"/>
              </a:rPr>
              <a:t>Олимпийские игры Древней Греции</a:t>
            </a:r>
            <a:endParaRPr lang="ru-RU" sz="3200" b="1" dirty="0">
              <a:solidFill>
                <a:srgbClr val="0094C8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634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uch.znate.ru/tw_files2/urls_15/4/d-3133/img6.jpg"/>
          <p:cNvPicPr>
            <a:picLocks noChangeAspect="1" noChangeArrowheads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2338619" y="1152560"/>
            <a:ext cx="6732300" cy="36787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Прямая со стрелкой 4"/>
          <p:cNvCxnSpPr/>
          <p:nvPr/>
        </p:nvCxnSpPr>
        <p:spPr>
          <a:xfrm>
            <a:off x="972705" y="1553263"/>
            <a:ext cx="743300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997131" y="769634"/>
            <a:ext cx="718874" cy="5004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972705" y="2132820"/>
            <a:ext cx="775438" cy="0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997131" y="2805575"/>
            <a:ext cx="648090" cy="25193"/>
          </a:xfrm>
          <a:prstGeom prst="straightConnector1">
            <a:avLst/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1736922" y="418193"/>
            <a:ext cx="5549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736922" y="1233194"/>
            <a:ext cx="5838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748143" y="1778877"/>
            <a:ext cx="5613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00621" y="2405497"/>
            <a:ext cx="5838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390" y="405558"/>
            <a:ext cx="93405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19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25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10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4</a:t>
            </a:r>
          </a:p>
          <a:p>
            <a:endParaRPr lang="ru-RU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473358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7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7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75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75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75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75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00"/>
                            </p:stCondLst>
                            <p:childTnLst>
                              <p:par>
                                <p:cTn id="8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6" presetClass="emph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8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6" presetClass="emph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9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01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830" y="379426"/>
            <a:ext cx="5795497" cy="452431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7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СОЧИ – 2014</a:t>
            </a:r>
          </a:p>
          <a:p>
            <a:pPr algn="ctr"/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Зимние </a:t>
            </a:r>
          </a:p>
          <a:p>
            <a:pPr algn="ctr"/>
            <a:r>
              <a:rPr lang="ru-RU" sz="72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Олимпийские</a:t>
            </a:r>
          </a:p>
          <a:p>
            <a:pPr algn="ctr"/>
            <a:r>
              <a:rPr lang="ru-RU" sz="72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игры</a:t>
            </a:r>
            <a:endParaRPr lang="ru-RU" sz="72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50" name="Picture 2" descr="http://banmilleronbusiness.com/files/tumblr_m8odcvXMS11qgifzbo1_1280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35870" y="2641583"/>
            <a:ext cx="6939591" cy="3696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8524803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392" y="1495174"/>
            <a:ext cx="896461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(269 + 139) :17 х (442 – 363) =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48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1896</a:t>
            </a: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году состоялись первые </a:t>
            </a:r>
            <a:r>
              <a:rPr lang="ru-RU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олимпийские игры </a:t>
            </a:r>
            <a:endParaRPr lang="ru-RU" sz="4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Афинах.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79390" y="651115"/>
            <a:ext cx="35301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Вычислите: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728228" y="1472991"/>
            <a:ext cx="141577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1896</a:t>
            </a:r>
            <a:endParaRPr lang="ru-RU" sz="48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http://supravietuitor.files.wordpress.com/2010/04/olimp_med-1896_ob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89047" y="3776701"/>
            <a:ext cx="2915095" cy="29150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771750" y="-99490"/>
            <a:ext cx="36519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ЗАДАНИЕ 1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античные олимпийские игры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175867" y="3933070"/>
            <a:ext cx="2553081" cy="27877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74095491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884976" y="4704660"/>
            <a:ext cx="96127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1924</a:t>
            </a:r>
            <a:r>
              <a:rPr lang="ru-RU" sz="4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году состоялись </a:t>
            </a:r>
          </a:p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первые зимние игры </a:t>
            </a:r>
          </a:p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 городе </a:t>
            </a:r>
            <a:r>
              <a:rPr lang="ru-RU" sz="44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Шамони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(Франция).</a:t>
            </a:r>
          </a:p>
          <a:p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www.ceibal.edu.uy/userfiles/P0001/ObjetoAprendizaje/HTML/Los%20quietos%20y%20los%20inquietos_Juan%20DImuro_S.elp/1924WOlympicPost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72250" y="927492"/>
            <a:ext cx="2628900" cy="3638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 flipH="1">
            <a:off x="94219" y="764630"/>
            <a:ext cx="702044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Решите уравнение:</a:t>
            </a:r>
          </a:p>
          <a:p>
            <a:endParaRPr lang="ru-RU" sz="3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6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6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: 52 = 37</a:t>
            </a:r>
          </a:p>
          <a:p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 = 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1924</a:t>
            </a:r>
            <a:endParaRPr lang="ru-RU" sz="6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99739" y="-49127"/>
            <a:ext cx="36519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ЗАДАНИЕ 2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98548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2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25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2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441" y="889602"/>
            <a:ext cx="900125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Запишите подряд римскими цифрами числа 10, 10, </a:t>
            </a:r>
            <a:r>
              <a:rPr lang="ru-RU" sz="40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1, 1</a:t>
            </a:r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Прочитайте получившееся число. </a:t>
            </a:r>
          </a:p>
          <a:p>
            <a:r>
              <a:rPr lang="ru-RU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Такими по счёту являются нынешние зимние олимпийские игры в Сочи</a:t>
            </a:r>
            <a:endParaRPr lang="ru-RU" sz="4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www.tymolodoy.ru/upload/editors/yedgar_rzaev/sochi-2014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441" y="3841034"/>
            <a:ext cx="2320747" cy="2941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00071" y="3902640"/>
            <a:ext cx="4188390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XXII</a:t>
            </a:r>
            <a:endParaRPr lang="ru-RU" sz="36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36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ЗИМНИЕ</a:t>
            </a:r>
          </a:p>
          <a:p>
            <a:pPr algn="ctr"/>
            <a:r>
              <a:rPr lang="ru-RU" sz="36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ОЛИМПИЙСКИЕ </a:t>
            </a:r>
          </a:p>
          <a:p>
            <a:pPr algn="ctr"/>
            <a:r>
              <a:rPr lang="ru-RU" sz="36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ИГРЫ</a:t>
            </a:r>
            <a:endParaRPr lang="ru-RU" sz="36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2" descr="http://www.diabetesmine.com/wp-content/uploads/2012/07/olympic-torch.jpg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444606" y="3833434"/>
            <a:ext cx="1695031" cy="2911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647527" y="0"/>
            <a:ext cx="36519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ЗАДАНИЕ 3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21066" y="1556740"/>
            <a:ext cx="12105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XXII</a:t>
            </a:r>
            <a:endParaRPr lang="ru-RU" sz="3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4407463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59617027"/>
              </p:ext>
            </p:extLst>
          </p:nvPr>
        </p:nvGraphicFramePr>
        <p:xfrm>
          <a:off x="300601" y="692620"/>
          <a:ext cx="8497182" cy="59572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060"/>
                <a:gridCol w="726931"/>
                <a:gridCol w="659996"/>
                <a:gridCol w="688781"/>
                <a:gridCol w="631211"/>
                <a:gridCol w="659996"/>
                <a:gridCol w="659996"/>
                <a:gridCol w="636759"/>
                <a:gridCol w="670899"/>
                <a:gridCol w="589565"/>
                <a:gridCol w="659996"/>
                <a:gridCol w="659996"/>
                <a:gridCol w="659996"/>
              </a:tblGrid>
              <a:tr h="634435">
                <a:tc>
                  <a:txBody>
                    <a:bodyPr/>
                    <a:lstStyle/>
                    <a:p>
                      <a:pPr algn="ctr"/>
                      <a:r>
                        <a:rPr lang="ru-RU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36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52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483710" y="44665"/>
            <a:ext cx="48267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РАЗГАДАЙТЕ КРОССВОРД</a:t>
            </a:r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8504108" y="6069204"/>
            <a:ext cx="467430" cy="6480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399762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-20892" y="670262"/>
            <a:ext cx="8123378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Решите задачу с помощью уравнения.</a:t>
            </a:r>
          </a:p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Задумано число. Если его разделить</a:t>
            </a:r>
          </a:p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на 8, а потом к частному прибавить </a:t>
            </a:r>
          </a:p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18, то получится 20.</a:t>
            </a:r>
          </a:p>
          <a:p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Какое число было задумано?</a:t>
            </a: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 </a:t>
            </a:r>
            <a:r>
              <a:rPr lang="ru-RU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8 + 18 = 20</a:t>
            </a:r>
          </a:p>
          <a:p>
            <a:endParaRPr lang="ru-RU" sz="32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615693" y="-99490"/>
            <a:ext cx="36519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ЗАДАНИЕ 4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4064" y="4669110"/>
            <a:ext cx="7708264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r>
              <a:rPr lang="ru-RU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дней </a:t>
            </a:r>
          </a:p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(с 7 по 23 февраля)  </a:t>
            </a:r>
          </a:p>
          <a:p>
            <a:pPr algn="ctr"/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будут длиться </a:t>
            </a:r>
            <a:r>
              <a:rPr 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зимние игры в Сочи. </a:t>
            </a:r>
            <a:endParaRPr lang="ru-RU" sz="3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60317" y="4005080"/>
            <a:ext cx="17668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 =</a:t>
            </a:r>
            <a:r>
              <a:rPr lang="ru-RU" sz="4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ru-RU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http://www.tymolodoy.ru/upload/editors/yedgar_rzaev/sochi-2014.jpg"/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7684028" y="0"/>
            <a:ext cx="1404028" cy="2872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3048669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99683" y="3438635"/>
            <a:ext cx="6696929" cy="244834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hevronInverted">
              <a:avLst/>
            </a:prstTxWarp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600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Физкультминутка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600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4" name="Picture 2" descr="http://www.tymolodoy.ru/upload/editors/yedgar_rzaev/sochi-2014.jpg"/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7684028" y="0"/>
            <a:ext cx="1404028" cy="28720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-1956768" y="535090"/>
            <a:ext cx="8408072" cy="286232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99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Быстрее! </a:t>
            </a:r>
          </a:p>
          <a:p>
            <a:pPr algn="ctr"/>
            <a:r>
              <a:rPr lang="ru-RU" sz="6000" b="1" cap="none" spc="0" dirty="0" smtClean="0">
                <a:ln w="31550" cmpd="sng">
                  <a:solidFill>
                    <a:srgbClr val="F8F200"/>
                  </a:solidFill>
                  <a:prstDash val="solid"/>
                </a:ln>
                <a:solidFill>
                  <a:srgbClr val="FF99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6000" b="1" cap="none" spc="0" dirty="0" smtClean="0">
                <a:ln w="31550" cmpd="sng">
                  <a:solidFill>
                    <a:srgbClr val="F8F20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Выше! </a:t>
            </a:r>
          </a:p>
          <a:p>
            <a:pPr algn="ctr"/>
            <a:r>
              <a:rPr lang="ru-RU" sz="60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99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sz="6000" b="1" cap="none" spc="0" dirty="0" smtClean="0">
                <a:ln w="31550" cmpd="sng">
                  <a:solidFill>
                    <a:srgbClr val="CC0099"/>
                  </a:solidFill>
                  <a:prstDash val="solid"/>
                </a:ln>
                <a:solidFill>
                  <a:srgbClr val="CC0099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Сильнее!</a:t>
            </a:r>
            <a:endParaRPr lang="ru-RU" sz="6000" b="1" cap="none" spc="0" dirty="0">
              <a:ln w="31550" cmpd="sng">
                <a:solidFill>
                  <a:srgbClr val="CC0099"/>
                </a:solidFill>
                <a:prstDash val="solid"/>
              </a:ln>
              <a:solidFill>
                <a:srgbClr val="CC0099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08588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1" presetClass="entr" presetSubtype="0" fill="hold" grpId="0" nodeType="afterEffect">
                                  <p:stCondLst>
                                    <p:cond delay="7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58502177"/>
              </p:ext>
            </p:extLst>
          </p:nvPr>
        </p:nvGraphicFramePr>
        <p:xfrm>
          <a:off x="0" y="636014"/>
          <a:ext cx="8964609" cy="621792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2988203"/>
                <a:gridCol w="2988203"/>
                <a:gridCol w="2988203"/>
              </a:tblGrid>
              <a:tr h="1032379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 smtClean="0"/>
                    </a:p>
                    <a:p>
                      <a:pPr algn="ctr"/>
                      <a:r>
                        <a:rPr lang="ru-RU" sz="3200" dirty="0" err="1" smtClean="0"/>
                        <a:t>Шамони</a:t>
                      </a:r>
                      <a:r>
                        <a:rPr lang="ru-RU" sz="3200" dirty="0" smtClean="0"/>
                        <a:t> –1924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 smtClean="0"/>
                    </a:p>
                    <a:p>
                      <a:pPr algn="ctr"/>
                      <a:r>
                        <a:rPr lang="ru-RU" sz="3200" dirty="0" smtClean="0"/>
                        <a:t>Сочи – 2014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324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</a:rPr>
                        <a:t>Число стран, принимавших участие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6268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</a:rPr>
                        <a:t>Число спортсменов,</a:t>
                      </a:r>
                      <a:r>
                        <a:rPr lang="ru-RU" sz="3200" b="1" baseline="0" dirty="0" smtClean="0">
                          <a:solidFill>
                            <a:srgbClr val="0070C0"/>
                          </a:solidFill>
                        </a:rPr>
                        <a:t> принимавших участие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4324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</a:rPr>
                        <a:t>Количество комплектов наград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411700" y="14379"/>
            <a:ext cx="4727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Сравнительная таблица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084544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720" y="2321"/>
            <a:ext cx="36519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ЗАДАНИЕ 5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012080"/>
            <a:ext cx="8641200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Найдите значение выражения:</a:t>
            </a:r>
          </a:p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(к + 463) : 47, если </a:t>
            </a:r>
          </a:p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вариант:  к = 289; </a:t>
            </a:r>
          </a:p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вариант:  к = 3297.</a:t>
            </a:r>
          </a:p>
          <a:p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135" y="4509150"/>
            <a:ext cx="79223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вариант:  (289+ </a:t>
            </a:r>
            <a:r>
              <a:rPr lang="ru-RU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463) : 47 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4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  <a:endParaRPr lang="ru-RU" sz="44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1135" y="5373270"/>
            <a:ext cx="820449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вариант: (3297 </a:t>
            </a:r>
            <a:r>
              <a:rPr lang="ru-RU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+ 463) : </a:t>
            </a:r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47 = </a:t>
            </a:r>
            <a:r>
              <a:rPr lang="ru-RU" sz="44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80</a:t>
            </a:r>
            <a:endParaRPr lang="ru-RU" sz="44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028480" y="0"/>
            <a:ext cx="1055683" cy="206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65453139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25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18398572"/>
              </p:ext>
            </p:extLst>
          </p:nvPr>
        </p:nvGraphicFramePr>
        <p:xfrm>
          <a:off x="2" y="599154"/>
          <a:ext cx="9140373" cy="6251976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046791"/>
                <a:gridCol w="3046791"/>
                <a:gridCol w="3046791"/>
              </a:tblGrid>
              <a:tr h="1100856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 smtClean="0"/>
                    </a:p>
                    <a:p>
                      <a:pPr algn="ctr"/>
                      <a:r>
                        <a:rPr lang="ru-RU" sz="3200" dirty="0" err="1" smtClean="0"/>
                        <a:t>Шамони</a:t>
                      </a:r>
                      <a:r>
                        <a:rPr lang="ru-RU" sz="3200" dirty="0" smtClean="0"/>
                        <a:t> –1924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 smtClean="0"/>
                    </a:p>
                    <a:p>
                      <a:pPr algn="ctr"/>
                      <a:r>
                        <a:rPr lang="ru-RU" sz="3200" dirty="0" smtClean="0"/>
                        <a:t>Сочи – 2014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86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</a:rPr>
                        <a:t>Число стран, принимавших участие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b="1" dirty="0" smtClean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400" b="1" dirty="0" smtClean="0">
                          <a:solidFill>
                            <a:srgbClr val="F6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4400" b="1" dirty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400" b="1" dirty="0" smtClean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400" b="1" dirty="0" smtClean="0">
                          <a:solidFill>
                            <a:srgbClr val="F6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около 80</a:t>
                      </a:r>
                      <a:endParaRPr lang="ru-RU" sz="4400" b="1" dirty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0732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</a:rPr>
                        <a:t>Число спортсменов,</a:t>
                      </a:r>
                      <a:r>
                        <a:rPr lang="ru-RU" sz="3200" b="1" baseline="0" dirty="0" smtClean="0">
                          <a:solidFill>
                            <a:srgbClr val="0070C0"/>
                          </a:solidFill>
                        </a:rPr>
                        <a:t> принимавших участие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4886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</a:rPr>
                        <a:t>Количество комплектов наград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79640" y="14514"/>
            <a:ext cx="4727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Сравнительная таблица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646177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39690" y="-14327"/>
            <a:ext cx="40847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ЗАДАНИЕ 6</a:t>
            </a:r>
            <a:endParaRPr lang="ru-RU" sz="5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72100" y="909003"/>
            <a:ext cx="56887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Выполните деление:</a:t>
            </a: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39445" y="2480367"/>
            <a:ext cx="75568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вариант: 131 850 : 450 = </a:t>
            </a:r>
            <a:endParaRPr lang="ru-RU" sz="48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812" y="3645030"/>
            <a:ext cx="740298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вариант: 797 </a:t>
            </a:r>
            <a:r>
              <a:rPr lang="ru-RU" sz="4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00 : 290 = 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158094" y="2493714"/>
            <a:ext cx="110799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293</a:t>
            </a:r>
            <a:endParaRPr lang="ru-RU" sz="48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352794" y="3632638"/>
            <a:ext cx="131318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2750</a:t>
            </a:r>
            <a:endParaRPr lang="ru-RU" sz="44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028480" y="-21503"/>
            <a:ext cx="1055683" cy="206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210964998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8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73834864"/>
              </p:ext>
            </p:extLst>
          </p:nvPr>
        </p:nvGraphicFramePr>
        <p:xfrm>
          <a:off x="0" y="613985"/>
          <a:ext cx="9144000" cy="6038272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048000"/>
                <a:gridCol w="3048000"/>
                <a:gridCol w="3048000"/>
              </a:tblGrid>
              <a:tr h="1092895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 smtClean="0"/>
                    </a:p>
                    <a:p>
                      <a:pPr algn="ctr"/>
                      <a:r>
                        <a:rPr lang="ru-RU" sz="3200" dirty="0" err="1" smtClean="0"/>
                        <a:t>Шамони</a:t>
                      </a:r>
                      <a:r>
                        <a:rPr lang="ru-RU" sz="3200" dirty="0" smtClean="0"/>
                        <a:t> –1924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 smtClean="0"/>
                    </a:p>
                    <a:p>
                      <a:pPr algn="ctr"/>
                      <a:r>
                        <a:rPr lang="ru-RU" sz="3200" dirty="0" smtClean="0"/>
                        <a:t>Сочи – 2014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5557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</a:rPr>
                        <a:t>Число стран-</a:t>
                      </a:r>
                      <a:r>
                        <a:rPr lang="ru-RU" sz="3200" b="1" baseline="0" dirty="0" smtClean="0">
                          <a:solidFill>
                            <a:srgbClr val="0070C0"/>
                          </a:solidFill>
                        </a:rPr>
                        <a:t> участников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4000" b="1" dirty="0" smtClean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solidFill>
                            <a:srgbClr val="F6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4000" b="1" dirty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4000" b="1" dirty="0" smtClean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4000" b="1" dirty="0" smtClean="0">
                          <a:solidFill>
                            <a:srgbClr val="F6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около 80</a:t>
                      </a:r>
                      <a:endParaRPr lang="ru-RU" sz="4000" b="1" dirty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5340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</a:rPr>
                        <a:t>Число спортсменов-</a:t>
                      </a:r>
                      <a:r>
                        <a:rPr lang="ru-RU" sz="3200" b="1" baseline="0" dirty="0" smtClean="0">
                          <a:solidFill>
                            <a:srgbClr val="0070C0"/>
                          </a:solidFill>
                        </a:rPr>
                        <a:t> участников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solidFill>
                            <a:srgbClr val="F6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293</a:t>
                      </a:r>
                      <a:endParaRPr lang="ru-RU" sz="4000" b="1" dirty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4000" b="1" dirty="0" smtClean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4000" b="1" dirty="0" smtClean="0">
                          <a:solidFill>
                            <a:srgbClr val="F6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около 2750</a:t>
                      </a:r>
                      <a:endParaRPr lang="ru-RU" sz="4000" b="1" dirty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5557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</a:rPr>
                        <a:t>Количество комплектов наград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79640" y="14514"/>
            <a:ext cx="4727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Сравнительная таблица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88464577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31800" y="39958"/>
            <a:ext cx="36519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ЗАДАНИЕ 7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7245" y="1196690"/>
            <a:ext cx="6231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Решите уравнения: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05186" y="2204568"/>
            <a:ext cx="67794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 вариант: 9х + 83 = 227</a:t>
            </a:r>
            <a:endParaRPr lang="ru-RU" sz="48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7245" y="4294351"/>
            <a:ext cx="68900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 вариант: 730 – 7у = 44 </a:t>
            </a:r>
            <a:endParaRPr lang="ru-RU" sz="48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28066" y="3400340"/>
            <a:ext cx="17668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sz="48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 = 16</a:t>
            </a:r>
            <a:endParaRPr lang="ru-RU" sz="48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828066" y="5517290"/>
            <a:ext cx="17668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у = 98</a:t>
            </a:r>
            <a:endParaRPr lang="ru-RU" sz="48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3"/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028480" y="0"/>
            <a:ext cx="1055683" cy="206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1585006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582141487"/>
              </p:ext>
            </p:extLst>
          </p:nvPr>
        </p:nvGraphicFramePr>
        <p:xfrm>
          <a:off x="-22291" y="603240"/>
          <a:ext cx="9166292" cy="6254760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3008789"/>
                <a:gridCol w="3008789"/>
                <a:gridCol w="3148714"/>
              </a:tblGrid>
              <a:tr h="11036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 smtClean="0"/>
                    </a:p>
                    <a:p>
                      <a:pPr algn="ctr"/>
                      <a:r>
                        <a:rPr lang="ru-RU" sz="3200" dirty="0" err="1" smtClean="0"/>
                        <a:t>Шамони</a:t>
                      </a:r>
                      <a:r>
                        <a:rPr lang="ru-RU" sz="3200" dirty="0" smtClean="0"/>
                        <a:t> –1924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 smtClean="0"/>
                    </a:p>
                    <a:p>
                      <a:pPr algn="ctr"/>
                      <a:r>
                        <a:rPr lang="ru-RU" sz="3200" dirty="0" smtClean="0"/>
                        <a:t>Сочи – 2014</a:t>
                      </a:r>
                      <a:endParaRPr lang="ru-RU" sz="3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702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</a:rPr>
                        <a:t>Число стран, принимавших участие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solidFill>
                            <a:srgbClr val="F6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4000" b="1" dirty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solidFill>
                            <a:srgbClr val="F6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около</a:t>
                      </a:r>
                      <a:r>
                        <a:rPr lang="ru-RU" sz="4000" b="1" baseline="0" dirty="0" smtClean="0">
                          <a:solidFill>
                            <a:srgbClr val="F6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80</a:t>
                      </a:r>
                      <a:endParaRPr lang="ru-RU" sz="4000" b="1" dirty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53548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</a:rPr>
                        <a:t>Число спортсменов,</a:t>
                      </a:r>
                      <a:r>
                        <a:rPr lang="ru-RU" sz="3200" b="1" baseline="0" dirty="0" smtClean="0">
                          <a:solidFill>
                            <a:srgbClr val="0070C0"/>
                          </a:solidFill>
                        </a:rPr>
                        <a:t> принимавших участие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solidFill>
                            <a:srgbClr val="F6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293</a:t>
                      </a:r>
                      <a:endParaRPr lang="ru-RU" sz="4000" b="1" dirty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solidFill>
                            <a:srgbClr val="F6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около 2750</a:t>
                      </a:r>
                      <a:endParaRPr lang="ru-RU" sz="4000" b="1" dirty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87029"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</a:rPr>
                        <a:t>Количество комплектов наград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solidFill>
                            <a:srgbClr val="F6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4000" b="1" dirty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4000" b="1" dirty="0" smtClean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r>
                        <a:rPr lang="ru-RU" sz="4000" b="1" dirty="0" smtClean="0">
                          <a:solidFill>
                            <a:srgbClr val="F6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98</a:t>
                      </a:r>
                      <a:endParaRPr lang="ru-RU" sz="4000" b="1" dirty="0">
                        <a:solidFill>
                          <a:srgbClr val="F6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979640" y="14514"/>
            <a:ext cx="47271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Сравнительная таблица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672432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55720" y="160337"/>
            <a:ext cx="36519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ЗАДАНИЕ 8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4120" y="900244"/>
            <a:ext cx="759454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Во сколько раз произведение 889 и 40 больше частного 45720 и 9?</a:t>
            </a: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266" y="3284980"/>
            <a:ext cx="72525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(889 х 40) : (45720 : 9) = 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9574" y="3284980"/>
            <a:ext cx="5309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54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2" descr="C:\Users\Шафа\AppData\Local\Microsoft\Windows\Temporary Internet Files\Content.IE5\DPCCR6VW\MC900446492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0320" y="4816777"/>
            <a:ext cx="1151230" cy="1793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9" descr="C:\Users\Шафа\AppData\Local\Microsoft\Windows\Temporary Internet Files\Content.IE5\GBAFE8SW\MC900446500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643381">
            <a:off x="1226263" y="4712850"/>
            <a:ext cx="2180352" cy="16962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C:\Users\Шафа\AppData\Local\Microsoft\Windows\Temporary Internet Files\Content.IE5\H0A0F7B0\MC900446512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1624" y="4816777"/>
            <a:ext cx="1400759" cy="17359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3" descr="C:\Users\Шафа\AppData\Local\Microsoft\Windows\Temporary Internet Files\Content.IE5\GBAFE8SW\MC900446508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75813" y="4171190"/>
            <a:ext cx="2004041" cy="1291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C:\Users\Шафа\AppData\Local\Microsoft\Windows\Temporary Internet Files\Content.IE5\H0A0F7B0\MC900446504[1]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08669" y="3501010"/>
            <a:ext cx="1682496" cy="179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 descr="C:\Users\Шафа\AppData\Local\Microsoft\Windows\Temporary Internet Files\Content.IE5\O31E4UC8\MC900446524[1].wmf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8030" y="4400322"/>
            <a:ext cx="487783" cy="1957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C:\Users\Шафа\AppData\Local\Microsoft\Windows\Temporary Internet Files\Content.IE5\DPCCR6VW\MC900446520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44994" y="5299635"/>
            <a:ext cx="1794967" cy="1444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AutoShape 2" descr="http://img13.nnm.ru/0/4/1/1/b/88ea9cedfc3bd5334be8e2c2c5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" name="AutoShape 4" descr="http://img13.nnm.ru/0/4/1/1/b/88ea9cedfc3bd5334be8e2c2c56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6" name="AutoShape 6" descr="http://img13.nnm.ru/0/4/1/1/b/88ea9cedfc3bd5334be8e2c2c56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8" descr="http://img13.nnm.ru/0/4/1/1/b/88ea9cedfc3bd5334be8e2c2c56.jp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 rotWithShape="1"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028480" y="0"/>
            <a:ext cx="1055683" cy="206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45780112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50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380" y="548600"/>
            <a:ext cx="8857230" cy="64786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1.  Часть прямой, ограниченная двумя точками.</a:t>
            </a:r>
          </a:p>
          <a:p>
            <a:pPr>
              <a:spcAft>
                <a:spcPts val="60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2.  Имеет начало, но не имеет конца.</a:t>
            </a:r>
          </a:p>
          <a:p>
            <a:pPr>
              <a:spcAft>
                <a:spcPts val="60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3.  Единица с шестью нулями.</a:t>
            </a:r>
          </a:p>
          <a:p>
            <a:pPr>
              <a:spcAft>
                <a:spcPts val="60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4.  Результат сложения.</a:t>
            </a:r>
          </a:p>
          <a:p>
            <a:pPr>
              <a:spcAft>
                <a:spcPts val="60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5.  Сумма длин сторон многоугольника.</a:t>
            </a:r>
          </a:p>
          <a:p>
            <a:pPr>
              <a:spcAft>
                <a:spcPts val="60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6.  Числа, которые перемножают.</a:t>
            </a:r>
          </a:p>
          <a:p>
            <a:pPr marL="514350" indent="-514350">
              <a:spcAft>
                <a:spcPts val="600"/>
              </a:spcAft>
              <a:buAutoNum type="arabicPeriod" startAt="7"/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Результат деления. </a:t>
            </a:r>
          </a:p>
          <a:p>
            <a:pPr>
              <a:spcAft>
                <a:spcPts val="60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8.  Прямоугольник, все стороны которого равны.</a:t>
            </a:r>
          </a:p>
          <a:p>
            <a:pPr>
              <a:spcAft>
                <a:spcPts val="600"/>
              </a:spcAft>
            </a:pP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9.  Результат вычитания.</a:t>
            </a:r>
          </a:p>
          <a:p>
            <a:pPr marL="342900" indent="-342900">
              <a:buAutoNum type="arabicPeriod" startAt="3"/>
            </a:pPr>
            <a:endParaRPr lang="ru-RU" dirty="0"/>
          </a:p>
        </p:txBody>
      </p:sp>
      <p:sp>
        <p:nvSpPr>
          <p:cNvPr id="3" name="Управляющая кнопка: далее 2">
            <a:hlinkClick r:id="" action="ppaction://hlinkshowjump?jump=nextslide" highlightClick="1"/>
          </p:cNvPr>
          <p:cNvSpPr/>
          <p:nvPr/>
        </p:nvSpPr>
        <p:spPr>
          <a:xfrm>
            <a:off x="2010994" y="1102170"/>
            <a:ext cx="424091" cy="4320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Управляющая кнопка: далее 3">
            <a:hlinkClick r:id="rId2" action="ppaction://hlinksldjump" highlightClick="1"/>
          </p:cNvPr>
          <p:cNvSpPr/>
          <p:nvPr/>
        </p:nvSpPr>
        <p:spPr>
          <a:xfrm>
            <a:off x="7020340" y="1686630"/>
            <a:ext cx="424091" cy="4320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правляющая кнопка: далее 4">
            <a:hlinkClick r:id="rId3" action="ppaction://hlinksldjump" highlightClick="1"/>
          </p:cNvPr>
          <p:cNvSpPr/>
          <p:nvPr/>
        </p:nvSpPr>
        <p:spPr>
          <a:xfrm>
            <a:off x="5868180" y="2276840"/>
            <a:ext cx="424091" cy="4320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правляющая кнопка: далее 5">
            <a:hlinkClick r:id="rId4" action="ppaction://hlinksldjump" highlightClick="1"/>
          </p:cNvPr>
          <p:cNvSpPr/>
          <p:nvPr/>
        </p:nvSpPr>
        <p:spPr>
          <a:xfrm>
            <a:off x="4561709" y="2742586"/>
            <a:ext cx="424091" cy="4320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Управляющая кнопка: далее 6">
            <a:hlinkClick r:id="rId5" action="ppaction://hlinksldjump" highlightClick="1"/>
          </p:cNvPr>
          <p:cNvSpPr/>
          <p:nvPr/>
        </p:nvSpPr>
        <p:spPr>
          <a:xfrm>
            <a:off x="7668430" y="3360545"/>
            <a:ext cx="424091" cy="4320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алее 7">
            <a:hlinkClick r:id="rId6" action="ppaction://hlinksldjump" highlightClick="1"/>
          </p:cNvPr>
          <p:cNvSpPr/>
          <p:nvPr/>
        </p:nvSpPr>
        <p:spPr>
          <a:xfrm>
            <a:off x="6444260" y="3826291"/>
            <a:ext cx="424091" cy="4320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Управляющая кнопка: далее 8">
            <a:hlinkClick r:id="rId7" action="ppaction://hlinksldjump" highlightClick="1"/>
          </p:cNvPr>
          <p:cNvSpPr/>
          <p:nvPr/>
        </p:nvSpPr>
        <p:spPr>
          <a:xfrm>
            <a:off x="4349663" y="4509150"/>
            <a:ext cx="424091" cy="4320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Управляющая кнопка: далее 9">
            <a:hlinkClick r:id="rId8" action="ppaction://hlinksldjump" highlightClick="1"/>
          </p:cNvPr>
          <p:cNvSpPr/>
          <p:nvPr/>
        </p:nvSpPr>
        <p:spPr>
          <a:xfrm>
            <a:off x="1765017" y="5589300"/>
            <a:ext cx="424091" cy="4320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Управляющая кнопка: далее 10">
            <a:hlinkClick r:id="rId9" action="ppaction://hlinksldjump" highlightClick="1"/>
          </p:cNvPr>
          <p:cNvSpPr/>
          <p:nvPr/>
        </p:nvSpPr>
        <p:spPr>
          <a:xfrm>
            <a:off x="4985800" y="6165380"/>
            <a:ext cx="424091" cy="43206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70939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08650"/>
            <a:ext cx="890965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 правилам Ф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едерации хоккея площадка для игры имеет площадь, равную 1647 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Чему равна ширина этой площадки, если её длина равна 61 м?  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699740" y="84820"/>
            <a:ext cx="36519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ЗАДАНИЕ 9</a:t>
            </a:r>
            <a:endParaRPr lang="ru-RU" sz="4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http://upload.wikimedia.org/wikipedia/ru/thumb/a/aa/Internationalrink.png/400px-Internationalrink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590" y="3432629"/>
            <a:ext cx="38100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67430" y="4109070"/>
            <a:ext cx="10342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?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131800" y="5517290"/>
            <a:ext cx="16433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61 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300240" y="2994386"/>
            <a:ext cx="27174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1647 </a:t>
            </a:r>
            <a:r>
              <a:rPr lang="ru-RU" sz="32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кв.м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00240" y="3816682"/>
            <a:ext cx="211628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x b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= S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624688" y="5661310"/>
            <a:ext cx="12394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32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27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3412983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flipH="1">
            <a:off x="0" y="548600"/>
            <a:ext cx="838853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Что нового вы узнали на уроке?</a:t>
            </a:r>
          </a:p>
          <a:p>
            <a:endParaRPr lang="ru-RU" sz="3200" dirty="0"/>
          </a:p>
        </p:txBody>
      </p:sp>
      <p:sp>
        <p:nvSpPr>
          <p:cNvPr id="3" name="TextBox 2"/>
          <p:cNvSpPr txBox="1"/>
          <p:nvPr/>
        </p:nvSpPr>
        <p:spPr>
          <a:xfrm rot="20329267">
            <a:off x="672414" y="2612245"/>
            <a:ext cx="1569660" cy="923330"/>
          </a:xfrm>
          <a:prstGeom prst="rect">
            <a:avLst/>
          </a:prstGeom>
          <a:noFill/>
          <a:ln>
            <a:solidFill>
              <a:srgbClr val="0094C8"/>
            </a:solidFill>
          </a:ln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1896</a:t>
            </a:r>
            <a:endParaRPr lang="ru-RU" sz="54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 rot="925925">
            <a:off x="6311551" y="2718855"/>
            <a:ext cx="1723549" cy="1015663"/>
          </a:xfrm>
          <a:prstGeom prst="rect">
            <a:avLst/>
          </a:prstGeom>
          <a:ln>
            <a:solidFill>
              <a:srgbClr val="0094C8"/>
            </a:solidFill>
          </a:ln>
        </p:spPr>
        <p:txBody>
          <a:bodyPr wrap="non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1924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06897" y="4005080"/>
            <a:ext cx="1550424" cy="830997"/>
          </a:xfrm>
          <a:prstGeom prst="rect">
            <a:avLst/>
          </a:prstGeom>
          <a:noFill/>
          <a:ln>
            <a:solidFill>
              <a:srgbClr val="0094C8"/>
            </a:solidFill>
          </a:ln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XXII</a:t>
            </a:r>
            <a:endParaRPr lang="ru-RU" sz="48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 rot="1198287">
            <a:off x="6657799" y="4834682"/>
            <a:ext cx="1031051" cy="1107996"/>
          </a:xfrm>
          <a:prstGeom prst="rect">
            <a:avLst/>
          </a:prstGeom>
          <a:ln>
            <a:solidFill>
              <a:srgbClr val="0094C8"/>
            </a:solidFill>
          </a:ln>
        </p:spPr>
        <p:txBody>
          <a:bodyPr wrap="none">
            <a:spAutoFit/>
          </a:bodyPr>
          <a:lstStyle/>
          <a:p>
            <a:r>
              <a:rPr lang="ru-RU" sz="6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16</a:t>
            </a:r>
          </a:p>
        </p:txBody>
      </p:sp>
      <p:sp>
        <p:nvSpPr>
          <p:cNvPr id="8" name="Прямоугольник 7"/>
          <p:cNvSpPr/>
          <p:nvPr/>
        </p:nvSpPr>
        <p:spPr>
          <a:xfrm rot="20707666">
            <a:off x="1112375" y="4847267"/>
            <a:ext cx="1107997" cy="1200329"/>
          </a:xfrm>
          <a:prstGeom prst="rect">
            <a:avLst/>
          </a:prstGeom>
          <a:ln>
            <a:solidFill>
              <a:srgbClr val="0094C8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ru-RU" sz="7200" b="1" dirty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98</a:t>
            </a: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105108" y="-9956"/>
            <a:ext cx="1055683" cy="206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3707880" y="1898218"/>
            <a:ext cx="1569660" cy="923330"/>
          </a:xfrm>
          <a:prstGeom prst="rect">
            <a:avLst/>
          </a:prstGeom>
          <a:noFill/>
          <a:ln>
            <a:solidFill>
              <a:srgbClr val="0094C8"/>
            </a:solidFill>
          </a:ln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F60000"/>
                </a:solidFill>
                <a:latin typeface="Times New Roman" pitchFamily="18" charset="0"/>
                <a:cs typeface="Times New Roman" pitchFamily="18" charset="0"/>
              </a:rPr>
              <a:t>2014</a:t>
            </a:r>
            <a:endParaRPr lang="ru-RU" sz="5400" b="1" dirty="0">
              <a:solidFill>
                <a:srgbClr val="F6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70775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8" grpId="0" animBg="1"/>
      <p:bldP spid="10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69000" y="1217600"/>
            <a:ext cx="54749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7330" y="1574757"/>
            <a:ext cx="5506636" cy="280076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4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повторить п.12</a:t>
            </a:r>
          </a:p>
          <a:p>
            <a:endParaRPr lang="ru-RU" sz="4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№№  519, 522, 524 (д)</a:t>
            </a:r>
            <a:endParaRPr lang="ru-RU" sz="4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028480" y="0"/>
            <a:ext cx="1055683" cy="206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4577145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66446" y="620610"/>
            <a:ext cx="7773538" cy="41549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СПАСИБО</a:t>
            </a:r>
          </a:p>
          <a:p>
            <a:pPr algn="ctr"/>
            <a:endParaRPr lang="ru-RU" sz="88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  <a:p>
            <a:pPr algn="ctr"/>
            <a:r>
              <a:rPr lang="ru-RU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ЗА ВНИМАНИЕ!</a:t>
            </a:r>
            <a:endParaRPr lang="ru-RU" sz="8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028480" y="0"/>
            <a:ext cx="1055683" cy="206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77101" y="5301260"/>
            <a:ext cx="59415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Презентацию подготовила</a:t>
            </a:r>
          </a:p>
          <a:p>
            <a:pPr algn="ctr"/>
            <a:r>
              <a:rPr lang="ru-RU" sz="2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читель </a:t>
            </a:r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математики ГБОУ СОШ №1057</a:t>
            </a:r>
          </a:p>
          <a:p>
            <a:pPr algn="ctr"/>
            <a:r>
              <a:rPr lang="ru-RU" sz="2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Гулиева Ш.А.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366384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045" y="1314305"/>
            <a:ext cx="866397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http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://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ru.wikipedia.org/wiki</a:t>
            </a:r>
            <a:endParaRPr 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olimp-history.ru/node/12</a:t>
            </a:r>
            <a:endParaRPr 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http://www.sochi2014.com/games/sport/olympic-games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4"/>
              </a:rPr>
              <a:t>/</a:t>
            </a:r>
            <a:endParaRPr 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http://www.olympiady.ru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5"/>
              </a:rPr>
              <a:t>/</a:t>
            </a:r>
            <a:endParaRPr 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http://</a:t>
            </a:r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olimp-history.ru/node/12</a:t>
            </a:r>
            <a:endParaRPr 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866408" y="163879"/>
            <a:ext cx="507324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Интернет ресурсы: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/>
        </p:blipFill>
        <p:spPr bwMode="auto">
          <a:xfrm>
            <a:off x="8028480" y="0"/>
            <a:ext cx="1055683" cy="206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626385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95507740"/>
              </p:ext>
            </p:extLst>
          </p:nvPr>
        </p:nvGraphicFramePr>
        <p:xfrm>
          <a:off x="323410" y="357799"/>
          <a:ext cx="8497182" cy="59572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060"/>
                <a:gridCol w="726931"/>
                <a:gridCol w="659996"/>
                <a:gridCol w="688781"/>
                <a:gridCol w="631211"/>
                <a:gridCol w="659996"/>
                <a:gridCol w="659996"/>
                <a:gridCol w="636759"/>
                <a:gridCol w="683233"/>
                <a:gridCol w="577231"/>
                <a:gridCol w="659996"/>
                <a:gridCol w="659996"/>
                <a:gridCol w="659996"/>
              </a:tblGrid>
              <a:tr h="634435">
                <a:tc>
                  <a:txBody>
                    <a:bodyPr/>
                    <a:lstStyle/>
                    <a:p>
                      <a:pPr algn="ctr"/>
                      <a:r>
                        <a:rPr lang="ru-RU" sz="2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52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Управляющая кнопка: назад 7">
            <a:hlinkClick r:id="" action="ppaction://hlinkshowjump?jump=previousslide" highlightClick="1"/>
          </p:cNvPr>
          <p:cNvSpPr/>
          <p:nvPr/>
        </p:nvSpPr>
        <p:spPr>
          <a:xfrm>
            <a:off x="8456600" y="6167247"/>
            <a:ext cx="682366" cy="6480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647638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83057245"/>
              </p:ext>
            </p:extLst>
          </p:nvPr>
        </p:nvGraphicFramePr>
        <p:xfrm>
          <a:off x="323410" y="357799"/>
          <a:ext cx="8497182" cy="596289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060"/>
                <a:gridCol w="726931"/>
                <a:gridCol w="659996"/>
                <a:gridCol w="688781"/>
                <a:gridCol w="631211"/>
                <a:gridCol w="659996"/>
                <a:gridCol w="659996"/>
                <a:gridCol w="636759"/>
                <a:gridCol w="683233"/>
                <a:gridCol w="577231"/>
                <a:gridCol w="659996"/>
                <a:gridCol w="659996"/>
                <a:gridCol w="659996"/>
              </a:tblGrid>
              <a:tr h="634435">
                <a:tc>
                  <a:txBody>
                    <a:bodyPr/>
                    <a:lstStyle/>
                    <a:p>
                      <a:pPr algn="ctr"/>
                      <a:r>
                        <a:rPr lang="ru-RU" sz="2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52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Управляющая кнопка: назад 7">
            <a:hlinkClick r:id="rId2" action="ppaction://hlinksldjump" highlightClick="1"/>
          </p:cNvPr>
          <p:cNvSpPr/>
          <p:nvPr/>
        </p:nvSpPr>
        <p:spPr>
          <a:xfrm>
            <a:off x="8456600" y="6167247"/>
            <a:ext cx="682366" cy="6480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5427969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10168486"/>
              </p:ext>
            </p:extLst>
          </p:nvPr>
        </p:nvGraphicFramePr>
        <p:xfrm>
          <a:off x="323410" y="357799"/>
          <a:ext cx="8497182" cy="59685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060"/>
                <a:gridCol w="726931"/>
                <a:gridCol w="659996"/>
                <a:gridCol w="688781"/>
                <a:gridCol w="631211"/>
                <a:gridCol w="659996"/>
                <a:gridCol w="659996"/>
                <a:gridCol w="636759"/>
                <a:gridCol w="683233"/>
                <a:gridCol w="577231"/>
                <a:gridCol w="659996"/>
                <a:gridCol w="659996"/>
                <a:gridCol w="659996"/>
              </a:tblGrid>
              <a:tr h="634435">
                <a:tc>
                  <a:txBody>
                    <a:bodyPr/>
                    <a:lstStyle/>
                    <a:p>
                      <a:pPr algn="ctr"/>
                      <a:r>
                        <a:rPr lang="ru-RU" sz="2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3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52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Управляющая кнопка: назад 7">
            <a:hlinkClick r:id="rId2" action="ppaction://hlinksldjump" highlightClick="1"/>
          </p:cNvPr>
          <p:cNvSpPr/>
          <p:nvPr/>
        </p:nvSpPr>
        <p:spPr>
          <a:xfrm>
            <a:off x="8456600" y="6167247"/>
            <a:ext cx="682366" cy="6480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999335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86080480"/>
              </p:ext>
            </p:extLst>
          </p:nvPr>
        </p:nvGraphicFramePr>
        <p:xfrm>
          <a:off x="323410" y="357799"/>
          <a:ext cx="8497182" cy="597418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060"/>
                <a:gridCol w="726931"/>
                <a:gridCol w="659996"/>
                <a:gridCol w="688781"/>
                <a:gridCol w="631211"/>
                <a:gridCol w="659996"/>
                <a:gridCol w="659996"/>
                <a:gridCol w="636759"/>
                <a:gridCol w="683233"/>
                <a:gridCol w="577231"/>
                <a:gridCol w="659996"/>
                <a:gridCol w="659996"/>
                <a:gridCol w="659996"/>
              </a:tblGrid>
              <a:tr h="634435">
                <a:tc>
                  <a:txBody>
                    <a:bodyPr/>
                    <a:lstStyle/>
                    <a:p>
                      <a:pPr algn="ctr"/>
                      <a:r>
                        <a:rPr lang="ru-RU" sz="2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3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52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Управляющая кнопка: назад 7">
            <a:hlinkClick r:id="rId2" action="ppaction://hlinksldjump" highlightClick="1"/>
          </p:cNvPr>
          <p:cNvSpPr/>
          <p:nvPr/>
        </p:nvSpPr>
        <p:spPr>
          <a:xfrm>
            <a:off x="8456600" y="6167247"/>
            <a:ext cx="682366" cy="6480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3635217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721055308"/>
              </p:ext>
            </p:extLst>
          </p:nvPr>
        </p:nvGraphicFramePr>
        <p:xfrm>
          <a:off x="323410" y="357799"/>
          <a:ext cx="8497182" cy="597982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060"/>
                <a:gridCol w="726931"/>
                <a:gridCol w="659996"/>
                <a:gridCol w="688781"/>
                <a:gridCol w="631211"/>
                <a:gridCol w="659996"/>
                <a:gridCol w="659996"/>
                <a:gridCol w="636759"/>
                <a:gridCol w="683233"/>
                <a:gridCol w="577231"/>
                <a:gridCol w="659996"/>
                <a:gridCol w="659996"/>
                <a:gridCol w="659996"/>
              </a:tblGrid>
              <a:tr h="634435">
                <a:tc>
                  <a:txBody>
                    <a:bodyPr/>
                    <a:lstStyle/>
                    <a:p>
                      <a:pPr algn="ctr"/>
                      <a:r>
                        <a:rPr lang="ru-RU" sz="2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3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52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Управляющая кнопка: назад 7">
            <a:hlinkClick r:id="rId2" action="ppaction://hlinksldjump" highlightClick="1"/>
          </p:cNvPr>
          <p:cNvSpPr/>
          <p:nvPr/>
        </p:nvSpPr>
        <p:spPr>
          <a:xfrm>
            <a:off x="8456600" y="6167247"/>
            <a:ext cx="682366" cy="6480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1935783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12362993"/>
              </p:ext>
            </p:extLst>
          </p:nvPr>
        </p:nvGraphicFramePr>
        <p:xfrm>
          <a:off x="323410" y="357799"/>
          <a:ext cx="8497182" cy="598601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93060"/>
                <a:gridCol w="726931"/>
                <a:gridCol w="659996"/>
                <a:gridCol w="688781"/>
                <a:gridCol w="631211"/>
                <a:gridCol w="659996"/>
                <a:gridCol w="659996"/>
                <a:gridCol w="636759"/>
                <a:gridCol w="683233"/>
                <a:gridCol w="577231"/>
                <a:gridCol w="659996"/>
                <a:gridCol w="659996"/>
                <a:gridCol w="659996"/>
              </a:tblGrid>
              <a:tr h="634435">
                <a:tc>
                  <a:txBody>
                    <a:bodyPr/>
                    <a:lstStyle/>
                    <a:p>
                      <a:pPr algn="ctr"/>
                      <a:r>
                        <a:rPr lang="ru-RU" sz="2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18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24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70C0"/>
                          </a:solidFill>
                        </a:rPr>
                        <a:t>3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 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0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>
                        <a:solidFill>
                          <a:srgbClr val="0070C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 </a:t>
                      </a:r>
                      <a:r>
                        <a:rPr lang="ru-RU" sz="36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ru-RU" sz="2400" b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000" b="1" baseline="0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и</a:t>
                      </a:r>
                      <a:endParaRPr lang="ru-RU" sz="40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</a:t>
                      </a:r>
                      <a:endParaRPr lang="ru-RU" sz="36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dirty="0" smtClean="0">
                          <a:solidFill>
                            <a:srgbClr val="0070C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</a:t>
                      </a:r>
                      <a:endParaRPr lang="ru-RU" sz="3200" b="1" dirty="0">
                        <a:solidFill>
                          <a:srgbClr val="0070C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rgbClr val="0070C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94857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34435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552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8" name="Управляющая кнопка: назад 7">
            <a:hlinkClick r:id="rId2" action="ppaction://hlinksldjump" highlightClick="1"/>
          </p:cNvPr>
          <p:cNvSpPr/>
          <p:nvPr/>
        </p:nvSpPr>
        <p:spPr>
          <a:xfrm>
            <a:off x="8456600" y="6167247"/>
            <a:ext cx="682366" cy="6480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3161476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1778</TotalTime>
  <Words>1084</Words>
  <Application>Microsoft Office PowerPoint</Application>
  <PresentationFormat>Экран (4:3)</PresentationFormat>
  <Paragraphs>574</Paragraphs>
  <Slides>34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8" baseType="lpstr">
      <vt:lpstr>Arial</vt:lpstr>
      <vt:lpstr>Calibri</vt:lpstr>
      <vt:lpstr>Times New Roman</vt:lpstr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Шафа</dc:creator>
  <cp:lastModifiedBy>Tata</cp:lastModifiedBy>
  <cp:revision>124</cp:revision>
  <dcterms:created xsi:type="dcterms:W3CDTF">2013-08-08T13:23:45Z</dcterms:created>
  <dcterms:modified xsi:type="dcterms:W3CDTF">2014-02-14T20:23:49Z</dcterms:modified>
</cp:coreProperties>
</file>