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77EB5B-1693-4A67-A4C7-16CB36B49D73}" type="datetimeFigureOut">
              <a:rPr lang="ru-RU" smtClean="0"/>
              <a:t>11.11.2013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90C17D7-E043-4C14-BDAE-182DD637C74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cap="none" dirty="0">
                <a:ln w="11430">
                  <a:solidFill>
                    <a:srgbClr val="00206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Сумма </a:t>
            </a:r>
            <a:r>
              <a:rPr lang="ru-RU" sz="4400" cap="none" dirty="0" smtClean="0">
                <a:ln w="11430">
                  <a:solidFill>
                    <a:srgbClr val="00206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углов </a:t>
            </a:r>
            <a:r>
              <a:rPr lang="ru-RU" sz="4400" cap="none" dirty="0">
                <a:ln w="11430">
                  <a:solidFill>
                    <a:srgbClr val="00206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в </a:t>
            </a:r>
            <a:br>
              <a:rPr lang="ru-RU" sz="4400" cap="none" dirty="0">
                <a:ln w="11430">
                  <a:solidFill>
                    <a:srgbClr val="00206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</a:br>
            <a:r>
              <a:rPr lang="ru-RU" sz="4400" cap="none" dirty="0">
                <a:ln w="11430">
                  <a:solidFill>
                    <a:srgbClr val="00206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треугольнике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Урок</a:t>
            </a:r>
            <a:r>
              <a:rPr lang="ru-RU" sz="2400" dirty="0" smtClean="0">
                <a:solidFill>
                  <a:srgbClr val="002060"/>
                </a:solidFill>
              </a:rPr>
              <a:t> – исследование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Разработала урок: Беляева Л. Г.</a:t>
            </a:r>
          </a:p>
          <a:p>
            <a:pPr algn="ctr"/>
            <a:r>
              <a:rPr lang="ru-RU" sz="1700" dirty="0" smtClean="0">
                <a:solidFill>
                  <a:srgbClr val="002060"/>
                </a:solidFill>
              </a:rPr>
              <a:t>Учитель математики МБОУ «СОШ № 22» </a:t>
            </a:r>
            <a:endParaRPr lang="ru-RU" sz="17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8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9670" y="164786"/>
            <a:ext cx="7467600" cy="47344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ТЕОРЕМА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Объект 57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40198" y="1440685"/>
                <a:ext cx="8508265" cy="4873752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                                             </a:t>
                </a:r>
                <a:r>
                  <a:rPr lang="en-US" dirty="0" smtClean="0"/>
                  <a:t>   </a:t>
                </a:r>
                <a:r>
                  <a:rPr lang="ru-RU" dirty="0" smtClean="0"/>
                  <a:t>Дано:</a:t>
                </a:r>
                <a:r>
                  <a:rPr lang="ru-RU" sz="1600" dirty="0" smtClean="0"/>
                  <a:t> </a:t>
                </a:r>
                <a:endParaRPr lang="ru-RU" sz="1600" dirty="0" smtClean="0"/>
              </a:p>
              <a:p>
                <a:pPr marL="0" indent="0">
                  <a:buNone/>
                </a:pPr>
                <a:r>
                  <a:rPr lang="ru-RU" dirty="0" smtClean="0"/>
                  <a:t>                                       </a:t>
                </a:r>
                <a:r>
                  <a:rPr lang="en-US" dirty="0" smtClean="0"/>
                  <a:t>         </a:t>
                </a:r>
                <a:r>
                  <a:rPr lang="ru-RU" dirty="0" smtClean="0"/>
                  <a:t>Доказать</a:t>
                </a:r>
                <a:r>
                  <a:rPr lang="ru-RU" dirty="0" smtClean="0"/>
                  <a:t>: &lt;</a:t>
                </a:r>
                <a:r>
                  <a:rPr lang="en-US" dirty="0" smtClean="0"/>
                  <a:t>A +</a:t>
                </a:r>
                <a:r>
                  <a:rPr lang="ru-RU" dirty="0" smtClean="0"/>
                  <a:t> &lt;</a:t>
                </a:r>
                <a:r>
                  <a:rPr lang="en-US" dirty="0" smtClean="0"/>
                  <a:t>B +</a:t>
                </a:r>
                <a:r>
                  <a:rPr lang="ru-RU" dirty="0"/>
                  <a:t> </a:t>
                </a:r>
                <a:r>
                  <a:rPr lang="ru-RU" dirty="0" smtClean="0"/>
                  <a:t>&lt;</a:t>
                </a:r>
                <a:r>
                  <a:rPr lang="en-US" dirty="0" smtClean="0"/>
                  <a:t>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°</m:t>
                        </m:r>
                      </m:sup>
                    </m:sSup>
                  </m:oMath>
                </a14:m>
                <a:endParaRPr lang="ru-RU" dirty="0" smtClean="0"/>
              </a:p>
              <a:p>
                <a:pPr marL="0" indent="0">
                  <a:buNone/>
                </a:pPr>
                <a:r>
                  <a:rPr lang="ru-RU" dirty="0"/>
                  <a:t> </a:t>
                </a:r>
                <a:r>
                  <a:rPr lang="ru-RU" dirty="0" smtClean="0"/>
                  <a:t>                                            </a:t>
                </a:r>
                <a:r>
                  <a:rPr lang="en-US" dirty="0" smtClean="0"/>
                  <a:t>   </a:t>
                </a:r>
                <a:r>
                  <a:rPr lang="ru-RU" dirty="0" smtClean="0"/>
                  <a:t>Доказательство:</a:t>
                </a:r>
              </a:p>
              <a:p>
                <a:pPr marL="0" indent="0">
                  <a:buNone/>
                </a:pPr>
                <a:r>
                  <a:rPr lang="ru-RU" dirty="0"/>
                  <a:t> </a:t>
                </a:r>
                <a:r>
                  <a:rPr lang="ru-RU" dirty="0" smtClean="0"/>
                  <a:t>                                            </a:t>
                </a:r>
                <a:r>
                  <a:rPr lang="en-US" dirty="0" smtClean="0"/>
                  <a:t>   </a:t>
                </a:r>
                <a:r>
                  <a:rPr lang="ru-RU" dirty="0" smtClean="0"/>
                  <a:t>Проведем через вершину </a:t>
                </a:r>
                <a:r>
                  <a:rPr lang="en-US" dirty="0" smtClean="0"/>
                  <a:t>B </a:t>
                </a:r>
                <a:endParaRPr lang="ru-RU" dirty="0"/>
              </a:p>
              <a:p>
                <a:pPr marL="0" indent="0">
                  <a:buNone/>
                </a:pPr>
                <a:r>
                  <a:rPr lang="ru-RU" dirty="0" smtClean="0"/>
                  <a:t>                                         прямую    ,параллельную стороне </a:t>
                </a:r>
                <a:r>
                  <a:rPr lang="en-US" dirty="0" smtClean="0"/>
                  <a:t>AC</a:t>
                </a:r>
                <a:r>
                  <a:rPr lang="ru-RU" dirty="0" smtClean="0"/>
                  <a:t>; углы 1 и 4 и углы 3 и 5 – накрест лежащие (   ║</a:t>
                </a:r>
                <a:r>
                  <a:rPr lang="en-US" dirty="0" smtClean="0"/>
                  <a:t>AC, AB-</a:t>
                </a:r>
                <a:r>
                  <a:rPr lang="ru-RU" dirty="0"/>
                  <a:t>секущая);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&lt;1= &lt;4, &lt;5= &lt;3;</a:t>
                </a:r>
                <a:r>
                  <a:rPr lang="en-US" dirty="0" smtClean="0"/>
                  <a:t> </a:t>
                </a:r>
                <a:r>
                  <a:rPr lang="ru-RU" dirty="0" smtClean="0"/>
                  <a:t>Сумма углов 2, 4, 5 равна развернутому углу с вершиной</a:t>
                </a:r>
                <a:r>
                  <a:rPr lang="en-US" dirty="0" smtClean="0"/>
                  <a:t> B, </a:t>
                </a:r>
                <a:r>
                  <a:rPr lang="ru-RU" dirty="0" smtClean="0"/>
                  <a:t>т. е. &lt;4+</a:t>
                </a:r>
                <a:r>
                  <a:rPr lang="ru-RU" dirty="0"/>
                  <a:t> </a:t>
                </a:r>
                <a:r>
                  <a:rPr lang="ru-RU" dirty="0" smtClean="0"/>
                  <a:t>&lt;2+ &lt;5=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°</m:t>
                        </m:r>
                      </m:sup>
                    </m:sSup>
                  </m:oMath>
                </a14:m>
                <a:r>
                  <a:rPr lang="ru-RU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dirty="0" smtClean="0"/>
                  <a:t>Учитывая что </a:t>
                </a:r>
                <a:r>
                  <a:rPr lang="ru-RU" dirty="0"/>
                  <a:t>&lt;1= &lt;4, &lt;5= &lt;</a:t>
                </a:r>
                <a:r>
                  <a:rPr lang="ru-RU" dirty="0" smtClean="0"/>
                  <a:t>3, получаем:</a:t>
                </a:r>
                <a:r>
                  <a:rPr lang="ru-RU" dirty="0"/>
                  <a:t> </a:t>
                </a:r>
                <a:r>
                  <a:rPr lang="ru-RU" dirty="0" smtClean="0"/>
                  <a:t>&lt;1+ </a:t>
                </a:r>
                <a:r>
                  <a:rPr lang="ru-RU" dirty="0"/>
                  <a:t>&lt;2+ </a:t>
                </a:r>
                <a:r>
                  <a:rPr lang="ru-RU" dirty="0" smtClean="0"/>
                  <a:t>&lt;3=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°</m:t>
                        </m:r>
                      </m:sup>
                    </m:sSup>
                  </m:oMath>
                </a14:m>
                <a:r>
                  <a:rPr lang="ru-RU" dirty="0"/>
                  <a:t>, или &lt;</a:t>
                </a:r>
                <a:r>
                  <a:rPr lang="en-US" dirty="0"/>
                  <a:t>A +</a:t>
                </a:r>
                <a:r>
                  <a:rPr lang="ru-RU" dirty="0"/>
                  <a:t> &lt;</a:t>
                </a:r>
                <a:r>
                  <a:rPr lang="en-US" dirty="0"/>
                  <a:t>B +</a:t>
                </a:r>
                <a:r>
                  <a:rPr lang="ru-RU" dirty="0"/>
                  <a:t> </a:t>
                </a:r>
                <a:r>
                  <a:rPr lang="ru-RU" dirty="0"/>
                  <a:t>&lt;</a:t>
                </a:r>
                <a:r>
                  <a:rPr lang="en-US" dirty="0"/>
                  <a:t>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°</m:t>
                        </m:r>
                      </m:sup>
                    </m:sSup>
                  </m:oMath>
                </a14:m>
                <a:r>
                  <a:rPr lang="ru-RU" dirty="0" smtClean="0"/>
                  <a:t>.</a:t>
                </a:r>
              </a:p>
              <a:p>
                <a:pPr marL="0" indent="0" algn="r">
                  <a:buNone/>
                </a:pPr>
                <a:r>
                  <a:rPr lang="ru-RU" dirty="0" smtClean="0"/>
                  <a:t>Теорема доказана.</a:t>
                </a:r>
                <a:endParaRPr lang="ru-RU" dirty="0"/>
              </a:p>
            </p:txBody>
          </p:sp>
        </mc:Choice>
        <mc:Fallback>
          <p:sp>
            <p:nvSpPr>
              <p:cNvPr id="58" name="Объект 5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40198" y="1440685"/>
                <a:ext cx="8508265" cy="4873752"/>
              </a:xfrm>
              <a:blipFill rotWithShape="1">
                <a:blip r:embed="rId2"/>
                <a:stretch>
                  <a:fillRect l="-860" t="-750" r="-11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305183" y="638231"/>
                <a:ext cx="8280920" cy="470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С</a:t>
                </a:r>
                <a:r>
                  <a:rPr lang="ru-RU" sz="24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умма углов треугольника </a:t>
                </a:r>
                <a:r>
                  <a:rPr lang="ru-RU" sz="24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равна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>
                            <a:ln w="1905"/>
                            <a:gradFill>
                              <a:gsLst>
                                <a:gs pos="0">
                                  <a:schemeClr val="accent6">
                                    <a:shade val="20000"/>
                                    <a:satMod val="200000"/>
                                  </a:schemeClr>
                                </a:gs>
                                <a:gs pos="78000">
                                  <a:schemeClr val="accent6">
                                    <a:tint val="90000"/>
                                    <a:shade val="89000"/>
                                    <a:satMod val="220000"/>
                                  </a:schemeClr>
                                </a:gs>
                                <a:gs pos="100000">
                                  <a:schemeClr val="accent6">
                                    <a:tint val="12000"/>
                                    <a:satMod val="255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</a:rPr>
                        </m:ctrlPr>
                      </m:sSupPr>
                      <m:e>
                        <m:r>
                          <a:rPr lang="ru-RU" sz="2400" b="1" i="1">
                            <a:ln w="1905"/>
                            <a:gradFill>
                              <a:gsLst>
                                <a:gs pos="0">
                                  <a:schemeClr val="accent6">
                                    <a:shade val="20000"/>
                                    <a:satMod val="200000"/>
                                  </a:schemeClr>
                                </a:gs>
                                <a:gs pos="78000">
                                  <a:schemeClr val="accent6">
                                    <a:tint val="90000"/>
                                    <a:shade val="89000"/>
                                    <a:satMod val="220000"/>
                                  </a:schemeClr>
                                </a:gs>
                                <a:gs pos="100000">
                                  <a:schemeClr val="accent6">
                                    <a:tint val="12000"/>
                                    <a:satMod val="255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ru-RU" sz="2400" b="1" i="1">
                            <a:ln w="1905"/>
                            <a:gradFill>
                              <a:gsLst>
                                <a:gs pos="0">
                                  <a:schemeClr val="accent6">
                                    <a:shade val="20000"/>
                                    <a:satMod val="200000"/>
                                  </a:schemeClr>
                                </a:gs>
                                <a:gs pos="78000">
                                  <a:schemeClr val="accent6">
                                    <a:tint val="90000"/>
                                    <a:shade val="89000"/>
                                    <a:satMod val="220000"/>
                                  </a:schemeClr>
                                </a:gs>
                                <a:gs pos="100000">
                                  <a:schemeClr val="accent6">
                                    <a:tint val="12000"/>
                                    <a:satMod val="255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</a:rPr>
                          <m:t>°</m:t>
                        </m:r>
                      </m:sup>
                    </m:sSup>
                  </m:oMath>
                </a14:m>
                <a:endParaRPr lang="ru-RU" sz="24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83" y="638231"/>
                <a:ext cx="8280920" cy="470000"/>
              </a:xfrm>
              <a:prstGeom prst="rect">
                <a:avLst/>
              </a:prstGeom>
              <a:blipFill rotWithShape="1">
                <a:blip r:embed="rId3"/>
                <a:stretch>
                  <a:fillRect l="-1105" t="-9091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Группа 54"/>
          <p:cNvGrpSpPr/>
          <p:nvPr/>
        </p:nvGrpSpPr>
        <p:grpSpPr>
          <a:xfrm>
            <a:off x="129494" y="1011447"/>
            <a:ext cx="3961383" cy="2797638"/>
            <a:chOff x="118998" y="1270621"/>
            <a:chExt cx="3961383" cy="2850442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2584546" y="1331476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630425" y="3124381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grpSp>
          <p:nvGrpSpPr>
            <p:cNvPr id="54" name="Группа 53"/>
            <p:cNvGrpSpPr/>
            <p:nvPr/>
          </p:nvGrpSpPr>
          <p:grpSpPr>
            <a:xfrm>
              <a:off x="118998" y="1270621"/>
              <a:ext cx="3961383" cy="2850442"/>
              <a:chOff x="118998" y="1270621"/>
              <a:chExt cx="3961383" cy="2850442"/>
            </a:xfrm>
          </p:grpSpPr>
          <p:sp>
            <p:nvSpPr>
              <p:cNvPr id="7" name="Прямоугольный треугольник 6"/>
              <p:cNvSpPr/>
              <p:nvPr/>
            </p:nvSpPr>
            <p:spPr>
              <a:xfrm rot="8817451">
                <a:off x="659227" y="2320863"/>
                <a:ext cx="2808312" cy="1800200"/>
              </a:xfrm>
              <a:prstGeom prst="rtTriangl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 dirty="0"/>
              </a:p>
            </p:txBody>
          </p: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395536" y="1700808"/>
                <a:ext cx="352839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" name="Прямоугольник 12"/>
              <p:cNvSpPr/>
              <p:nvPr/>
            </p:nvSpPr>
            <p:spPr>
              <a:xfrm>
                <a:off x="118998" y="3155926"/>
                <a:ext cx="3513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ru-RU" dirty="0"/>
              </a:p>
            </p:txBody>
          </p:sp>
          <p:sp>
            <p:nvSpPr>
              <p:cNvPr id="16" name="Прямоугольник 15"/>
              <p:cNvSpPr/>
              <p:nvPr/>
            </p:nvSpPr>
            <p:spPr>
              <a:xfrm>
                <a:off x="3767475" y="1331476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/>
                  <a:t>α</a:t>
                </a:r>
              </a:p>
            </p:txBody>
          </p:sp>
          <p:sp>
            <p:nvSpPr>
              <p:cNvPr id="20" name="Дуга 19"/>
              <p:cNvSpPr/>
              <p:nvPr/>
            </p:nvSpPr>
            <p:spPr>
              <a:xfrm>
                <a:off x="416554" y="2987832"/>
                <a:ext cx="648072" cy="505881"/>
              </a:xfrm>
              <a:prstGeom prst="arc">
                <a:avLst>
                  <a:gd name="adj1" fmla="val 16200000"/>
                  <a:gd name="adj2" fmla="val 21381079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Прямоугольник 21"/>
              <p:cNvSpPr/>
              <p:nvPr/>
            </p:nvSpPr>
            <p:spPr>
              <a:xfrm>
                <a:off x="1064626" y="2807157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23" name="Дуга 22"/>
              <p:cNvSpPr/>
              <p:nvPr/>
            </p:nvSpPr>
            <p:spPr>
              <a:xfrm rot="18784925">
                <a:off x="3213332" y="2910296"/>
                <a:ext cx="483948" cy="475647"/>
              </a:xfrm>
              <a:prstGeom prst="arc">
                <a:avLst>
                  <a:gd name="adj1" fmla="val 12925256"/>
                  <a:gd name="adj2" fmla="val 20471589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Дуга 23"/>
              <p:cNvSpPr/>
              <p:nvPr/>
            </p:nvSpPr>
            <p:spPr>
              <a:xfrm rot="18784925">
                <a:off x="3342975" y="3002948"/>
                <a:ext cx="483948" cy="475647"/>
              </a:xfrm>
              <a:prstGeom prst="arc">
                <a:avLst>
                  <a:gd name="adj1" fmla="val 14145710"/>
                  <a:gd name="adj2" fmla="val 19049097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Прямоугольник 26"/>
              <p:cNvSpPr/>
              <p:nvPr/>
            </p:nvSpPr>
            <p:spPr>
              <a:xfrm>
                <a:off x="2920140" y="2742633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/>
                  <a:t>3</a:t>
                </a:r>
              </a:p>
            </p:txBody>
          </p:sp>
          <p:sp>
            <p:nvSpPr>
              <p:cNvPr id="29" name="Дуга 28"/>
              <p:cNvSpPr/>
              <p:nvPr/>
            </p:nvSpPr>
            <p:spPr>
              <a:xfrm rot="7229712">
                <a:off x="2721449" y="1481748"/>
                <a:ext cx="710286" cy="288032"/>
              </a:xfrm>
              <a:prstGeom prst="arc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Дуга 29"/>
              <p:cNvSpPr/>
              <p:nvPr/>
            </p:nvSpPr>
            <p:spPr>
              <a:xfrm rot="7828924">
                <a:off x="2634928" y="1415958"/>
                <a:ext cx="748212" cy="657107"/>
              </a:xfrm>
              <a:prstGeom prst="arc">
                <a:avLst>
                  <a:gd name="adj1" fmla="val 13369713"/>
                  <a:gd name="adj2" fmla="val 19188411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98853" y="1873029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5</a:t>
                </a:r>
                <a:endParaRPr lang="ru-RU" dirty="0"/>
              </a:p>
            </p:txBody>
          </p:sp>
          <p:sp>
            <p:nvSpPr>
              <p:cNvPr id="32" name="Дуга 31"/>
              <p:cNvSpPr/>
              <p:nvPr/>
            </p:nvSpPr>
            <p:spPr>
              <a:xfrm rot="14394226">
                <a:off x="1988876" y="1899117"/>
                <a:ext cx="670177" cy="213943"/>
              </a:xfrm>
              <a:prstGeom prst="arc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784449" y="1744511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4</a:t>
                </a:r>
                <a:endParaRPr lang="ru-RU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391986" y="2349644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/>
                  <a:t>2</a:t>
                </a: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9658509">
                <a:off x="2389826" y="1497191"/>
                <a:ext cx="939047" cy="476615"/>
              </a:xfrm>
              <a:prstGeom prst="arc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7" name="Дуга 36"/>
              <p:cNvSpPr/>
              <p:nvPr/>
            </p:nvSpPr>
            <p:spPr>
              <a:xfrm rot="9658509">
                <a:off x="2318253" y="1590569"/>
                <a:ext cx="939047" cy="532567"/>
              </a:xfrm>
              <a:prstGeom prst="arc">
                <a:avLst>
                  <a:gd name="adj1" fmla="val 14968985"/>
                  <a:gd name="adj2" fmla="val 553967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8" name="Дуга 37"/>
              <p:cNvSpPr/>
              <p:nvPr/>
            </p:nvSpPr>
            <p:spPr>
              <a:xfrm rot="10283664">
                <a:off x="2235369" y="1620321"/>
                <a:ext cx="939047" cy="673834"/>
              </a:xfrm>
              <a:prstGeom prst="arc">
                <a:avLst>
                  <a:gd name="adj1" fmla="val 13271611"/>
                  <a:gd name="adj2" fmla="val 0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60" name="Прямоугольник 59"/>
          <p:cNvSpPr/>
          <p:nvPr/>
        </p:nvSpPr>
        <p:spPr>
          <a:xfrm>
            <a:off x="5004048" y="1476558"/>
            <a:ext cx="22797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ABC</a:t>
            </a:r>
            <a:r>
              <a:rPr lang="ru-RU" dirty="0" smtClean="0"/>
              <a:t> - треугольник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5582313" y="34397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6300192" y="3446595"/>
            <a:ext cx="312906" cy="362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α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572000" y="3099758"/>
            <a:ext cx="312906" cy="362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268469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8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08912" cy="580926"/>
          </a:xfrm>
        </p:spPr>
        <p:txBody>
          <a:bodyPr/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67544" y="1412776"/>
                <a:ext cx="8136904" cy="4873752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ru-RU" dirty="0" smtClean="0"/>
                  <a:t>Сколько </a:t>
                </a:r>
                <a:r>
                  <a:rPr lang="ru-RU" dirty="0"/>
                  <a:t>в треугольнике может быть тупых углов?</a:t>
                </a:r>
              </a:p>
              <a:p>
                <a:pPr lvl="0"/>
                <a:r>
                  <a:rPr lang="ru-RU" dirty="0"/>
                  <a:t>Сколько в треугольнике может быть прямых углов?</a:t>
                </a:r>
              </a:p>
              <a:p>
                <a:pPr lvl="0"/>
                <a:r>
                  <a:rPr lang="ru-RU" dirty="0"/>
                  <a:t>Чему равен третий угол, если первый угол равен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/>
                        </m:ctrlPr>
                      </m:sSupPr>
                      <m:e>
                        <m:r>
                          <a:rPr lang="ru-RU" i="1"/>
                          <m:t>30</m:t>
                        </m:r>
                      </m:e>
                      <m:sup>
                        <m:r>
                          <a:rPr lang="ru-RU" i="1"/>
                          <m:t>°</m:t>
                        </m:r>
                      </m:sup>
                    </m:sSup>
                  </m:oMath>
                </a14:m>
                <a:r>
                  <a:rPr lang="ru-RU" dirty="0"/>
                  <a:t>, а второй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/>
                        </m:ctrlPr>
                      </m:sSupPr>
                      <m:e>
                        <m:r>
                          <a:rPr lang="ru-RU" i="1"/>
                          <m:t>100</m:t>
                        </m:r>
                      </m:e>
                      <m:sup>
                        <m:r>
                          <a:rPr lang="ru-RU" i="1"/>
                          <m:t>°</m:t>
                        </m:r>
                      </m:sup>
                    </m:sSup>
                  </m:oMath>
                </a14:m>
                <a:r>
                  <a:rPr lang="ru-RU" dirty="0"/>
                  <a:t>?</a:t>
                </a:r>
              </a:p>
              <a:p>
                <a:pPr lvl="0"/>
                <a:r>
                  <a:rPr lang="ru-RU" dirty="0"/>
                  <a:t>Чему равен угол равностороннего треугольника?</a:t>
                </a:r>
              </a:p>
              <a:p>
                <a:pPr lvl="0"/>
                <a:r>
                  <a:rPr lang="ru-RU" dirty="0"/>
                  <a:t>Чему равна сумма острых углов в прямоугольном треугольнике?</a:t>
                </a:r>
              </a:p>
              <a:p>
                <a:pPr lvl="0"/>
                <a:r>
                  <a:rPr lang="ru-RU" dirty="0"/>
                  <a:t>Чему равен угол прямоугольного равнобедренного треугольника?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67544" y="1412776"/>
                <a:ext cx="8136904" cy="4873752"/>
              </a:xfrm>
              <a:blipFill rotWithShape="1">
                <a:blip r:embed="rId2"/>
                <a:stretch>
                  <a:fillRect l="-375" t="-10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47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227687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СПАСИБО ЗА ВНИМАНИЕ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69612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67600" cy="57606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052736"/>
            <a:ext cx="82089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n w="1905">
                  <a:solidFill>
                    <a:srgbClr val="000066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Образовательная цель: сформулировать учащимся теорему о сумме углов треугольника и опытным путем доказать ее; применить полученные знания при решении задач.</a:t>
            </a:r>
          </a:p>
          <a:p>
            <a:r>
              <a:rPr lang="ru-RU" sz="2000" b="1" dirty="0">
                <a:ln w="1905">
                  <a:solidFill>
                    <a:srgbClr val="000066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</a:t>
            </a:r>
          </a:p>
          <a:p>
            <a:r>
              <a:rPr lang="ru-RU" sz="2000" b="1" dirty="0">
                <a:ln w="1905">
                  <a:solidFill>
                    <a:srgbClr val="000066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Воспитательная цель: сформировать умение анализировать и обобщать, используя элементы исследования; воспитывать у учащихся аккуратность, внимание при выполнении записи и вычислений в тетради.</a:t>
            </a:r>
          </a:p>
          <a:p>
            <a:r>
              <a:rPr lang="ru-RU" sz="2000" b="1" dirty="0">
                <a:ln w="1905">
                  <a:solidFill>
                    <a:srgbClr val="000066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</a:t>
            </a:r>
          </a:p>
          <a:p>
            <a:r>
              <a:rPr lang="ru-RU" sz="2000" b="1" dirty="0">
                <a:ln w="1905">
                  <a:solidFill>
                    <a:srgbClr val="000066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Развивающая цель: развить у учащихся творческое, логическое и математическое мышление, математическую речь, память.</a:t>
            </a:r>
          </a:p>
        </p:txBody>
      </p:sp>
    </p:spTree>
    <p:extLst>
      <p:ext uri="{BB962C8B-B14F-4D97-AF65-F5344CB8AC3E}">
        <p14:creationId xmlns:p14="http://schemas.microsoft.com/office/powerpoint/2010/main" val="186837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ru-RU" b="1" dirty="0" smtClean="0"/>
              <a:t>КАКИЕ УГЛЫ ВЫ ЗНАЕТЕ?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1996368"/>
            <a:ext cx="2273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АВС – </a:t>
            </a:r>
            <a:r>
              <a:rPr lang="ru-RU" dirty="0" smtClean="0"/>
              <a:t>острый</a:t>
            </a:r>
            <a:r>
              <a:rPr lang="en-US" dirty="0" smtClean="0"/>
              <a:t> </a:t>
            </a:r>
            <a:r>
              <a:rPr lang="ru-RU" dirty="0" smtClean="0"/>
              <a:t>угол</a:t>
            </a:r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540704" y="1610535"/>
            <a:ext cx="2969521" cy="1512749"/>
            <a:chOff x="198978" y="1043444"/>
            <a:chExt cx="2969521" cy="1512749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611560" y="1412776"/>
              <a:ext cx="2381250" cy="765175"/>
              <a:chOff x="0" y="0"/>
              <a:chExt cx="2381250" cy="765544"/>
            </a:xfrm>
          </p:grpSpPr>
          <p:cxnSp>
            <p:nvCxnSpPr>
              <p:cNvPr id="4" name="Прямая соединительная линия 3"/>
              <p:cNvCxnSpPr/>
              <p:nvPr/>
            </p:nvCxnSpPr>
            <p:spPr>
              <a:xfrm flipV="1">
                <a:off x="0" y="0"/>
                <a:ext cx="1371600" cy="76522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" name="Прямая соединительная линия 4"/>
              <p:cNvCxnSpPr/>
              <p:nvPr/>
            </p:nvCxnSpPr>
            <p:spPr>
              <a:xfrm>
                <a:off x="0" y="765544"/>
                <a:ext cx="2381250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/>
            <p:cNvSpPr txBox="1"/>
            <p:nvPr/>
          </p:nvSpPr>
          <p:spPr>
            <a:xfrm>
              <a:off x="1776436" y="1043444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8978" y="2186861"/>
              <a:ext cx="412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817121" y="2186861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4906111" y="5103245"/>
            <a:ext cx="2116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PQF </a:t>
            </a:r>
            <a:r>
              <a:rPr lang="ru-RU" dirty="0"/>
              <a:t>– </a:t>
            </a:r>
            <a:r>
              <a:rPr lang="ru-RU" dirty="0" smtClean="0"/>
              <a:t>тупой угол</a:t>
            </a:r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611560" y="4150232"/>
            <a:ext cx="3168374" cy="1711913"/>
            <a:chOff x="273006" y="3294276"/>
            <a:chExt cx="3168374" cy="1711913"/>
          </a:xfrm>
        </p:grpSpPr>
        <p:grpSp>
          <p:nvGrpSpPr>
            <p:cNvPr id="11" name="Группа 10"/>
            <p:cNvGrpSpPr/>
            <p:nvPr/>
          </p:nvGrpSpPr>
          <p:grpSpPr>
            <a:xfrm>
              <a:off x="554172" y="3405573"/>
              <a:ext cx="2795905" cy="1211580"/>
              <a:chOff x="0" y="0"/>
              <a:chExt cx="2796363" cy="1212112"/>
            </a:xfrm>
          </p:grpSpPr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0" y="0"/>
                <a:ext cx="818515" cy="12115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818707" y="1212112"/>
                <a:ext cx="19776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" name="Прямоугольник 13"/>
            <p:cNvSpPr/>
            <p:nvPr/>
          </p:nvSpPr>
          <p:spPr>
            <a:xfrm>
              <a:off x="1213194" y="4634487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Q</a:t>
              </a:r>
              <a:endParaRPr lang="ru-RU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73006" y="329427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endParaRPr lang="ru-RU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038706" y="4636857"/>
              <a:ext cx="4026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F 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7032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 noGrp="1"/>
          </p:cNvSpPr>
          <p:nvPr>
            <p:ph type="title"/>
          </p:nvPr>
        </p:nvSpPr>
        <p:spPr>
          <a:xfrm>
            <a:off x="323528" y="188640"/>
            <a:ext cx="7467600" cy="652934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/>
              <a:t>КАКИЕ УГЛЫ ВЫ ЗНАЕТЕ?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16016" y="2252990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MON </a:t>
            </a:r>
            <a:r>
              <a:rPr lang="ru-RU" dirty="0"/>
              <a:t>– </a:t>
            </a:r>
            <a:r>
              <a:rPr lang="ru-RU" dirty="0" smtClean="0"/>
              <a:t>прямой угол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971600" y="1047940"/>
            <a:ext cx="3312368" cy="2453068"/>
            <a:chOff x="323528" y="1047940"/>
            <a:chExt cx="2834879" cy="2189798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827584" y="1196752"/>
              <a:ext cx="2016224" cy="1584176"/>
              <a:chOff x="0" y="0"/>
              <a:chExt cx="1222744" cy="1127051"/>
            </a:xfrm>
          </p:grpSpPr>
          <p:cxnSp>
            <p:nvCxnSpPr>
              <p:cNvPr id="5" name="Прямая соединительная линия 4"/>
              <p:cNvCxnSpPr/>
              <p:nvPr/>
            </p:nvCxnSpPr>
            <p:spPr>
              <a:xfrm>
                <a:off x="0" y="0"/>
                <a:ext cx="0" cy="112649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0" y="1127051"/>
                <a:ext cx="1222744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" name="Прямоугольник 6"/>
            <p:cNvSpPr/>
            <p:nvPr/>
          </p:nvSpPr>
          <p:spPr>
            <a:xfrm>
              <a:off x="2786189" y="2868406"/>
              <a:ext cx="3722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N</a:t>
              </a:r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62000" y="2780928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O</a:t>
              </a:r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23528" y="1047940"/>
              <a:ext cx="4026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M</a:t>
              </a:r>
              <a:endParaRPr lang="ru-RU" dirty="0"/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4860032" y="4799110"/>
            <a:ext cx="29338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XOY </a:t>
            </a:r>
            <a:r>
              <a:rPr lang="ru-RU" dirty="0"/>
              <a:t>– </a:t>
            </a:r>
            <a:r>
              <a:rPr lang="ru-RU" dirty="0" smtClean="0"/>
              <a:t>развернутый угол</a:t>
            </a:r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609466" y="4941168"/>
            <a:ext cx="3674502" cy="792088"/>
            <a:chOff x="663502" y="3789040"/>
            <a:chExt cx="3001663" cy="488165"/>
          </a:xfrm>
        </p:grpSpPr>
        <p:grpSp>
          <p:nvGrpSpPr>
            <p:cNvPr id="12" name="Группа 11"/>
            <p:cNvGrpSpPr/>
            <p:nvPr/>
          </p:nvGrpSpPr>
          <p:grpSpPr>
            <a:xfrm>
              <a:off x="852704" y="3789040"/>
              <a:ext cx="2668270" cy="53340"/>
              <a:chOff x="0" y="0"/>
              <a:chExt cx="2668772" cy="53473"/>
            </a:xfrm>
          </p:grpSpPr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0" y="0"/>
                <a:ext cx="266877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Овал 13"/>
              <p:cNvSpPr/>
              <p:nvPr/>
            </p:nvSpPr>
            <p:spPr>
              <a:xfrm>
                <a:off x="1212112" y="0"/>
                <a:ext cx="45719" cy="5347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</p:grpSp>
        <p:sp>
          <p:nvSpPr>
            <p:cNvPr id="16" name="Прямоугольник 15"/>
            <p:cNvSpPr/>
            <p:nvPr/>
          </p:nvSpPr>
          <p:spPr>
            <a:xfrm>
              <a:off x="1910009" y="3907873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O</a:t>
              </a:r>
              <a:endParaRPr lang="ru-RU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318595" y="3907873"/>
              <a:ext cx="3465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663502" y="3852009"/>
              <a:ext cx="3465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38874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 noGrp="1"/>
          </p:cNvSpPr>
          <p:nvPr>
            <p:ph type="title"/>
          </p:nvPr>
        </p:nvSpPr>
        <p:spPr>
          <a:xfrm>
            <a:off x="406400" y="260350"/>
            <a:ext cx="7467600" cy="58102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/>
              <a:t>КАКИЕ УГЛЫ ВЫ ЗНАЕТЕ?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956288" y="2513940"/>
            <a:ext cx="3376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DEH </a:t>
            </a:r>
            <a:r>
              <a:rPr lang="ru-RU" dirty="0"/>
              <a:t>и </a:t>
            </a:r>
            <a:r>
              <a:rPr lang="en-US" dirty="0" smtClean="0"/>
              <a:t>HEL </a:t>
            </a:r>
            <a:r>
              <a:rPr lang="ru-RU" dirty="0"/>
              <a:t>– смежные углы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251520" y="1439280"/>
            <a:ext cx="3589390" cy="1908663"/>
            <a:chOff x="251520" y="1439280"/>
            <a:chExt cx="3589390" cy="1908663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385419" y="1623946"/>
              <a:ext cx="3390597" cy="1300998"/>
              <a:chOff x="0" y="0"/>
              <a:chExt cx="2647315" cy="797132"/>
            </a:xfrm>
          </p:grpSpPr>
          <p:cxnSp>
            <p:nvCxnSpPr>
              <p:cNvPr id="4" name="Прямая соединительная линия 3"/>
              <p:cNvCxnSpPr/>
              <p:nvPr/>
            </p:nvCxnSpPr>
            <p:spPr>
              <a:xfrm flipV="1">
                <a:off x="0" y="776177"/>
                <a:ext cx="2647315" cy="2095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" name="Прямая соединительная линия 4"/>
              <p:cNvCxnSpPr/>
              <p:nvPr/>
            </p:nvCxnSpPr>
            <p:spPr>
              <a:xfrm flipV="1">
                <a:off x="1084521" y="0"/>
                <a:ext cx="1179830" cy="79629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" name="Прямоугольник 5"/>
            <p:cNvSpPr/>
            <p:nvPr/>
          </p:nvSpPr>
          <p:spPr>
            <a:xfrm>
              <a:off x="3502356" y="2924944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L</a:t>
              </a:r>
              <a:endParaRPr lang="ru-RU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814525" y="1439280"/>
              <a:ext cx="3770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H</a:t>
              </a:r>
              <a:endParaRPr lang="ru-RU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604227" y="2955720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E</a:t>
              </a:r>
              <a:endParaRPr lang="ru-RU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51520" y="2978611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D</a:t>
              </a:r>
              <a:endParaRPr lang="ru-RU" dirty="0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4661335" y="5409008"/>
            <a:ext cx="39661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SOM </a:t>
            </a:r>
            <a:r>
              <a:rPr lang="ru-RU" dirty="0"/>
              <a:t>и </a:t>
            </a:r>
            <a:r>
              <a:rPr lang="en-US" dirty="0"/>
              <a:t>KOL </a:t>
            </a:r>
            <a:r>
              <a:rPr lang="ru-RU" dirty="0"/>
              <a:t>– вертикальные углы</a:t>
            </a:r>
          </a:p>
        </p:txBody>
      </p:sp>
      <p:grpSp>
        <p:nvGrpSpPr>
          <p:cNvPr id="23" name="Группа 22"/>
          <p:cNvGrpSpPr/>
          <p:nvPr/>
        </p:nvGrpSpPr>
        <p:grpSpPr>
          <a:xfrm>
            <a:off x="414385" y="4011141"/>
            <a:ext cx="3886266" cy="2144495"/>
            <a:chOff x="414385" y="4011141"/>
            <a:chExt cx="3886266" cy="2144495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755576" y="4077072"/>
              <a:ext cx="3168352" cy="1875656"/>
              <a:chOff x="0" y="0"/>
              <a:chExt cx="2785110" cy="1371600"/>
            </a:xfrm>
          </p:grpSpPr>
          <p:cxnSp>
            <p:nvCxnSpPr>
              <p:cNvPr id="8" name="Прямая соединительная линия 7"/>
              <p:cNvCxnSpPr/>
              <p:nvPr/>
            </p:nvCxnSpPr>
            <p:spPr>
              <a:xfrm flipV="1">
                <a:off x="21265" y="0"/>
                <a:ext cx="2626050" cy="1233377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>
                <a:off x="0" y="0"/>
                <a:ext cx="2785110" cy="13716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0" name="Прямоугольник 9"/>
            <p:cNvSpPr/>
            <p:nvPr/>
          </p:nvSpPr>
          <p:spPr>
            <a:xfrm>
              <a:off x="414385" y="5786304"/>
              <a:ext cx="4026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M</a:t>
              </a:r>
              <a:endParaRPr lang="ru-RU" dirty="0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002817" y="5050663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O</a:t>
              </a:r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962097" y="5729641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L</a:t>
              </a:r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50452" y="4077072"/>
              <a:ext cx="33054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</a:t>
              </a:r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767172" y="4011141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K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47508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500" b="1" dirty="0" smtClean="0"/>
              <a:t>КАКИЕ ТРЕУГОЛЬНИКИ ВЫ ЗНАЕТЕ?</a:t>
            </a:r>
            <a:endParaRPr lang="ru-RU" sz="25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92352" y="2819581"/>
            <a:ext cx="42594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ABC – </a:t>
            </a:r>
            <a:r>
              <a:rPr lang="ru-RU" dirty="0" smtClean="0"/>
              <a:t>равнобедренный треугольник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503122" y="1115452"/>
            <a:ext cx="2692064" cy="2290393"/>
            <a:chOff x="503122" y="1115452"/>
            <a:chExt cx="2692064" cy="2290393"/>
          </a:xfrm>
        </p:grpSpPr>
        <p:sp>
          <p:nvSpPr>
            <p:cNvPr id="5" name="Равнобедренный треугольник 4"/>
            <p:cNvSpPr/>
            <p:nvPr/>
          </p:nvSpPr>
          <p:spPr>
            <a:xfrm>
              <a:off x="827584" y="1484784"/>
              <a:ext cx="2016224" cy="1728192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843808" y="3027577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660007" y="1115452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03122" y="3036513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4288548" y="5516106"/>
            <a:ext cx="41793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PQH – </a:t>
            </a:r>
            <a:r>
              <a:rPr lang="ru-RU" dirty="0" smtClean="0"/>
              <a:t>прямоугольный треугольник</a:t>
            </a:r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503122" y="3779748"/>
            <a:ext cx="3488096" cy="2475022"/>
            <a:chOff x="503122" y="3779748"/>
            <a:chExt cx="3488096" cy="2475022"/>
          </a:xfrm>
        </p:grpSpPr>
        <p:sp>
          <p:nvSpPr>
            <p:cNvPr id="11" name="Прямоугольный треугольник 10"/>
            <p:cNvSpPr/>
            <p:nvPr/>
          </p:nvSpPr>
          <p:spPr>
            <a:xfrm>
              <a:off x="805880" y="4149080"/>
              <a:ext cx="2808312" cy="1800200"/>
            </a:xfrm>
            <a:prstGeom prst="rt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614192" y="5764614"/>
              <a:ext cx="3770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H</a:t>
              </a:r>
              <a:endParaRPr lang="ru-RU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03122" y="5885438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Q</a:t>
              </a:r>
              <a:endParaRPr lang="ru-RU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58307" y="3779748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P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88807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500" b="1" dirty="0" smtClean="0"/>
              <a:t>КАКИЕ ТРЕУГОЛЬНИКИ ВЫ ЗНАЕТЕ?</a:t>
            </a:r>
            <a:endParaRPr lang="ru-RU" sz="25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36263" y="2853953"/>
            <a:ext cx="4256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MKL -  </a:t>
            </a:r>
            <a:r>
              <a:rPr lang="ru-RU" dirty="0" smtClean="0"/>
              <a:t>равносторонний треугольник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280894" y="927054"/>
            <a:ext cx="3225771" cy="2568765"/>
            <a:chOff x="280894" y="927054"/>
            <a:chExt cx="3225771" cy="2568765"/>
          </a:xfrm>
        </p:grpSpPr>
        <p:sp>
          <p:nvSpPr>
            <p:cNvPr id="4" name="Равнобедренный треугольник 3"/>
            <p:cNvSpPr/>
            <p:nvPr/>
          </p:nvSpPr>
          <p:spPr>
            <a:xfrm>
              <a:off x="683568" y="1268760"/>
              <a:ext cx="2520280" cy="1954525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80894" y="3126487"/>
              <a:ext cx="4026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M</a:t>
              </a:r>
              <a:endParaRPr lang="ru-RU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168111" y="3038619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L</a:t>
              </a:r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761607" y="927054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K</a:t>
              </a:r>
              <a:endParaRPr lang="ru-RU" dirty="0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4671716" y="5776424"/>
            <a:ext cx="3985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FGH – </a:t>
            </a:r>
            <a:r>
              <a:rPr lang="ru-RU" dirty="0" smtClean="0"/>
              <a:t>тупоугольный треугольник</a:t>
            </a:r>
            <a:endParaRPr lang="ru-RU" dirty="0"/>
          </a:p>
        </p:txBody>
      </p:sp>
      <p:grpSp>
        <p:nvGrpSpPr>
          <p:cNvPr id="20" name="Группа 19"/>
          <p:cNvGrpSpPr/>
          <p:nvPr/>
        </p:nvGrpSpPr>
        <p:grpSpPr>
          <a:xfrm>
            <a:off x="396526" y="4161679"/>
            <a:ext cx="4255369" cy="2348422"/>
            <a:chOff x="396526" y="4161679"/>
            <a:chExt cx="4255369" cy="2348422"/>
          </a:xfrm>
        </p:grpSpPr>
        <p:grpSp>
          <p:nvGrpSpPr>
            <p:cNvPr id="12" name="Группа 11"/>
            <p:cNvGrpSpPr/>
            <p:nvPr/>
          </p:nvGrpSpPr>
          <p:grpSpPr>
            <a:xfrm>
              <a:off x="674052" y="4346345"/>
              <a:ext cx="3653464" cy="1800200"/>
              <a:chOff x="0" y="0"/>
              <a:chExt cx="2923821" cy="1212111"/>
            </a:xfrm>
          </p:grpSpPr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0" y="0"/>
                <a:ext cx="1020445" cy="12115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1020726" y="1212111"/>
                <a:ext cx="19030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0" y="0"/>
                <a:ext cx="2923540" cy="12115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7" name="Прямоугольник 16"/>
            <p:cNvSpPr/>
            <p:nvPr/>
          </p:nvSpPr>
          <p:spPr>
            <a:xfrm>
              <a:off x="396526" y="4161679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F</a:t>
              </a:r>
              <a:endParaRPr lang="ru-RU" dirty="0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695138" y="6140769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G</a:t>
              </a:r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4274869" y="6140769"/>
              <a:ext cx="3770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H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61122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633632"/>
              </p:ext>
            </p:extLst>
          </p:nvPr>
        </p:nvGraphicFramePr>
        <p:xfrm>
          <a:off x="395536" y="2636912"/>
          <a:ext cx="8143086" cy="2448272"/>
        </p:xfrm>
        <a:graphic>
          <a:graphicData uri="http://schemas.openxmlformats.org/drawingml/2006/table">
            <a:tbl>
              <a:tblPr firstRow="1" firstCol="1" bandRow="1"/>
              <a:tblGrid>
                <a:gridCol w="1628471"/>
                <a:gridCol w="1628471"/>
                <a:gridCol w="1628471"/>
                <a:gridCol w="1628471"/>
                <a:gridCol w="1629202"/>
              </a:tblGrid>
              <a:tr h="1076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Название треугольника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Градусная</a:t>
                      </a:r>
                      <a:r>
                        <a:rPr lang="ru-RU" sz="1600" baseline="0" smtClean="0">
                          <a:effectLst/>
                        </a:rPr>
                        <a:t> мера </a:t>
                      </a:r>
                      <a:r>
                        <a:rPr lang="ru-RU" sz="1600" smtClean="0">
                          <a:effectLst/>
                        </a:rPr>
                        <a:t>1</a:t>
                      </a:r>
                      <a:r>
                        <a:rPr lang="ru-RU" sz="1100" baseline="0" smtClean="0">
                          <a:effectLst/>
                        </a:rPr>
                        <a:t> </a:t>
                      </a:r>
                      <a:r>
                        <a:rPr lang="ru-RU" sz="1600" smtClean="0">
                          <a:effectLst/>
                        </a:rPr>
                        <a:t>угла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smtClean="0">
                          <a:effectLst/>
                        </a:rPr>
                        <a:t>Градусная</a:t>
                      </a:r>
                      <a:r>
                        <a:rPr lang="ru-RU" sz="1600" baseline="0" smtClean="0">
                          <a:effectLst/>
                        </a:rPr>
                        <a:t> мера 2 </a:t>
                      </a:r>
                      <a:r>
                        <a:rPr lang="ru-RU" sz="1600" smtClean="0">
                          <a:effectLst/>
                        </a:rPr>
                        <a:t>угла</a:t>
                      </a:r>
                      <a:endParaRPr lang="ru-RU" sz="160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Градусная</a:t>
                      </a:r>
                      <a:r>
                        <a:rPr lang="ru-RU" sz="1600" baseline="0" smtClean="0">
                          <a:effectLst/>
                        </a:rPr>
                        <a:t> мера 3 </a:t>
                      </a:r>
                      <a:r>
                        <a:rPr lang="ru-RU" sz="1100" baseline="0" smtClean="0">
                          <a:effectLst/>
                        </a:rPr>
                        <a:t> </a:t>
                      </a:r>
                      <a:r>
                        <a:rPr lang="ru-RU" sz="1600" smtClean="0">
                          <a:effectLst/>
                        </a:rPr>
                        <a:t>угла</a:t>
                      </a:r>
                      <a:endParaRPr lang="ru-RU" sz="110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Сумма углов в треугольнике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</a:rPr>
                        <a:t>ABC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</a:rPr>
                        <a:t>A=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</a:rPr>
                        <a:t>B=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</a:rPr>
                        <a:t>C=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</a:rPr>
                        <a:t>A+B+C=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7703" y="260648"/>
            <a:ext cx="828092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normalizeH="0" baseline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Теперь давайте проведем практическую работу.</a:t>
            </a:r>
            <a:endParaRPr kumimoji="0" lang="ru-RU" sz="2400" b="1" i="0" u="none" strike="noStrike" normalizeH="0" baseline="0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normalizeH="0" baseline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столах лежат различные треугольники. Нужно измерить углы этих треугольников, найти сумму всех углов в каждом треугольнике и занести все данные в таблицу.</a:t>
            </a:r>
            <a:endParaRPr kumimoji="0" lang="ru-RU" sz="2400" b="1" i="0" u="none" strike="noStrike" normalizeH="0" baseline="0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096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52928" cy="25922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Давайте </a:t>
            </a:r>
            <a:r>
              <a:rPr lang="ru-RU" b="1" dirty="0"/>
              <a:t>проведем еще одну исследовательскую работу</a:t>
            </a:r>
            <a:r>
              <a:rPr lang="ru-RU" b="1" dirty="0" smtClean="0"/>
              <a:t>.</a:t>
            </a:r>
            <a:br>
              <a:rPr lang="ru-RU" b="1" dirty="0" smtClean="0"/>
            </a:br>
            <a:r>
              <a:rPr lang="ru-RU" b="1" dirty="0" smtClean="0"/>
              <a:t>У </a:t>
            </a:r>
            <a:r>
              <a:rPr lang="ru-RU" b="1" dirty="0"/>
              <a:t>вас на столах лежит треугольник и 3 угла. </a:t>
            </a:r>
            <a:r>
              <a:rPr lang="ru-RU" b="1" dirty="0" smtClean="0"/>
              <a:t>Нужно </a:t>
            </a:r>
            <a:r>
              <a:rPr lang="ru-RU" b="1" dirty="0"/>
              <a:t>собрать все углы в одну точку и найти их сумму. </a:t>
            </a:r>
            <a:br>
              <a:rPr lang="ru-RU" b="1" dirty="0"/>
            </a:br>
            <a:endParaRPr lang="ru-RU" b="1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743890" y="4026514"/>
            <a:ext cx="3434080" cy="1562100"/>
            <a:chOff x="0" y="0"/>
            <a:chExt cx="3434080" cy="1562469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382772" y="765544"/>
              <a:ext cx="318135" cy="796925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 flipH="1">
              <a:off x="0" y="0"/>
              <a:ext cx="701701" cy="154064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701749" y="0"/>
              <a:ext cx="2731582" cy="15405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1541721"/>
              <a:ext cx="343408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382772" y="744279"/>
              <a:ext cx="0" cy="797144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382772" y="744279"/>
              <a:ext cx="1626669" cy="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2009553" y="744279"/>
              <a:ext cx="0" cy="797144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701749" y="765544"/>
              <a:ext cx="1339270" cy="775886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Группа 11"/>
          <p:cNvGrpSpPr/>
          <p:nvPr/>
        </p:nvGrpSpPr>
        <p:grpSpPr>
          <a:xfrm>
            <a:off x="5369403" y="4351629"/>
            <a:ext cx="2923540" cy="1195070"/>
            <a:chOff x="0" y="0"/>
            <a:chExt cx="2923954" cy="1195070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 flipV="1">
              <a:off x="53163" y="1169581"/>
              <a:ext cx="2870791" cy="106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1414130" y="159488"/>
              <a:ext cx="967055" cy="103028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53163" y="510362"/>
              <a:ext cx="1359908" cy="66820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Полилиния 15"/>
            <p:cNvSpPr/>
            <p:nvPr/>
          </p:nvSpPr>
          <p:spPr>
            <a:xfrm>
              <a:off x="0" y="0"/>
              <a:ext cx="2907665" cy="1195070"/>
            </a:xfrm>
            <a:custGeom>
              <a:avLst/>
              <a:gdLst>
                <a:gd name="connsiteX0" fmla="*/ 85081 w 2907815"/>
                <a:gd name="connsiteY0" fmla="*/ 1192100 h 1195447"/>
                <a:gd name="connsiteX1" fmla="*/ 10653 w 2907815"/>
                <a:gd name="connsiteY1" fmla="*/ 1043244 h 1195447"/>
                <a:gd name="connsiteX2" fmla="*/ 116979 w 2907815"/>
                <a:gd name="connsiteY2" fmla="*/ 1011347 h 1195447"/>
                <a:gd name="connsiteX3" fmla="*/ 21 w 2907815"/>
                <a:gd name="connsiteY3" fmla="*/ 894389 h 1195447"/>
                <a:gd name="connsiteX4" fmla="*/ 127611 w 2907815"/>
                <a:gd name="connsiteY4" fmla="*/ 819961 h 1195447"/>
                <a:gd name="connsiteX5" fmla="*/ 21 w 2907815"/>
                <a:gd name="connsiteY5" fmla="*/ 713635 h 1195447"/>
                <a:gd name="connsiteX6" fmla="*/ 116979 w 2907815"/>
                <a:gd name="connsiteY6" fmla="*/ 660472 h 1195447"/>
                <a:gd name="connsiteX7" fmla="*/ 63816 w 2907815"/>
                <a:gd name="connsiteY7" fmla="*/ 511616 h 1195447"/>
                <a:gd name="connsiteX8" fmla="*/ 223304 w 2907815"/>
                <a:gd name="connsiteY8" fmla="*/ 437189 h 1195447"/>
                <a:gd name="connsiteX9" fmla="*/ 297732 w 2907815"/>
                <a:gd name="connsiteY9" fmla="*/ 522249 h 1195447"/>
                <a:gd name="connsiteX10" fmla="*/ 467853 w 2907815"/>
                <a:gd name="connsiteY10" fmla="*/ 373393 h 1195447"/>
                <a:gd name="connsiteX11" fmla="*/ 584811 w 2907815"/>
                <a:gd name="connsiteY11" fmla="*/ 447821 h 1195447"/>
                <a:gd name="connsiteX12" fmla="*/ 637974 w 2907815"/>
                <a:gd name="connsiteY12" fmla="*/ 341496 h 1195447"/>
                <a:gd name="connsiteX13" fmla="*/ 754932 w 2907815"/>
                <a:gd name="connsiteY13" fmla="*/ 426556 h 1195447"/>
                <a:gd name="connsiteX14" fmla="*/ 925053 w 2907815"/>
                <a:gd name="connsiteY14" fmla="*/ 288333 h 1195447"/>
                <a:gd name="connsiteX15" fmla="*/ 1010114 w 2907815"/>
                <a:gd name="connsiteY15" fmla="*/ 437189 h 1195447"/>
                <a:gd name="connsiteX16" fmla="*/ 1180235 w 2907815"/>
                <a:gd name="connsiteY16" fmla="*/ 245803 h 1195447"/>
                <a:gd name="connsiteX17" fmla="*/ 1297193 w 2907815"/>
                <a:gd name="connsiteY17" fmla="*/ 373393 h 1195447"/>
                <a:gd name="connsiteX18" fmla="*/ 1435416 w 2907815"/>
                <a:gd name="connsiteY18" fmla="*/ 235170 h 1195447"/>
                <a:gd name="connsiteX19" fmla="*/ 1520476 w 2907815"/>
                <a:gd name="connsiteY19" fmla="*/ 362761 h 1195447"/>
                <a:gd name="connsiteX20" fmla="*/ 1679965 w 2907815"/>
                <a:gd name="connsiteY20" fmla="*/ 128844 h 1195447"/>
                <a:gd name="connsiteX21" fmla="*/ 1818188 w 2907815"/>
                <a:gd name="connsiteY21" fmla="*/ 288333 h 1195447"/>
                <a:gd name="connsiteX22" fmla="*/ 2052104 w 2907815"/>
                <a:gd name="connsiteY22" fmla="*/ 1254 h 1195447"/>
                <a:gd name="connsiteX23" fmla="*/ 2158430 w 2907815"/>
                <a:gd name="connsiteY23" fmla="*/ 182007 h 1195447"/>
                <a:gd name="connsiteX24" fmla="*/ 2371081 w 2907815"/>
                <a:gd name="connsiteY24" fmla="*/ 139477 h 1195447"/>
                <a:gd name="connsiteX25" fmla="*/ 2413611 w 2907815"/>
                <a:gd name="connsiteY25" fmla="*/ 330863 h 1195447"/>
                <a:gd name="connsiteX26" fmla="*/ 2541202 w 2907815"/>
                <a:gd name="connsiteY26" fmla="*/ 309598 h 1195447"/>
                <a:gd name="connsiteX27" fmla="*/ 2573100 w 2907815"/>
                <a:gd name="connsiteY27" fmla="*/ 469086 h 1195447"/>
                <a:gd name="connsiteX28" fmla="*/ 2498672 w 2907815"/>
                <a:gd name="connsiteY28" fmla="*/ 522249 h 1195447"/>
                <a:gd name="connsiteX29" fmla="*/ 2668793 w 2907815"/>
                <a:gd name="connsiteY29" fmla="*/ 575412 h 1195447"/>
                <a:gd name="connsiteX30" fmla="*/ 2583732 w 2907815"/>
                <a:gd name="connsiteY30" fmla="*/ 713635 h 1195447"/>
                <a:gd name="connsiteX31" fmla="*/ 2753853 w 2907815"/>
                <a:gd name="connsiteY31" fmla="*/ 766798 h 1195447"/>
                <a:gd name="connsiteX32" fmla="*/ 2732588 w 2907815"/>
                <a:gd name="connsiteY32" fmla="*/ 926286 h 1195447"/>
                <a:gd name="connsiteX33" fmla="*/ 2881444 w 2907815"/>
                <a:gd name="connsiteY33" fmla="*/ 990082 h 1195447"/>
                <a:gd name="connsiteX34" fmla="*/ 2775118 w 2907815"/>
                <a:gd name="connsiteY34" fmla="*/ 1085775 h 1195447"/>
                <a:gd name="connsiteX35" fmla="*/ 2902709 w 2907815"/>
                <a:gd name="connsiteY35" fmla="*/ 1192100 h 1195447"/>
                <a:gd name="connsiteX36" fmla="*/ 2881444 w 2907815"/>
                <a:gd name="connsiteY36" fmla="*/ 1170835 h 1195447"/>
                <a:gd name="connsiteX37" fmla="*/ 2870811 w 2907815"/>
                <a:gd name="connsiteY37" fmla="*/ 1192100 h 1195447"/>
                <a:gd name="connsiteX38" fmla="*/ 2870811 w 2907815"/>
                <a:gd name="connsiteY38" fmla="*/ 1181468 h 1195447"/>
                <a:gd name="connsiteX39" fmla="*/ 2870811 w 2907815"/>
                <a:gd name="connsiteY39" fmla="*/ 1181468 h 1195447"/>
                <a:gd name="connsiteX40" fmla="*/ 2870811 w 2907815"/>
                <a:gd name="connsiteY40" fmla="*/ 1181468 h 1195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907815" h="1195447">
                  <a:moveTo>
                    <a:pt x="85081" y="1192100"/>
                  </a:moveTo>
                  <a:cubicBezTo>
                    <a:pt x="45209" y="1132734"/>
                    <a:pt x="5337" y="1073369"/>
                    <a:pt x="10653" y="1043244"/>
                  </a:cubicBezTo>
                  <a:cubicBezTo>
                    <a:pt x="15969" y="1013119"/>
                    <a:pt x="118751" y="1036156"/>
                    <a:pt x="116979" y="1011347"/>
                  </a:cubicBezTo>
                  <a:cubicBezTo>
                    <a:pt x="115207" y="986538"/>
                    <a:pt x="-1751" y="926287"/>
                    <a:pt x="21" y="894389"/>
                  </a:cubicBezTo>
                  <a:cubicBezTo>
                    <a:pt x="1793" y="862491"/>
                    <a:pt x="127611" y="850087"/>
                    <a:pt x="127611" y="819961"/>
                  </a:cubicBezTo>
                  <a:cubicBezTo>
                    <a:pt x="127611" y="789835"/>
                    <a:pt x="1793" y="740216"/>
                    <a:pt x="21" y="713635"/>
                  </a:cubicBezTo>
                  <a:cubicBezTo>
                    <a:pt x="-1751" y="687054"/>
                    <a:pt x="106347" y="694142"/>
                    <a:pt x="116979" y="660472"/>
                  </a:cubicBezTo>
                  <a:cubicBezTo>
                    <a:pt x="127611" y="626802"/>
                    <a:pt x="46095" y="548830"/>
                    <a:pt x="63816" y="511616"/>
                  </a:cubicBezTo>
                  <a:cubicBezTo>
                    <a:pt x="81537" y="474402"/>
                    <a:pt x="184318" y="435417"/>
                    <a:pt x="223304" y="437189"/>
                  </a:cubicBezTo>
                  <a:cubicBezTo>
                    <a:pt x="262290" y="438961"/>
                    <a:pt x="256974" y="532882"/>
                    <a:pt x="297732" y="522249"/>
                  </a:cubicBezTo>
                  <a:cubicBezTo>
                    <a:pt x="338490" y="511616"/>
                    <a:pt x="420007" y="385798"/>
                    <a:pt x="467853" y="373393"/>
                  </a:cubicBezTo>
                  <a:cubicBezTo>
                    <a:pt x="515700" y="360988"/>
                    <a:pt x="556458" y="453137"/>
                    <a:pt x="584811" y="447821"/>
                  </a:cubicBezTo>
                  <a:cubicBezTo>
                    <a:pt x="613165" y="442505"/>
                    <a:pt x="609621" y="345040"/>
                    <a:pt x="637974" y="341496"/>
                  </a:cubicBezTo>
                  <a:cubicBezTo>
                    <a:pt x="666327" y="337952"/>
                    <a:pt x="707086" y="435416"/>
                    <a:pt x="754932" y="426556"/>
                  </a:cubicBezTo>
                  <a:cubicBezTo>
                    <a:pt x="802778" y="417696"/>
                    <a:pt x="882523" y="286561"/>
                    <a:pt x="925053" y="288333"/>
                  </a:cubicBezTo>
                  <a:cubicBezTo>
                    <a:pt x="967583" y="290105"/>
                    <a:pt x="967584" y="444277"/>
                    <a:pt x="1010114" y="437189"/>
                  </a:cubicBezTo>
                  <a:cubicBezTo>
                    <a:pt x="1052644" y="430101"/>
                    <a:pt x="1132389" y="256436"/>
                    <a:pt x="1180235" y="245803"/>
                  </a:cubicBezTo>
                  <a:cubicBezTo>
                    <a:pt x="1228081" y="235170"/>
                    <a:pt x="1254663" y="375165"/>
                    <a:pt x="1297193" y="373393"/>
                  </a:cubicBezTo>
                  <a:cubicBezTo>
                    <a:pt x="1339723" y="371621"/>
                    <a:pt x="1398202" y="236942"/>
                    <a:pt x="1435416" y="235170"/>
                  </a:cubicBezTo>
                  <a:cubicBezTo>
                    <a:pt x="1472630" y="233398"/>
                    <a:pt x="1479718" y="380482"/>
                    <a:pt x="1520476" y="362761"/>
                  </a:cubicBezTo>
                  <a:cubicBezTo>
                    <a:pt x="1561234" y="345040"/>
                    <a:pt x="1630346" y="141249"/>
                    <a:pt x="1679965" y="128844"/>
                  </a:cubicBezTo>
                  <a:cubicBezTo>
                    <a:pt x="1729584" y="116439"/>
                    <a:pt x="1756165" y="309598"/>
                    <a:pt x="1818188" y="288333"/>
                  </a:cubicBezTo>
                  <a:cubicBezTo>
                    <a:pt x="1880211" y="267068"/>
                    <a:pt x="1995397" y="18975"/>
                    <a:pt x="2052104" y="1254"/>
                  </a:cubicBezTo>
                  <a:cubicBezTo>
                    <a:pt x="2108811" y="-16467"/>
                    <a:pt x="2105267" y="158970"/>
                    <a:pt x="2158430" y="182007"/>
                  </a:cubicBezTo>
                  <a:cubicBezTo>
                    <a:pt x="2211593" y="205044"/>
                    <a:pt x="2328551" y="114668"/>
                    <a:pt x="2371081" y="139477"/>
                  </a:cubicBezTo>
                  <a:cubicBezTo>
                    <a:pt x="2413611" y="164286"/>
                    <a:pt x="2385258" y="302510"/>
                    <a:pt x="2413611" y="330863"/>
                  </a:cubicBezTo>
                  <a:cubicBezTo>
                    <a:pt x="2441964" y="359216"/>
                    <a:pt x="2514621" y="286561"/>
                    <a:pt x="2541202" y="309598"/>
                  </a:cubicBezTo>
                  <a:cubicBezTo>
                    <a:pt x="2567783" y="332635"/>
                    <a:pt x="2580188" y="433644"/>
                    <a:pt x="2573100" y="469086"/>
                  </a:cubicBezTo>
                  <a:cubicBezTo>
                    <a:pt x="2566012" y="504528"/>
                    <a:pt x="2482723" y="504528"/>
                    <a:pt x="2498672" y="522249"/>
                  </a:cubicBezTo>
                  <a:cubicBezTo>
                    <a:pt x="2514621" y="539970"/>
                    <a:pt x="2654616" y="543514"/>
                    <a:pt x="2668793" y="575412"/>
                  </a:cubicBezTo>
                  <a:cubicBezTo>
                    <a:pt x="2682970" y="607310"/>
                    <a:pt x="2569555" y="681737"/>
                    <a:pt x="2583732" y="713635"/>
                  </a:cubicBezTo>
                  <a:cubicBezTo>
                    <a:pt x="2597909" y="745533"/>
                    <a:pt x="2729044" y="731356"/>
                    <a:pt x="2753853" y="766798"/>
                  </a:cubicBezTo>
                  <a:cubicBezTo>
                    <a:pt x="2778662" y="802240"/>
                    <a:pt x="2711323" y="889072"/>
                    <a:pt x="2732588" y="926286"/>
                  </a:cubicBezTo>
                  <a:cubicBezTo>
                    <a:pt x="2753853" y="963500"/>
                    <a:pt x="2874356" y="963500"/>
                    <a:pt x="2881444" y="990082"/>
                  </a:cubicBezTo>
                  <a:cubicBezTo>
                    <a:pt x="2888532" y="1016663"/>
                    <a:pt x="2771574" y="1052105"/>
                    <a:pt x="2775118" y="1085775"/>
                  </a:cubicBezTo>
                  <a:cubicBezTo>
                    <a:pt x="2778662" y="1119445"/>
                    <a:pt x="2884988" y="1177923"/>
                    <a:pt x="2902709" y="1192100"/>
                  </a:cubicBezTo>
                  <a:cubicBezTo>
                    <a:pt x="2920430" y="1206277"/>
                    <a:pt x="2886760" y="1170835"/>
                    <a:pt x="2881444" y="1170835"/>
                  </a:cubicBezTo>
                  <a:cubicBezTo>
                    <a:pt x="2876128" y="1170835"/>
                    <a:pt x="2872583" y="1190328"/>
                    <a:pt x="2870811" y="1192100"/>
                  </a:cubicBezTo>
                  <a:lnTo>
                    <a:pt x="2870811" y="1181468"/>
                  </a:lnTo>
                  <a:lnTo>
                    <a:pt x="2870811" y="1181468"/>
                  </a:lnTo>
                  <a:lnTo>
                    <a:pt x="2870811" y="118146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2460930" y="3009481"/>
            <a:ext cx="39672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у вас получилось</a:t>
            </a:r>
            <a:r>
              <a:rPr lang="ru-RU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95275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176</TotalTime>
  <Words>434</Words>
  <Application>Microsoft Office PowerPoint</Application>
  <PresentationFormat>Экран (4:3)</PresentationFormat>
  <Paragraphs>117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Сумма углов в  треугольнике</vt:lpstr>
      <vt:lpstr>ЦЕЛИ УРОКА:</vt:lpstr>
      <vt:lpstr>КАКИЕ УГЛЫ ВЫ ЗНАЕТЕ?</vt:lpstr>
      <vt:lpstr>КАКИЕ УГЛЫ ВЫ ЗНАЕТЕ?</vt:lpstr>
      <vt:lpstr>КАКИЕ УГЛЫ ВЫ ЗНАЕТЕ?</vt:lpstr>
      <vt:lpstr>КАКИЕ ТРЕУГОЛЬНИКИ ВЫ ЗНАЕТЕ?</vt:lpstr>
      <vt:lpstr>КАКИЕ ТРЕУГОЛЬНИКИ ВЫ ЗНАЕТЕ?</vt:lpstr>
      <vt:lpstr>Презентация PowerPoint</vt:lpstr>
      <vt:lpstr>     Давайте проведем еще одну исследовательскую работу. У вас на столах лежит треугольник и 3 угла. Нужно собрать все углы в одну точку и найти их сумму.  </vt:lpstr>
      <vt:lpstr>ТЕОРЕМА</vt:lpstr>
      <vt:lpstr>ВОПРОСЫ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Сумма углов в  треугольнике</dc:title>
  <dc:creator>User</dc:creator>
  <cp:lastModifiedBy>User</cp:lastModifiedBy>
  <cp:revision>19</cp:revision>
  <dcterms:created xsi:type="dcterms:W3CDTF">2013-11-10T14:43:03Z</dcterms:created>
  <dcterms:modified xsi:type="dcterms:W3CDTF">2013-11-11T04:33:28Z</dcterms:modified>
</cp:coreProperties>
</file>