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12" r:id="rId2"/>
  </p:sldMasterIdLst>
  <p:sldIdLst>
    <p:sldId id="256" r:id="rId3"/>
    <p:sldId id="320" r:id="rId4"/>
    <p:sldId id="257" r:id="rId5"/>
    <p:sldId id="262" r:id="rId6"/>
    <p:sldId id="333" r:id="rId7"/>
    <p:sldId id="261" r:id="rId8"/>
    <p:sldId id="321" r:id="rId9"/>
    <p:sldId id="327" r:id="rId10"/>
    <p:sldId id="334" r:id="rId11"/>
    <p:sldId id="322" r:id="rId12"/>
    <p:sldId id="328" r:id="rId13"/>
    <p:sldId id="335" r:id="rId14"/>
    <p:sldId id="323" r:id="rId15"/>
    <p:sldId id="329" r:id="rId16"/>
    <p:sldId id="337" r:id="rId17"/>
    <p:sldId id="324" r:id="rId18"/>
    <p:sldId id="330" r:id="rId19"/>
    <p:sldId id="338" r:id="rId20"/>
    <p:sldId id="325" r:id="rId21"/>
    <p:sldId id="331" r:id="rId22"/>
    <p:sldId id="336" r:id="rId23"/>
    <p:sldId id="326" r:id="rId24"/>
    <p:sldId id="339" r:id="rId25"/>
    <p:sldId id="332" r:id="rId26"/>
    <p:sldId id="340" r:id="rId27"/>
    <p:sldId id="319" r:id="rId28"/>
    <p:sldId id="34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33"/>
    <a:srgbClr val="CC66FF"/>
    <a:srgbClr val="CCFFFF"/>
    <a:srgbClr val="00FF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EDF7-A586-47BC-84BE-57E655A60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045C6-B55F-4A83-A35A-293E2268F2A6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2CC23-1BA0-4DF6-8CFB-0A0826D3D0B4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7CD1-02C4-4A49-8E48-02733B0B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6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95F2D-B11D-4357-AC4F-C4809A089DEF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75E7-0921-430F-BAA7-D70911B24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1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36F27-1BE9-49AF-8C55-3C982A40223D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07EC1-E7F4-4D8E-9FC4-20095D591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5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B206-F41C-4FB3-A8E0-0A82FD8C6470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D646C-9AA4-417C-84F7-FD12E4905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9E4E4-1427-4F0B-A16A-F23B6DE3322A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CB8CE-F61C-481A-A462-59D639125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E53E-8609-4E17-8CBF-992A5CFA285E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3B80B-91D3-44C0-9328-70B00AD6B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1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1811C-9397-4D50-98C6-934E044D4789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BEE95-C5A6-4688-93C8-AA7CE99E0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0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BFCE-B6A0-45F1-B086-4E186A9659D8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FA81C-1439-4D76-8394-E64004B0D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66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6E203-D341-472B-90F8-9FC0E7354BBC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0F4F-9AC5-4B71-81A8-698B6F811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92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C71F6-98E0-4AE7-BD73-D1F5BAA1898F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F993C-BADE-48CC-BA59-92DE4E1E4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8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520B-71AB-4BFF-B3AE-66C7B05B9FCF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1D5C-03A6-4EFE-AA24-37A2DA265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3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79D97-A50E-4696-8CF2-285D3D26D171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162D-BBBB-4501-B836-9FB21C7C2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9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2C00D-88BB-478E-82A7-EC66F9B4F005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144A-7DB0-4293-827D-D5AFE0521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42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94867-CF48-4C04-B797-4854D649198E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0E142-E6CE-4635-8EB7-3D209E137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7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3A848-ACBE-4EAB-99BE-9B39C521DB85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B328-F126-4888-BAA8-C58BFE574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6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5CE5-1698-47B9-BB4F-0D061BE68B57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25E4C-7107-401F-8872-3FBF387E4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8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F81F-1EAD-4E52-B47C-47F895FDBAB9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8169-57E4-4DDD-9AF8-A6A100B70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6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B7FC-6688-49BE-AAB5-E4AEDA2DC761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3C227-9288-452F-BA75-45C4F8EC6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9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6A1B-E8D8-456D-9F18-3E0B9446D30C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6F88C-3748-4EAB-9563-7DDB0225E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B6018-3C0C-46ED-BD5F-17AEDF13ACE5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59E2-9E7B-420D-B3C1-36AE669BD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3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2200-34FC-4251-8E07-D66015B73305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2A6AE-703D-4E55-8E8F-393BAC5C8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5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25E45AD-DC1F-4C58-AAB2-C3815F10EC94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D8A1C8F-CEBE-4918-BD6A-0C59CA679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F06272B7-43FE-473B-8103-E0578C8876E2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6618198-A3DF-489E-8F61-3A4978D1B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mok-sos.ru/files/vskrytie_navesnyh_zamkov_in.jpg" TargetMode="External"/><Relationship Id="rId2" Type="http://schemas.openxmlformats.org/officeDocument/2006/relationships/hyperlink" Target="http://www.kuharka.ru/talk/deco/mk/6407.html?p=18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33375"/>
            <a:ext cx="9144000" cy="38163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ПУТЕШЕСТВИЕ В МУХОМОРЬЕ</a:t>
            </a:r>
            <a:r>
              <a:rPr lang="ru-RU" sz="4000" b="1" dirty="0" smtClean="0">
                <a:solidFill>
                  <a:srgbClr val="FF9933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FF9933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ЧАСТЬ 2: </a:t>
            </a:r>
            <a:r>
              <a:rPr lang="ru-RU" sz="4000" b="1" dirty="0" smtClean="0">
                <a:solidFill>
                  <a:srgbClr val="FF9933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FF9933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FF9933"/>
                </a:solidFill>
                <a:latin typeface="Arial Black" pitchFamily="34" charset="0"/>
              </a:rPr>
              <a:t>«СКАЗОЧНОЕ ПЛАВАНИЕ </a:t>
            </a:r>
            <a:br>
              <a:rPr lang="ru-RU" sz="4000" b="1" dirty="0" smtClean="0">
                <a:solidFill>
                  <a:srgbClr val="FF9933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FF9933"/>
                </a:solidFill>
                <a:latin typeface="Arial Black" pitchFamily="34" charset="0"/>
              </a:rPr>
              <a:t>ЗА КРАЙ СВЕТА»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4724400"/>
            <a:ext cx="6400800" cy="11525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accent1"/>
                </a:solidFill>
              </a:rPr>
              <a:t>Участники – обучающиеся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 </a:t>
            </a:r>
            <a:r>
              <a:rPr lang="ru-RU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КРУГОСЛОВЫ</a:t>
            </a:r>
            <a:endParaRPr lang="ru-RU" sz="40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179388" y="1263650"/>
            <a:ext cx="44275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Команда 1</a:t>
            </a: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4845050" y="1263650"/>
            <a:ext cx="39639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Команда 2</a:t>
            </a:r>
          </a:p>
        </p:txBody>
      </p:sp>
      <p:pic>
        <p:nvPicPr>
          <p:cNvPr id="13317" name="Объект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989138"/>
            <a:ext cx="4319587" cy="3803650"/>
          </a:xfrm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989138"/>
            <a:ext cx="40322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1188" y="5949950"/>
            <a:ext cx="37449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Клубника</a:t>
            </a:r>
            <a:r>
              <a:rPr lang="ru-RU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54588" y="5949950"/>
            <a:ext cx="37449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Перемена</a:t>
            </a:r>
            <a:r>
              <a:rPr lang="ru-RU" sz="32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ОТКРЫТ ТРЕТИЙ ЗАМОК!</a:t>
            </a:r>
          </a:p>
        </p:txBody>
      </p:sp>
      <p:pic>
        <p:nvPicPr>
          <p:cNvPr id="14339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565400"/>
            <a:ext cx="3168650" cy="241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920"/>
            <a:ext cx="6781552" cy="6845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4. </a:t>
            </a:r>
            <a:r>
              <a:rPr lang="ru-RU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БУКВОМЕШАЛКИ</a:t>
            </a:r>
            <a:endParaRPr lang="ru-RU" sz="40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179388" y="1263650"/>
            <a:ext cx="44275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Команда 1</a:t>
            </a: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4845050" y="1263650"/>
            <a:ext cx="39639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Команда 2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8313" y="4897438"/>
            <a:ext cx="37433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Вратарь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Ракетка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Стадион</a:t>
            </a:r>
            <a:r>
              <a:rPr lang="ru-RU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64125" y="4897438"/>
            <a:ext cx="37449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Картина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Чемпион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00FFCC"/>
                </a:solidFill>
              </a:rPr>
              <a:t>Мусор</a:t>
            </a:r>
            <a:endParaRPr lang="ru-RU" sz="3200">
              <a:solidFill>
                <a:schemeClr val="accent2"/>
              </a:solidFill>
            </a:endParaRPr>
          </a:p>
        </p:txBody>
      </p:sp>
      <p:pic>
        <p:nvPicPr>
          <p:cNvPr id="16391" name="Объект 1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6"/>
          <a:stretch>
            <a:fillRect/>
          </a:stretch>
        </p:blipFill>
        <p:spPr>
          <a:xfrm>
            <a:off x="0" y="1989138"/>
            <a:ext cx="4716463" cy="2879725"/>
          </a:xfrm>
        </p:spPr>
      </p:pic>
      <p:pic>
        <p:nvPicPr>
          <p:cNvPr id="16392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4"/>
          <a:stretch>
            <a:fillRect/>
          </a:stretch>
        </p:blipFill>
        <p:spPr bwMode="auto">
          <a:xfrm>
            <a:off x="4787900" y="1989138"/>
            <a:ext cx="43561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ОТКРЫТ ЧЕТВЁРТЫЙ ЗАМОК!</a:t>
            </a:r>
          </a:p>
        </p:txBody>
      </p:sp>
      <p:pic>
        <p:nvPicPr>
          <p:cNvPr id="17411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565400"/>
            <a:ext cx="3168650" cy="241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597"/>
            <a:ext cx="7056170" cy="6858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/>
              </a:rPr>
              <a:t>5. РАЗГАДАЙТЕ УМНЫЙ РЕБУС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4213" y="5373688"/>
            <a:ext cx="7416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44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 – СИЛА!</a:t>
            </a:r>
          </a:p>
        </p:txBody>
      </p:sp>
      <p:pic>
        <p:nvPicPr>
          <p:cNvPr id="19460" name="Объект 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8785225" cy="3892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ОТКРЫТ ПЯТЫЙ ЗАМОК!</a:t>
            </a:r>
          </a:p>
        </p:txBody>
      </p:sp>
      <p:pic>
        <p:nvPicPr>
          <p:cNvPr id="2048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565400"/>
            <a:ext cx="3168650" cy="241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7" y="0"/>
            <a:ext cx="6913306" cy="68580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CCFFFF"/>
                </a:solidFill>
                <a:effectLst/>
              </a:rPr>
              <a:t>6. </a:t>
            </a:r>
            <a:r>
              <a:rPr lang="ru-RU" sz="4000" b="1" dirty="0" smtClean="0">
                <a:solidFill>
                  <a:srgbClr val="CCFFFF"/>
                </a:solidFill>
                <a:effectLst/>
              </a:rPr>
              <a:t>ИСПРАВЬТЕ ОШИБКУ</a:t>
            </a:r>
            <a:endParaRPr lang="ru-RU" sz="4000" b="1" dirty="0" smtClean="0">
              <a:solidFill>
                <a:srgbClr val="CC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5373688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6000" b="1" dirty="0">
                <a:solidFill>
                  <a:srgbClr val="FFFF00"/>
                </a:solidFill>
              </a:rPr>
              <a:t>V – IV = I </a:t>
            </a:r>
            <a:r>
              <a:rPr lang="ru-RU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или</a:t>
            </a:r>
            <a:r>
              <a:rPr lang="ru-RU" sz="6000" b="1" dirty="0">
                <a:solidFill>
                  <a:srgbClr val="FFFF00"/>
                </a:solidFill>
              </a:rPr>
              <a:t> </a:t>
            </a:r>
            <a:r>
              <a:rPr lang="en-US" sz="6000" b="1" dirty="0">
                <a:solidFill>
                  <a:srgbClr val="CC66FF"/>
                </a:solidFill>
              </a:rPr>
              <a:t>VI</a:t>
            </a:r>
            <a:r>
              <a:rPr lang="ru-RU" sz="6000" b="1" dirty="0">
                <a:solidFill>
                  <a:srgbClr val="CC66FF"/>
                </a:solidFill>
              </a:rPr>
              <a:t> – </a:t>
            </a:r>
            <a:r>
              <a:rPr lang="en-US" sz="6000" b="1" dirty="0">
                <a:solidFill>
                  <a:srgbClr val="CC66FF"/>
                </a:solidFill>
              </a:rPr>
              <a:t>V</a:t>
            </a:r>
            <a:r>
              <a:rPr lang="ru-RU" sz="6000" b="1" dirty="0">
                <a:solidFill>
                  <a:srgbClr val="CC66FF"/>
                </a:solidFill>
              </a:rPr>
              <a:t> = </a:t>
            </a:r>
            <a:r>
              <a:rPr lang="en-US" sz="6000" b="1" dirty="0">
                <a:solidFill>
                  <a:srgbClr val="CC66FF"/>
                </a:solidFill>
              </a:rPr>
              <a:t>I</a:t>
            </a:r>
            <a:endParaRPr lang="ru-RU" sz="6000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412875"/>
            <a:ext cx="8928100" cy="2879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69489"/>
            <a:ext cx="5371797" cy="6571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ОТКРЫТ ШЕСТОЙ ЗАМОК!</a:t>
            </a:r>
          </a:p>
        </p:txBody>
      </p:sp>
      <p:pic>
        <p:nvPicPr>
          <p:cNvPr id="23555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565400"/>
            <a:ext cx="3168650" cy="241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29" y="0"/>
            <a:ext cx="6885542" cy="6858000"/>
          </a:xfrm>
          <a:prstGeom prst="ellipse">
            <a:avLst/>
          </a:prstGeom>
          <a:ln w="63500" cap="rnd">
            <a:solidFill>
              <a:srgbClr val="FF99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7. </a:t>
            </a:r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КВАДРАТОСЛОВ</a:t>
            </a:r>
            <a:endParaRPr lang="ru-RU" sz="4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300788" y="1052513"/>
            <a:ext cx="23749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1" dirty="0">
                <a:solidFill>
                  <a:srgbClr val="FFFF00"/>
                </a:solidFill>
                <a:latin typeface="Tahoma" pitchFamily="34" charset="0"/>
              </a:rPr>
              <a:t>Испания, Швеция, Турция, Греция, Япония, Франция, Италия, Россия, Китай, Дания, Англия, Индия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(12 слов)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1100138"/>
          <a:ext cx="5400680" cy="56657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0068"/>
                <a:gridCol w="540068"/>
                <a:gridCol w="540068"/>
                <a:gridCol w="540068"/>
                <a:gridCol w="540068"/>
                <a:gridCol w="540068"/>
                <a:gridCol w="540068"/>
                <a:gridCol w="540068"/>
                <a:gridCol w="540068"/>
                <a:gridCol w="540068"/>
              </a:tblGrid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Р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С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П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Р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Ч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Ш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В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Е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Ц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О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К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П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Ь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Л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Ы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З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Б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У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С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Т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О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Ж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Е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Ф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К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Й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С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О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Ю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Т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У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Р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Ц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Ш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Г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Щ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З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Ц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Т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Т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Д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Л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Ф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Д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Л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Г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Р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Е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Ц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Л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Й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П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Ы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Х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С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Ц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З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В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О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Г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Л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В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Г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7. </a:t>
            </a:r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КВАДРАТОСЛОВ</a:t>
            </a:r>
            <a:endParaRPr lang="ru-RU" sz="4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300788" y="1052513"/>
            <a:ext cx="23749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1" dirty="0">
                <a:solidFill>
                  <a:srgbClr val="FFFF00"/>
                </a:solidFill>
                <a:latin typeface="Tahoma" pitchFamily="34" charset="0"/>
              </a:rPr>
              <a:t>Испания, Швеция, Турция, Греция, Япония, Франция, Италия, Россия, Китай, Дания, Англия, Индия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(12 слов)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1100138"/>
          <a:ext cx="5400680" cy="56657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0068"/>
                <a:gridCol w="540068"/>
                <a:gridCol w="540068"/>
                <a:gridCol w="540068"/>
                <a:gridCol w="540068"/>
                <a:gridCol w="540068"/>
                <a:gridCol w="540068"/>
                <a:gridCol w="540068"/>
                <a:gridCol w="540068"/>
                <a:gridCol w="540068"/>
              </a:tblGrid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Р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С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П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Р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Ч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Ш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В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Е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Ц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О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К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П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Ь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Л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Ы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З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Б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У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С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Т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О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Ж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Е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Ф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К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Й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С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О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Ю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Т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У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Р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Ц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Ш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Г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Щ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З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Ц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Т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Т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Д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Л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Ф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Д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Л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Г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Р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Е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Ц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Л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Й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П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Ы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Х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С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Н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И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Ц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  <a:tr h="56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З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В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О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Г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Л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effectLst/>
                        </a:rPr>
                        <a:t>Я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В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effectLst/>
                        </a:rPr>
                        <a:t>Г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100" marR="46100" marT="0" marB="0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619250" y="1557338"/>
            <a:ext cx="3529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051050" y="2133600"/>
            <a:ext cx="3168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47813" y="3789363"/>
            <a:ext cx="3168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47888" y="4941888"/>
            <a:ext cx="2471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42988" y="5516563"/>
            <a:ext cx="30972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62038" y="1773238"/>
            <a:ext cx="0" cy="316865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00338" y="2852738"/>
            <a:ext cx="0" cy="381635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859338" y="3500438"/>
            <a:ext cx="0" cy="316865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0425" y="2349500"/>
            <a:ext cx="0" cy="31670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384550" y="1341438"/>
            <a:ext cx="2916238" cy="309562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492500" y="4437063"/>
            <a:ext cx="2159000" cy="223202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225800" y="3068638"/>
            <a:ext cx="2282825" cy="244792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ОТКРЫТ СЕДЬМОЙ И ПОСЛЕДНИЙ ЗАМОК!</a:t>
            </a:r>
          </a:p>
        </p:txBody>
      </p:sp>
      <p:pic>
        <p:nvPicPr>
          <p:cNvPr id="27651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565400"/>
            <a:ext cx="3168650" cy="241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55771" r="41033"/>
          <a:stretch/>
        </p:blipFill>
        <p:spPr bwMode="auto">
          <a:xfrm>
            <a:off x="1259632" y="116632"/>
            <a:ext cx="6408712" cy="6638040"/>
          </a:xfrm>
          <a:prstGeom prst="snip2DiagRect">
            <a:avLst>
              <a:gd name="adj1" fmla="val 45183"/>
              <a:gd name="adj2" fmla="val 2218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вальная выноска 3"/>
          <p:cNvSpPr/>
          <p:nvPr/>
        </p:nvSpPr>
        <p:spPr>
          <a:xfrm>
            <a:off x="5436096" y="0"/>
            <a:ext cx="3384376" cy="2778761"/>
          </a:xfrm>
          <a:prstGeom prst="wedgeEllipseCallout">
            <a:avLst>
              <a:gd name="adj1" fmla="val -43180"/>
              <a:gd name="adj2" fmla="val 448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СПАСИБО ВАМ, ПУТЕШЕСТВЕННИКИ!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Я ХОЧУ ОТБЛАГОДАРИТЬ ВАС ЗА ТО, ЧТО ВЫ МЕНЯ ОСВОБОДИЛИ!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05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2825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Bookman Old Style" pitchFamily="18" charset="0"/>
                <a:ea typeface="MS PMincho" pitchFamily="18" charset="-128"/>
              </a:rPr>
              <a:t>СПАСИБО ВСЕМ УЧАСТНИКАМ ЗА ИГРУ! </a:t>
            </a:r>
            <a:r>
              <a:rPr lang="ru-RU" sz="5400" b="1" dirty="0" smtClean="0">
                <a:solidFill>
                  <a:srgbClr val="FFFF00"/>
                </a:solidFill>
                <a:latin typeface="MS PMincho" pitchFamily="18" charset="-128"/>
                <a:ea typeface="MS PMincho" pitchFamily="18" charset="-128"/>
              </a:rPr>
              <a:t/>
            </a:r>
            <a:br>
              <a:rPr lang="ru-RU" sz="5400" b="1" dirty="0" smtClean="0">
                <a:solidFill>
                  <a:srgbClr val="FFFF00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ru-RU" sz="6000" b="1" dirty="0">
                <a:solidFill>
                  <a:srgbClr val="FFFF00"/>
                </a:solidFill>
                <a:latin typeface="MS PMincho" pitchFamily="18" charset="-128"/>
                <a:ea typeface="MS PMincho" pitchFamily="18" charset="-128"/>
              </a:rPr>
              <a:t/>
            </a:r>
            <a:br>
              <a:rPr lang="ru-RU" sz="6000" b="1" dirty="0">
                <a:solidFill>
                  <a:srgbClr val="FFFF00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ru-RU" sz="6000" b="1" dirty="0" smtClean="0">
                <a:solidFill>
                  <a:srgbClr val="FFC000"/>
                </a:solidFill>
                <a:latin typeface="Comic Sans MS" pitchFamily="66" charset="0"/>
                <a:ea typeface="MS PMincho" pitchFamily="18" charset="-128"/>
              </a:rPr>
              <a:t>ДО НОВЫХ ВСТРЕЧ!</a:t>
            </a:r>
            <a:endParaRPr lang="ru-RU" sz="6000" b="1" dirty="0">
              <a:solidFill>
                <a:srgbClr val="FFC000"/>
              </a:solidFill>
              <a:latin typeface="Comic Sans MS" pitchFamily="66" charset="0"/>
              <a:ea typeface="MS PMincho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76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Литература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5332" y="1484784"/>
            <a:ext cx="7992888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1. Большая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книга игр и головоломок для умного ребенка. – М: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Ридерз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 Дайджест, 2006.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2924944"/>
            <a:ext cx="77724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/>
            <a:r>
              <a:rPr lang="ru-RU" dirty="0" smtClean="0">
                <a:solidFill>
                  <a:srgbClr val="FFFF00"/>
                </a:solidFill>
              </a:rPr>
              <a:t>ИНТЕРНЕТ-РЕСУРСЫ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755576" y="3861048"/>
            <a:ext cx="7772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None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www.kuharka.ru/talk/deco/mk/6407.html?p=18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www.zamok-sos.ru/files/vskrytie_navesnyh_zamkov_in.jpg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32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00FFCC"/>
                </a:solidFill>
                <a:effectLst/>
              </a:rPr>
              <a:t>1. ПОПРОБУЙ ОТЫЩИ!</a:t>
            </a:r>
            <a:endParaRPr lang="ru-RU" sz="4800" b="1" dirty="0" smtClean="0">
              <a:solidFill>
                <a:srgbClr val="00FFCC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0" b="1427"/>
          <a:stretch/>
        </p:blipFill>
        <p:spPr bwMode="auto">
          <a:xfrm>
            <a:off x="251520" y="1196752"/>
            <a:ext cx="4981361" cy="5394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92725" y="1196975"/>
            <a:ext cx="37433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1" dirty="0">
                <a:solidFill>
                  <a:srgbClr val="FFFF00"/>
                </a:solidFill>
                <a:latin typeface="Tahoma" pitchFamily="34" charset="0"/>
              </a:rPr>
              <a:t>Санки, самосвал, стул, сон, совок, сетка, сова, сорока, солнце, сосулька, снег, сумка, сушка, свеча, сосиски, сапоги, собака, Снегурочка, сметана, стекло, спинка (стула), стена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(22 слова)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ОТКРЫТ ПЕРВЫЙ ЗАМОК!</a:t>
            </a:r>
          </a:p>
        </p:txBody>
      </p:sp>
      <p:pic>
        <p:nvPicPr>
          <p:cNvPr id="7171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565400"/>
            <a:ext cx="3168650" cy="241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80" y="0"/>
            <a:ext cx="71736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FFC000"/>
                </a:solidFill>
                <a:effectLst/>
              </a:rPr>
              <a:t>2. ИСПРАВЬТЕ ОШИБКИ В ПРЕДЛОЖЕНИЯХ</a:t>
            </a:r>
            <a:endParaRPr lang="ru-RU" sz="4000" b="1" dirty="0" smtClean="0">
              <a:solidFill>
                <a:srgbClr val="FFC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288" y="2071688"/>
            <a:ext cx="9144001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ru-RU" sz="2800" b="1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1)</a:t>
            </a:r>
            <a:r>
              <a:rPr lang="ru-RU" sz="2800" b="1" i="1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2800" b="1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В классе выла учительница.</a:t>
            </a:r>
            <a:endParaRPr lang="ru-RU" sz="2800" smtClean="0"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  <a:p>
            <a:pPr marL="0" indent="0" algn="r">
              <a:spcBef>
                <a:spcPct val="0"/>
              </a:spcBef>
              <a:buFontTx/>
              <a:buNone/>
            </a:pPr>
            <a:r>
              <a:rPr lang="ru-RU" sz="2800" b="1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2) На тропинку вышел слон с огромными усами.</a:t>
            </a:r>
            <a:endParaRPr lang="ru-RU" sz="2800" smtClean="0"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  <a:p>
            <a:pPr marL="0" indent="0" algn="r">
              <a:spcBef>
                <a:spcPct val="0"/>
              </a:spcBef>
              <a:buFontTx/>
              <a:buNone/>
            </a:pPr>
            <a:r>
              <a:rPr lang="ru-RU" sz="2800" b="1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3) Пират спрятал сундук с золотом в чайник.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797425"/>
            <a:ext cx="91440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sz="2800" b="1">
                <a:solidFill>
                  <a:srgbClr val="FF9933"/>
                </a:solidFill>
              </a:rPr>
              <a:t>1) По стене бегали слоны. </a:t>
            </a:r>
            <a:endParaRPr lang="ru-RU" sz="2800">
              <a:solidFill>
                <a:srgbClr val="FF9933"/>
              </a:solidFill>
            </a:endParaRPr>
          </a:p>
          <a:p>
            <a:pPr algn="r"/>
            <a:r>
              <a:rPr lang="ru-RU" sz="2800" b="1">
                <a:solidFill>
                  <a:srgbClr val="FF9933"/>
                </a:solidFill>
              </a:rPr>
              <a:t>2) Машка прогрызла дырку в полу.</a:t>
            </a:r>
            <a:endParaRPr lang="ru-RU" sz="2800">
              <a:solidFill>
                <a:srgbClr val="FF9933"/>
              </a:solidFill>
            </a:endParaRPr>
          </a:p>
          <a:p>
            <a:pPr algn="r"/>
            <a:r>
              <a:rPr lang="ru-RU" sz="2800" b="1">
                <a:solidFill>
                  <a:srgbClr val="FF9933"/>
                </a:solidFill>
              </a:rPr>
              <a:t>3) Самое красивое у оленя – это нога на его голове.</a:t>
            </a:r>
            <a:endParaRPr lang="ru-RU" sz="2800">
              <a:solidFill>
                <a:srgbClr val="FF9933"/>
              </a:solidFill>
              <a:latin typeface="Tahoma" pitchFamily="34" charset="0"/>
            </a:endParaRPr>
          </a:p>
        </p:txBody>
      </p:sp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0" y="1484313"/>
            <a:ext cx="91122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Команда 1</a:t>
            </a:r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0" y="3933825"/>
            <a:ext cx="91122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Команда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FFC000"/>
                </a:solidFill>
                <a:effectLst/>
              </a:rPr>
              <a:t>2. ИСПРАВЬТЕ ОШИБКИ В ПРЕДЛОЖЕНИЯХ</a:t>
            </a:r>
            <a:endParaRPr lang="ru-RU" sz="4000" b="1" dirty="0" smtClean="0">
              <a:solidFill>
                <a:srgbClr val="FFC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288" y="2071688"/>
            <a:ext cx="9144001" cy="2089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r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1)</a:t>
            </a:r>
            <a:r>
              <a:rPr lang="ru-RU" sz="2800" b="1" i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В классе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ыла </a:t>
            </a:r>
            <a:r>
              <a:rPr lang="ru-RU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учительница.</a:t>
            </a:r>
            <a:endParaRPr lang="ru-RU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r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2) На тропинку вышел слон с огромными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у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ш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ами</a:t>
            </a:r>
            <a:r>
              <a:rPr lang="ru-RU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r">
              <a:spcBef>
                <a:spcPts val="0"/>
              </a:spcBef>
              <a:buFontTx/>
              <a:buNone/>
              <a:defRPr/>
            </a:pPr>
            <a:r>
              <a:rPr lang="ru-RU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3) Пират спрятал сундук с золотом в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айник</a:t>
            </a:r>
            <a:r>
              <a:rPr lang="ru-RU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2800" b="1" dirty="0" smtClean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4797425"/>
            <a:ext cx="91440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defRPr/>
            </a:pPr>
            <a:r>
              <a:rPr lang="ru-RU" sz="2800" b="1" dirty="0">
                <a:solidFill>
                  <a:srgbClr val="FF9933"/>
                </a:solidFill>
              </a:rPr>
              <a:t>1) По с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ц</a:t>
            </a:r>
            <a:r>
              <a:rPr lang="ru-RU" sz="2800" b="1" dirty="0">
                <a:solidFill>
                  <a:srgbClr val="FF9933"/>
                </a:solidFill>
              </a:rPr>
              <a:t>ене бегали слоны. </a:t>
            </a:r>
            <a:endParaRPr lang="ru-RU" sz="2800" dirty="0">
              <a:solidFill>
                <a:srgbClr val="FF9933"/>
              </a:solidFill>
            </a:endParaRPr>
          </a:p>
          <a:p>
            <a:pPr algn="r">
              <a:defRPr/>
            </a:pPr>
            <a:r>
              <a:rPr lang="ru-RU" sz="2800" b="1" dirty="0">
                <a:solidFill>
                  <a:srgbClr val="FF9933"/>
                </a:solidFill>
              </a:rPr>
              <a:t>2) М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ы</a:t>
            </a:r>
            <a:r>
              <a:rPr lang="ru-RU" sz="2800" b="1" dirty="0">
                <a:solidFill>
                  <a:srgbClr val="FF9933"/>
                </a:solidFill>
              </a:rPr>
              <a:t>шка прогрызла дырку в полу.</a:t>
            </a:r>
            <a:endParaRPr lang="ru-RU" sz="2800" dirty="0">
              <a:solidFill>
                <a:srgbClr val="FF9933"/>
              </a:solidFill>
            </a:endParaRPr>
          </a:p>
          <a:p>
            <a:pPr algn="r">
              <a:defRPr/>
            </a:pPr>
            <a:r>
              <a:rPr lang="ru-RU" sz="2800" b="1" dirty="0">
                <a:solidFill>
                  <a:srgbClr val="FF9933"/>
                </a:solidFill>
              </a:rPr>
              <a:t>3) Самое красивое у оленя – это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</a:t>
            </a:r>
            <a:r>
              <a:rPr lang="ru-RU" sz="2800" b="1" dirty="0">
                <a:solidFill>
                  <a:srgbClr val="FF9933"/>
                </a:solidFill>
              </a:rPr>
              <a:t>ога на его голове.</a:t>
            </a:r>
            <a:endParaRPr lang="ru-RU" sz="2800" dirty="0">
              <a:solidFill>
                <a:srgbClr val="FF9933"/>
              </a:solidFill>
              <a:latin typeface="Tahoma" pitchFamily="34" charset="0"/>
            </a:endParaRPr>
          </a:p>
        </p:txBody>
      </p:sp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0" y="1484313"/>
            <a:ext cx="91122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Команда 1</a:t>
            </a:r>
          </a:p>
        </p:txBody>
      </p:sp>
      <p:sp>
        <p:nvSpPr>
          <p:cNvPr id="10246" name="Rectangle 3"/>
          <p:cNvSpPr txBox="1">
            <a:spLocks noChangeArrowheads="1"/>
          </p:cNvSpPr>
          <p:nvPr/>
        </p:nvSpPr>
        <p:spPr bwMode="auto">
          <a:xfrm>
            <a:off x="0" y="3933825"/>
            <a:ext cx="91122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Команда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ОТКРЫТ ВТОРОЙ ЗАМОК!</a:t>
            </a:r>
          </a:p>
        </p:txBody>
      </p:sp>
      <p:pic>
        <p:nvPicPr>
          <p:cNvPr id="11267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565400"/>
            <a:ext cx="3168650" cy="241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31" y="116632"/>
            <a:ext cx="5469008" cy="6696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578</Words>
  <Application>Microsoft Office PowerPoint</Application>
  <PresentationFormat>Экран (4:3)</PresentationFormat>
  <Paragraphs>260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Океан</vt:lpstr>
      <vt:lpstr>1_Оформление по умолчанию</vt:lpstr>
      <vt:lpstr>ПУТЕШЕСТВИЕ В МУХОМОРЬЕ ЧАСТЬ 2:  «СКАЗОЧНОЕ ПЛАВАНИЕ  ЗА КРАЙ СВЕТА»</vt:lpstr>
      <vt:lpstr>Презентация PowerPoint</vt:lpstr>
      <vt:lpstr>1. ПОПРОБУЙ ОТЫЩИ!</vt:lpstr>
      <vt:lpstr>ОТКРЫТ ПЕРВЫЙ ЗАМОК!</vt:lpstr>
      <vt:lpstr>Презентация PowerPoint</vt:lpstr>
      <vt:lpstr>2. ИСПРАВЬТЕ ОШИБКИ В ПРЕДЛОЖЕНИЯХ</vt:lpstr>
      <vt:lpstr>2. ИСПРАВЬТЕ ОШИБКИ В ПРЕДЛОЖЕНИЯХ</vt:lpstr>
      <vt:lpstr>ОТКРЫТ ВТОРОЙ ЗАМОК!</vt:lpstr>
      <vt:lpstr>Презентация PowerPoint</vt:lpstr>
      <vt:lpstr>3. КРУГОСЛОВЫ</vt:lpstr>
      <vt:lpstr>ОТКРЫТ ТРЕТИЙ ЗАМОК!</vt:lpstr>
      <vt:lpstr>Презентация PowerPoint</vt:lpstr>
      <vt:lpstr>4. БУКВОМЕШАЛКИ</vt:lpstr>
      <vt:lpstr>ОТКРЫТ ЧЕТВЁРТЫЙ ЗАМОК!</vt:lpstr>
      <vt:lpstr>Презентация PowerPoint</vt:lpstr>
      <vt:lpstr>5. РАЗГАДАЙТЕ УМНЫЙ РЕБУС</vt:lpstr>
      <vt:lpstr>ОТКРЫТ ПЯТЫЙ ЗАМОК!</vt:lpstr>
      <vt:lpstr>Презентация PowerPoint</vt:lpstr>
      <vt:lpstr>6. ИСПРАВЬТЕ ОШИБКУ</vt:lpstr>
      <vt:lpstr>ОТКРЫТ ШЕСТОЙ ЗАМОК!</vt:lpstr>
      <vt:lpstr>Презентация PowerPoint</vt:lpstr>
      <vt:lpstr>7. КВАДРАТОСЛОВ</vt:lpstr>
      <vt:lpstr>7. КВАДРАТОСЛОВ</vt:lpstr>
      <vt:lpstr>ОТКРЫТ СЕДЬМОЙ И ПОСЛЕДНИЙ ЗАМОК!</vt:lpstr>
      <vt:lpstr>Презентация PowerPoint</vt:lpstr>
      <vt:lpstr>СПАСИБО ВСЕМ УЧАСТНИКАМ ЗА ИГРУ!   ДО НОВЫХ ВСТРЕЧ!</vt:lpstr>
      <vt:lpstr>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ИГРА-ПУТЕШЕСТВИЕ  ОТКРОЕМ ДВЕРЬ В СКАЗОЧНЫЙ МИР</dc:title>
  <dc:creator>Василий Сергеевич</dc:creator>
  <cp:lastModifiedBy>Василий Сергеевич</cp:lastModifiedBy>
  <cp:revision>60</cp:revision>
  <dcterms:created xsi:type="dcterms:W3CDTF">2013-02-26T06:24:25Z</dcterms:created>
  <dcterms:modified xsi:type="dcterms:W3CDTF">2013-10-29T13:52:57Z</dcterms:modified>
</cp:coreProperties>
</file>