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AA8"/>
    <a:srgbClr val="21C5FF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90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2D999-0238-4367-8526-4EA9E4A028B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DDC3-4550-4D6F-AD21-49BF7E94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8DDC3-4550-4D6F-AD21-49BF7E94E4D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7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38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3803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77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2472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949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37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63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6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9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8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14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672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1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51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6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1B73-BF87-4B88-873C-5832E9DD30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90ACA5-B7FE-4121-9C87-F7B2FBCA8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1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&#1086;&#1090;&#1082;&#1088;&#1099;&#1090;&#1099;&#1081;%20&#1091;&#1088;&#1086;&#1082;%20&#1076;&#1083;&#1103;%20&#1072;&#1090;&#1090;&#1077;&#1089;&#1090;&#1072;&#1094;&#1080;&#1080;%202013\104_FUJI\DSCF4019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90500"/>
            <a:ext cx="7858124" cy="607695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450" y="742950"/>
            <a:ext cx="68580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/>
              <a:t>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/>
              <a:t>Автоматизация  звука Ш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 </a:t>
            </a:r>
            <a:r>
              <a:rPr lang="ru-RU" sz="4000" dirty="0" smtClean="0"/>
              <a:t>                      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/>
              <a:t>дифференциация звуков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 </a:t>
            </a:r>
            <a:r>
              <a:rPr lang="ru-RU" sz="4000" dirty="0" smtClean="0"/>
              <a:t>                   Г – К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Подготовила: </a:t>
            </a:r>
            <a:r>
              <a:rPr lang="ru-RU" sz="2000" smtClean="0"/>
              <a:t>учитель-дефектолог Гарькова Ю.П.</a:t>
            </a: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3550" y="1381125"/>
            <a:ext cx="266700" cy="4762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200275" y="1381125"/>
            <a:ext cx="304800" cy="4762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38625" y="1107282"/>
            <a:ext cx="228600" cy="30718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200775" y="1107282"/>
            <a:ext cx="261938" cy="30718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276475" y="3114676"/>
            <a:ext cx="676275" cy="952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324474" y="2943224"/>
            <a:ext cx="238125" cy="28575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57480" y="3267075"/>
            <a:ext cx="21014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062786" y="2943224"/>
            <a:ext cx="238125" cy="28575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771805" y="3267075"/>
            <a:ext cx="210145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2002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1"/>
            <a:ext cx="7486650" cy="6858000"/>
          </a:xfrm>
          <a:solidFill>
            <a:srgbClr val="C9FAA8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</a:t>
            </a:r>
            <a:r>
              <a:rPr lang="ru-RU" sz="4800" dirty="0" smtClean="0"/>
              <a:t>Выполни по образцу.</a:t>
            </a:r>
            <a:br>
              <a:rPr lang="ru-RU" sz="4800" dirty="0" smtClean="0"/>
            </a:br>
            <a:r>
              <a:rPr lang="ru-RU" sz="4000" b="1" dirty="0" smtClean="0"/>
              <a:t>Загиб - загибать.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Выкройка -  …..</a:t>
            </a:r>
            <a:br>
              <a:rPr lang="ru-RU" sz="4000" dirty="0" smtClean="0"/>
            </a:br>
            <a:r>
              <a:rPr lang="ru-RU" sz="4000" dirty="0" smtClean="0"/>
              <a:t>Накрыть -  …..</a:t>
            </a:r>
            <a:br>
              <a:rPr lang="ru-RU" sz="4000" dirty="0" smtClean="0"/>
            </a:br>
            <a:r>
              <a:rPr lang="ru-RU" sz="4000" dirty="0" smtClean="0"/>
              <a:t>Готовка- …..</a:t>
            </a:r>
            <a:br>
              <a:rPr lang="ru-RU" sz="4000" dirty="0" smtClean="0"/>
            </a:br>
            <a:r>
              <a:rPr lang="ru-RU" sz="4000" dirty="0" smtClean="0"/>
              <a:t>Глажка -  ……</a:t>
            </a:r>
            <a:br>
              <a:rPr lang="ru-RU" sz="4000" dirty="0" smtClean="0"/>
            </a:br>
            <a:r>
              <a:rPr lang="ru-RU" sz="4000" dirty="0" smtClean="0"/>
              <a:t>Заколка -  ……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19450" y="371475"/>
            <a:ext cx="257175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667000" y="200025"/>
            <a:ext cx="180975" cy="20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38725" y="400050"/>
            <a:ext cx="219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14975" y="381000"/>
            <a:ext cx="2381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24675" y="342900"/>
            <a:ext cx="200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686675" y="219075"/>
            <a:ext cx="123825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09825" y="1076325"/>
            <a:ext cx="104775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81275" y="1209675"/>
            <a:ext cx="2381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695825" y="1143000"/>
            <a:ext cx="95250" cy="1524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62150" y="1895475"/>
            <a:ext cx="10477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7950" y="2114550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57500" y="2781300"/>
            <a:ext cx="7620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24025" y="3762375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314575" y="3609975"/>
            <a:ext cx="8572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447925" y="3752850"/>
            <a:ext cx="2286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124075" y="4419600"/>
            <a:ext cx="180975" cy="1809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476500" y="5257800"/>
            <a:ext cx="16192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343150" y="4600575"/>
            <a:ext cx="2762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1"/>
            <a:ext cx="7486650" cy="6858000"/>
          </a:xfrm>
          <a:solidFill>
            <a:srgbClr val="C9FAA8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</a:t>
            </a:r>
            <a:r>
              <a:rPr lang="ru-RU" sz="4800" dirty="0" smtClean="0"/>
              <a:t>Выполни по образцу.</a:t>
            </a:r>
            <a:br>
              <a:rPr lang="ru-RU" sz="4800" dirty="0" smtClean="0"/>
            </a:br>
            <a:r>
              <a:rPr lang="ru-RU" sz="4000" b="1" dirty="0" smtClean="0"/>
              <a:t>Загиб - загибать.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Выкройка - </a:t>
            </a:r>
            <a:r>
              <a:rPr lang="ru-RU" dirty="0" smtClean="0"/>
              <a:t>выкраивать.</a:t>
            </a:r>
            <a:br>
              <a:rPr lang="ru-RU" dirty="0" smtClean="0"/>
            </a:br>
            <a:r>
              <a:rPr lang="ru-RU" sz="4000" dirty="0" smtClean="0"/>
              <a:t>Накрыть - накрывать</a:t>
            </a:r>
            <a:br>
              <a:rPr lang="ru-RU" sz="4000" dirty="0" smtClean="0"/>
            </a:br>
            <a:r>
              <a:rPr lang="ru-RU" sz="4000" dirty="0" smtClean="0"/>
              <a:t>Готовка- приготовить</a:t>
            </a:r>
            <a:br>
              <a:rPr lang="ru-RU" sz="4000" dirty="0" smtClean="0"/>
            </a:br>
            <a:r>
              <a:rPr lang="ru-RU" sz="4000" dirty="0" smtClean="0"/>
              <a:t>Глажка -  погладить</a:t>
            </a:r>
            <a:br>
              <a:rPr lang="ru-RU" sz="4000" dirty="0" smtClean="0"/>
            </a:br>
            <a:r>
              <a:rPr lang="ru-RU" sz="4000" dirty="0" smtClean="0"/>
              <a:t>Заколка -  закалывать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19450" y="371475"/>
            <a:ext cx="257175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667000" y="200025"/>
            <a:ext cx="180975" cy="20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38725" y="400050"/>
            <a:ext cx="219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14975" y="381000"/>
            <a:ext cx="2381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24675" y="342900"/>
            <a:ext cx="200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686675" y="219075"/>
            <a:ext cx="123825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09825" y="1076325"/>
            <a:ext cx="104775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81275" y="1209675"/>
            <a:ext cx="2381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695825" y="1143000"/>
            <a:ext cx="95250" cy="1524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62150" y="1895475"/>
            <a:ext cx="10477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7950" y="2114550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57500" y="2781300"/>
            <a:ext cx="7620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24025" y="3762375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314575" y="3609975"/>
            <a:ext cx="8572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447925" y="3752850"/>
            <a:ext cx="2286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124075" y="4419600"/>
            <a:ext cx="180975" cy="1809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476500" y="5257800"/>
            <a:ext cx="16192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343150" y="4600575"/>
            <a:ext cx="2762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572125" y="2790825"/>
            <a:ext cx="133350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81525" y="3762375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191125" y="3609975"/>
            <a:ext cx="12382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248275" y="1981200"/>
            <a:ext cx="14287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81450" y="4552950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895850" y="4400550"/>
            <a:ext cx="12382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848225" y="5238750"/>
            <a:ext cx="11430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257175"/>
            <a:ext cx="7724775" cy="6362700"/>
          </a:xfrm>
          <a:solidFill>
            <a:srgbClr val="C9FAA8"/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         Вставь окончание.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Потойн__</a:t>
            </a:r>
            <a:r>
              <a:rPr lang="ru-RU" sz="4000" dirty="0" smtClean="0"/>
              <a:t>  строчка,  </a:t>
            </a:r>
            <a:br>
              <a:rPr lang="ru-RU" sz="4000" dirty="0" smtClean="0"/>
            </a:br>
            <a:r>
              <a:rPr lang="ru-RU" sz="4000" dirty="0" err="1" smtClean="0"/>
              <a:t>потойн__</a:t>
            </a:r>
            <a:r>
              <a:rPr lang="ru-RU" sz="4000" dirty="0" smtClean="0"/>
              <a:t>  замок,</a:t>
            </a:r>
            <a:br>
              <a:rPr lang="ru-RU" sz="4000" dirty="0" smtClean="0"/>
            </a:br>
            <a:r>
              <a:rPr lang="ru-RU" sz="4000" dirty="0" err="1" smtClean="0"/>
              <a:t>готов___</a:t>
            </a:r>
            <a:r>
              <a:rPr lang="ru-RU" sz="4000" dirty="0" smtClean="0"/>
              <a:t>  дом,  </a:t>
            </a:r>
            <a:br>
              <a:rPr lang="ru-RU" sz="4000" dirty="0" smtClean="0"/>
            </a:br>
            <a:r>
              <a:rPr lang="ru-RU" sz="4000" dirty="0" err="1" smtClean="0"/>
              <a:t>готов___</a:t>
            </a:r>
            <a:r>
              <a:rPr lang="ru-RU" sz="4000" dirty="0" smtClean="0"/>
              <a:t>  работа,</a:t>
            </a:r>
            <a:br>
              <a:rPr lang="ru-RU" sz="4000" dirty="0" smtClean="0"/>
            </a:br>
            <a:r>
              <a:rPr lang="ru-RU" sz="4000" dirty="0" err="1" smtClean="0"/>
              <a:t>шерстян___</a:t>
            </a:r>
            <a:r>
              <a:rPr lang="ru-RU" sz="4000" dirty="0" smtClean="0"/>
              <a:t>  ткань,  </a:t>
            </a:r>
            <a:r>
              <a:rPr lang="ru-RU" sz="4000" dirty="0" err="1" smtClean="0"/>
              <a:t>шерстян__</a:t>
            </a:r>
            <a:r>
              <a:rPr lang="ru-RU" sz="4000" dirty="0" smtClean="0"/>
              <a:t>  платок.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81350" y="1676400"/>
            <a:ext cx="47625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6100" y="2324100"/>
            <a:ext cx="619125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8425" y="2962275"/>
            <a:ext cx="638175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0" y="3581400"/>
            <a:ext cx="6667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90925" y="4171951"/>
            <a:ext cx="676275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4725" y="4752975"/>
            <a:ext cx="5524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43175" y="333375"/>
            <a:ext cx="21907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76650" y="457200"/>
            <a:ext cx="219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514725" y="247650"/>
            <a:ext cx="123825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71975" y="428625"/>
            <a:ext cx="21907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53000" y="447675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953125" y="285750"/>
            <a:ext cx="9525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85925" y="1628775"/>
            <a:ext cx="190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219325" y="1638300"/>
            <a:ext cx="2190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05375" y="1533525"/>
            <a:ext cx="114300" cy="1238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28775" y="2276475"/>
            <a:ext cx="200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71700" y="2266950"/>
            <a:ext cx="2000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991100" y="2095500"/>
            <a:ext cx="152400" cy="2000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504950" y="2876550"/>
            <a:ext cx="25717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152650" y="2743200"/>
            <a:ext cx="104775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33525" y="3495675"/>
            <a:ext cx="1619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133600" y="3352800"/>
            <a:ext cx="123825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562600" y="4562475"/>
            <a:ext cx="762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800600" y="3333750"/>
            <a:ext cx="952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371474"/>
            <a:ext cx="8039100" cy="6238875"/>
          </a:xfrm>
          <a:solidFill>
            <a:srgbClr val="C9FAA8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Вставь подходящее по смыслу  существительное в предложение: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Почтальон принёс заказное …. .</a:t>
            </a:r>
            <a:br>
              <a:rPr lang="ru-RU" dirty="0" smtClean="0"/>
            </a:br>
            <a:r>
              <a:rPr lang="ru-RU" dirty="0" smtClean="0"/>
              <a:t>2. Портной шьёт шерстяные …… .</a:t>
            </a:r>
            <a:br>
              <a:rPr lang="ru-RU" dirty="0" smtClean="0"/>
            </a:br>
            <a:r>
              <a:rPr lang="ru-RU" dirty="0" smtClean="0"/>
              <a:t>3. Кондитер изготавливает</a:t>
            </a:r>
            <a:br>
              <a:rPr lang="ru-RU" dirty="0" smtClean="0"/>
            </a:br>
            <a:r>
              <a:rPr lang="ru-RU" dirty="0" smtClean="0"/>
              <a:t> вкусные …… .</a:t>
            </a:r>
            <a:br>
              <a:rPr lang="ru-RU" dirty="0" smtClean="0"/>
            </a:br>
            <a:r>
              <a:rPr lang="ru-RU" dirty="0" smtClean="0"/>
              <a:t>4. Повар приготовил вкусный …..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9250" y="581025"/>
            <a:ext cx="2286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71750" y="676275"/>
            <a:ext cx="1905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438400" y="504825"/>
            <a:ext cx="952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33750" y="647700"/>
            <a:ext cx="219075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57650" y="666750"/>
            <a:ext cx="2381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76775" y="514350"/>
            <a:ext cx="6667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48375" y="666750"/>
            <a:ext cx="1905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172325" y="476250"/>
            <a:ext cx="7620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133725" y="1181100"/>
            <a:ext cx="10477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24350" y="1343025"/>
            <a:ext cx="247650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496050" y="1362075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210425" y="1228725"/>
            <a:ext cx="66675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62150" y="2838450"/>
            <a:ext cx="2095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371850" y="2705100"/>
            <a:ext cx="571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000875" y="2724150"/>
            <a:ext cx="5715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33575" y="3562350"/>
            <a:ext cx="2381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000375" y="3419475"/>
            <a:ext cx="7620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524625" y="3419475"/>
            <a:ext cx="76200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885950" y="4295775"/>
            <a:ext cx="2476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790825" y="4152900"/>
            <a:ext cx="5715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248150" y="4305300"/>
            <a:ext cx="2476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819650" y="4181475"/>
            <a:ext cx="5715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228725" y="5038725"/>
            <a:ext cx="2476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819276" y="4876800"/>
            <a:ext cx="114299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085976" y="5629275"/>
            <a:ext cx="47624" cy="1619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019550" y="5810250"/>
            <a:ext cx="2000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543426" y="5619750"/>
            <a:ext cx="114299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410200" y="5762625"/>
            <a:ext cx="219075" cy="285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924550" y="5581650"/>
            <a:ext cx="8572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1" y="371474"/>
            <a:ext cx="8039100" cy="6238875"/>
          </a:xfrm>
          <a:solidFill>
            <a:srgbClr val="C9FAA8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Вставь подходящее по смыслу  существительное в предложение: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Почтальон принёс заказное …. .</a:t>
            </a:r>
            <a:br>
              <a:rPr lang="ru-RU" dirty="0" smtClean="0"/>
            </a:br>
            <a:r>
              <a:rPr lang="ru-RU" dirty="0" smtClean="0"/>
              <a:t>2. Портной шьёт шерстяные …… .</a:t>
            </a:r>
            <a:br>
              <a:rPr lang="ru-RU" dirty="0" smtClean="0"/>
            </a:br>
            <a:r>
              <a:rPr lang="ru-RU" dirty="0" smtClean="0"/>
              <a:t>3. Кондитер изготавливает</a:t>
            </a:r>
            <a:br>
              <a:rPr lang="ru-RU" dirty="0" smtClean="0"/>
            </a:br>
            <a:r>
              <a:rPr lang="ru-RU" dirty="0" smtClean="0"/>
              <a:t> вкусные …… .</a:t>
            </a:r>
            <a:br>
              <a:rPr lang="ru-RU" dirty="0" smtClean="0"/>
            </a:br>
            <a:r>
              <a:rPr lang="ru-RU" dirty="0" smtClean="0"/>
              <a:t>4. Повар приготовил вкусный …..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1425" y="2781300"/>
            <a:ext cx="1371600" cy="361950"/>
          </a:xfrm>
          <a:prstGeom prst="rect">
            <a:avLst/>
          </a:prstGeom>
          <a:solidFill>
            <a:srgbClr val="C9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письмо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8500" y="3543300"/>
            <a:ext cx="1314450" cy="352425"/>
          </a:xfrm>
          <a:prstGeom prst="rect">
            <a:avLst/>
          </a:prstGeom>
          <a:solidFill>
            <a:srgbClr val="C9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брюки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875" y="4962526"/>
            <a:ext cx="1009650" cy="361950"/>
          </a:xfrm>
          <a:prstGeom prst="rect">
            <a:avLst/>
          </a:prstGeom>
          <a:solidFill>
            <a:srgbClr val="C9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0425" y="5591175"/>
            <a:ext cx="1000125" cy="466725"/>
          </a:xfrm>
          <a:prstGeom prst="rect">
            <a:avLst/>
          </a:prstGeom>
          <a:solidFill>
            <a:srgbClr val="C9FA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9250" y="581025"/>
            <a:ext cx="2286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71750" y="676275"/>
            <a:ext cx="1905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438400" y="504825"/>
            <a:ext cx="952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33750" y="647700"/>
            <a:ext cx="219075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57650" y="666750"/>
            <a:ext cx="2381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76775" y="514350"/>
            <a:ext cx="6667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48375" y="666750"/>
            <a:ext cx="1905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172325" y="476250"/>
            <a:ext cx="7620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133725" y="1181100"/>
            <a:ext cx="10477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24350" y="1343025"/>
            <a:ext cx="247650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496050" y="1362075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210425" y="1228725"/>
            <a:ext cx="66675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62150" y="2838450"/>
            <a:ext cx="2095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371850" y="2705100"/>
            <a:ext cx="571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000875" y="2724150"/>
            <a:ext cx="5715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686800" y="2743200"/>
            <a:ext cx="85725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33575" y="3562350"/>
            <a:ext cx="2381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000375" y="3419475"/>
            <a:ext cx="7620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524625" y="3419475"/>
            <a:ext cx="76200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762875" y="3438525"/>
            <a:ext cx="28575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885950" y="4295775"/>
            <a:ext cx="2476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790825" y="4152900"/>
            <a:ext cx="5715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248150" y="4305300"/>
            <a:ext cx="2476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819650" y="4181475"/>
            <a:ext cx="5715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228725" y="5038725"/>
            <a:ext cx="2476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819276" y="4876800"/>
            <a:ext cx="114299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3562350" y="4867275"/>
            <a:ext cx="5715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085976" y="5629275"/>
            <a:ext cx="47624" cy="1619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019550" y="5810250"/>
            <a:ext cx="20002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543426" y="5619750"/>
            <a:ext cx="114299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410200" y="5762625"/>
            <a:ext cx="219075" cy="285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924550" y="5581650"/>
            <a:ext cx="8572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410450" y="5715000"/>
            <a:ext cx="123825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800975" y="5543550"/>
            <a:ext cx="7620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7886700" y="5715000"/>
            <a:ext cx="152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49" y="285749"/>
            <a:ext cx="7781925" cy="6572251"/>
          </a:xfrm>
          <a:solidFill>
            <a:srgbClr val="C9FAA8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Собери из разрезных слов </a:t>
            </a:r>
            <a:br>
              <a:rPr lang="ru-RU" dirty="0" smtClean="0"/>
            </a:br>
            <a:r>
              <a:rPr lang="ru-RU" dirty="0" smtClean="0"/>
              <a:t>             предложения.</a:t>
            </a:r>
            <a:br>
              <a:rPr lang="ru-RU" dirty="0" smtClean="0"/>
            </a:br>
            <a:r>
              <a:rPr lang="ru-RU" dirty="0" smtClean="0"/>
              <a:t>Начертила Ангелина прямой выкройку юбки.  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Каждое Ангелина в ателье и смотрит утро журнал заказов приходит.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Выполнения Ангелине приготовить заказа рабочее для место нужно.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s1.pic4you.ru/allimage/y2012/10-28/8232/2610784-thum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2528887"/>
            <a:ext cx="1574800" cy="2114169"/>
          </a:xfrm>
          <a:prstGeom prst="rect">
            <a:avLst/>
          </a:prstGeom>
          <a:noFill/>
        </p:spPr>
      </p:pic>
      <p:pic>
        <p:nvPicPr>
          <p:cNvPr id="5" name="Рисунок 4" descr="http://nantoo.ru/assets/images/catalog/skirts/basic/2h-shovka/raskladka_na_tkan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25" y="723900"/>
            <a:ext cx="151844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orum.hobbyportal.ru/files/thumbs/t_st2_3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25" y="5738812"/>
            <a:ext cx="16668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171700" y="428625"/>
            <a:ext cx="238125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362325" y="266700"/>
            <a:ext cx="66675" cy="1143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962650" y="266700"/>
            <a:ext cx="9525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43750" y="409575"/>
            <a:ext cx="190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10025" y="923925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714875" y="800100"/>
            <a:ext cx="66675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847975" y="1295400"/>
            <a:ext cx="76200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848225" y="1257300"/>
            <a:ext cx="1143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819901" y="1295400"/>
            <a:ext cx="66674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628775" y="1762125"/>
            <a:ext cx="47625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09800" y="1895475"/>
            <a:ext cx="2381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476625" y="1771650"/>
            <a:ext cx="47625" cy="1143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57600" y="1809750"/>
            <a:ext cx="2286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666876" y="2714625"/>
            <a:ext cx="76199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381250" y="2867025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286250" y="2647950"/>
            <a:ext cx="8572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057400" y="3257550"/>
            <a:ext cx="47625" cy="1238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581775" y="2724150"/>
            <a:ext cx="57150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171825" y="3200400"/>
            <a:ext cx="952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762375" y="3343275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314950" y="3219450"/>
            <a:ext cx="57150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581775" y="3200400"/>
            <a:ext cx="7620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896100" y="3324225"/>
            <a:ext cx="3905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2381250" y="3724275"/>
            <a:ext cx="85725" cy="133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914650" y="4619625"/>
            <a:ext cx="133350" cy="20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095875" y="4629150"/>
            <a:ext cx="6667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066925" y="4791075"/>
            <a:ext cx="200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772275" y="4800600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7315200" y="4686300"/>
            <a:ext cx="85725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2066925" y="5181600"/>
            <a:ext cx="5715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3714750" y="5162550"/>
            <a:ext cx="5715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5934076" y="5162550"/>
            <a:ext cx="66674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496050" y="5334000"/>
            <a:ext cx="21907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7219950" y="5143500"/>
            <a:ext cx="5715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896225" y="5305425"/>
            <a:ext cx="2381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476251"/>
            <a:ext cx="8201025" cy="5915024"/>
          </a:xfrm>
          <a:solidFill>
            <a:srgbClr val="C9FAA8"/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В первом предложении выдели грамматическую основу предложения.</a:t>
            </a:r>
            <a:endParaRPr lang="ru-RU" sz="4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866900" y="1619250"/>
            <a:ext cx="66675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838450" y="1790700"/>
            <a:ext cx="247650" cy="19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33900" y="2486025"/>
            <a:ext cx="4762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343025" y="2343150"/>
            <a:ext cx="57150" cy="142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848475" y="1590675"/>
            <a:ext cx="6667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00725" y="1762125"/>
            <a:ext cx="2286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143627" y="2295525"/>
            <a:ext cx="133348" cy="20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8200" y="3228975"/>
            <a:ext cx="200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105025" y="3076575"/>
            <a:ext cx="85726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067425" y="3095625"/>
            <a:ext cx="66675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38725" y="3209925"/>
            <a:ext cx="2095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614585"/>
            <a:ext cx="7772400" cy="4881340"/>
          </a:xfrm>
          <a:solidFill>
            <a:srgbClr val="C9FAA8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Послушай </a:t>
            </a:r>
            <a:r>
              <a:rPr lang="ru-RU" dirty="0" smtClean="0"/>
              <a:t>слова и </a:t>
            </a:r>
            <a:r>
              <a:rPr lang="ru-RU" dirty="0" smtClean="0"/>
              <a:t>фразы.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Денежный. Я хочу отправить денежный перевод. Отправить, перевод. Вы не написали дату получения паспорта. Заполнила, посчитайте, чек</a:t>
            </a:r>
            <a:r>
              <a:rPr lang="ru-RU" dirty="0" smtClean="0"/>
              <a:t>.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 descr="http://img.rufox.ru/files/big2/5882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3571875"/>
            <a:ext cx="2738437" cy="189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81150" y="762001"/>
            <a:ext cx="219075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19350" y="609600"/>
            <a:ext cx="133350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38600" y="733426"/>
            <a:ext cx="219075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667250" y="571500"/>
            <a:ext cx="123825" cy="152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162675" y="552450"/>
            <a:ext cx="123825" cy="1714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76325" y="1581150"/>
            <a:ext cx="123825" cy="123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43300" y="1714501"/>
            <a:ext cx="219075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95750" y="155257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324350" y="1685925"/>
            <a:ext cx="247650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391150" y="1562100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009650" y="208597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219575" y="208597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343400" y="2238375"/>
            <a:ext cx="180975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229100" y="208597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953125" y="2095500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238750" y="2571750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90725" y="260032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38700" y="2143125"/>
            <a:ext cx="209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334125" y="256222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914525" y="3067050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152775" y="3067050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934075" y="3057525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095500" y="3562350"/>
            <a:ext cx="85725" cy="1333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152650" y="2724150"/>
            <a:ext cx="161925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04875" y="3181350"/>
            <a:ext cx="200025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66775" y="3676650"/>
            <a:ext cx="200025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838575" y="3190875"/>
            <a:ext cx="228600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219200" y="3648075"/>
            <a:ext cx="200025" cy="95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360062"/>
            <a:ext cx="7658099" cy="830563"/>
          </a:xfrm>
          <a:solidFill>
            <a:srgbClr val="C9FAA8"/>
          </a:solidFill>
        </p:spPr>
        <p:txBody>
          <a:bodyPr/>
          <a:lstStyle/>
          <a:p>
            <a:pPr algn="ctr"/>
            <a:r>
              <a:rPr lang="ru-RU" dirty="0" smtClean="0"/>
              <a:t>Диалог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" y="1181100"/>
            <a:ext cx="7648575" cy="4457700"/>
          </a:xfrm>
          <a:solidFill>
            <a:srgbClr val="C9FAA8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</a:t>
            </a:r>
            <a:r>
              <a:rPr lang="ru-RU" dirty="0" err="1" smtClean="0"/>
              <a:t>Здра</a:t>
            </a:r>
            <a:r>
              <a:rPr lang="ru-RU" dirty="0" smtClean="0"/>
              <a:t>(в)</a:t>
            </a:r>
            <a:r>
              <a:rPr lang="ru-RU" dirty="0" err="1" smtClean="0"/>
              <a:t>ствуйте</a:t>
            </a:r>
            <a:r>
              <a:rPr lang="ru-RU" dirty="0" smtClean="0"/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</a:t>
            </a:r>
            <a:r>
              <a:rPr lang="ru-RU" dirty="0" err="1" smtClean="0"/>
              <a:t>Здра</a:t>
            </a:r>
            <a:r>
              <a:rPr lang="ru-RU" dirty="0" smtClean="0"/>
              <a:t>(в)</a:t>
            </a:r>
            <a:r>
              <a:rPr lang="ru-RU" dirty="0" err="1" smtClean="0"/>
              <a:t>ствуйте</a:t>
            </a:r>
            <a:r>
              <a:rPr lang="ru-RU" dirty="0" smtClean="0"/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Я хочу отправить денежный перевод.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Хорошо. Вот бланк, заполните.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А паспортные данные нужно писать?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Да, обязательно.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Я заполнила, посмотрите.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Вы не написали дату получения паспорта.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Извините, сейчас напишу.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Хорошо. С вас одна тысяча сто рублей.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Вот, посчитайте.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Возьмите чек.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Спасибо!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14900" y="514350"/>
            <a:ext cx="57150" cy="161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76825" y="657225"/>
            <a:ext cx="219075" cy="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14450" y="11620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23975" y="148590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28750" y="18192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72050" y="17811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076575" y="17811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228850" y="18097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743075" y="21240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762375" y="21240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247775" y="24193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800350" y="24288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71900" y="24288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953000" y="24193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885950" y="273367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504950" y="308610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562350" y="308610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371725" y="340042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038475" y="3333750"/>
            <a:ext cx="57150" cy="161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667000" y="37147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590675" y="370522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933950" y="33718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124325" y="339090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562350" y="40195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219450" y="401002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743075" y="403860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848100" y="370522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600200" y="466725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209800" y="435292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400675" y="4010025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524000" y="4953000"/>
            <a:ext cx="47625" cy="123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76325" y="190500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533525" y="19240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057775" y="18859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85825" y="221932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200150" y="223837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152900" y="25336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600200" y="252412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09675" y="28765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581275" y="285750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52700" y="31813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076575" y="319087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524250" y="34861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267325" y="350520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76300" y="414337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190625" y="414337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667000" y="412432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676400" y="44386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428750" y="444817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04875" y="4791075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695450" y="5086350"/>
            <a:ext cx="18097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DSCF401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34075" y="70485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47675"/>
            <a:ext cx="8143875" cy="6076950"/>
          </a:xfrm>
          <a:solidFill>
            <a:srgbClr val="C9FAA8"/>
          </a:solidFill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800" dirty="0" smtClean="0"/>
              <a:t>Кристина, ты молодец!</a:t>
            </a:r>
            <a:endParaRPr lang="ru-RU" sz="8800" dirty="0"/>
          </a:p>
        </p:txBody>
      </p:sp>
      <p:pic>
        <p:nvPicPr>
          <p:cNvPr id="36866" name="Picture 2" descr="http://greentopolek.edusite.ru/images/72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6" y="3467100"/>
            <a:ext cx="3244850" cy="325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66" y="381001"/>
            <a:ext cx="7858809" cy="5962650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" y="457201"/>
            <a:ext cx="7877175" cy="6038849"/>
          </a:xfrm>
          <a:solidFill>
            <a:srgbClr val="C9FAA8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                          </a:t>
            </a:r>
          </a:p>
          <a:p>
            <a:r>
              <a:rPr lang="ru-RU" sz="3600" dirty="0" smtClean="0"/>
              <a:t>            Послушай слова</a:t>
            </a:r>
            <a:endParaRPr lang="ru-RU" sz="3600" dirty="0"/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09850" y="952500"/>
            <a:ext cx="266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609975" y="733425"/>
            <a:ext cx="142875" cy="2190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62575" y="971550"/>
            <a:ext cx="266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6950" y="733425"/>
            <a:ext cx="133350" cy="2381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298353">
            <a:off x="1290943" y="1845345"/>
            <a:ext cx="2085793" cy="8885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шитье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36428">
            <a:off x="5717337" y="1772790"/>
            <a:ext cx="2024151" cy="844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шерсть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039327">
            <a:off x="1617629" y="4752732"/>
            <a:ext cx="1952625" cy="957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кашемир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247818">
            <a:off x="4822064" y="4994321"/>
            <a:ext cx="2128769" cy="1031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швея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2575" y="3085928"/>
            <a:ext cx="2190750" cy="1104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подшивка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">
            <a:off x="2596003" y="3139908"/>
            <a:ext cx="2268000" cy="1240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вышивание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214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49" y="914400"/>
            <a:ext cx="8201025" cy="5553075"/>
          </a:xfrm>
          <a:solidFill>
            <a:srgbClr val="C9FAA8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                 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5400" dirty="0" smtClean="0"/>
              <a:t>Какой звук слышится </a:t>
            </a:r>
            <a:br>
              <a:rPr lang="ru-RU" sz="5400" dirty="0" smtClean="0"/>
            </a:br>
            <a:r>
              <a:rPr lang="ru-RU" sz="5400" dirty="0" smtClean="0"/>
              <a:t>    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во всех словах?</a:t>
            </a:r>
            <a:endParaRPr lang="ru-RU" sz="5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495550" y="1400175"/>
            <a:ext cx="142876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372350" y="1590675"/>
            <a:ext cx="44767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876550" y="3257550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400800" y="3124200"/>
            <a:ext cx="142876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293425" y="3248025"/>
            <a:ext cx="2021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878538" y="1495425"/>
            <a:ext cx="202124" cy="1857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474775" y="3314700"/>
            <a:ext cx="2021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427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695326"/>
            <a:ext cx="8135394" cy="6000749"/>
          </a:xfrm>
          <a:solidFill>
            <a:srgbClr val="C9FAA8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1400" dirty="0" smtClean="0"/>
              <a:t>                       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6000" dirty="0" smtClean="0"/>
              <a:t>Прочитай слоги со звуком Ш</a:t>
            </a:r>
            <a:endParaRPr lang="ru-RU" sz="6000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6772275" y="2406249"/>
            <a:ext cx="2019300" cy="1362075"/>
          </a:xfrm>
          <a:prstGeom prst="cloudCallout">
            <a:avLst/>
          </a:prstGeom>
          <a:solidFill>
            <a:srgbClr val="21C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СО</a:t>
            </a: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83036" y="1499889"/>
            <a:ext cx="280987" cy="35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носка-облако 9"/>
          <p:cNvSpPr/>
          <p:nvPr/>
        </p:nvSpPr>
        <p:spPr>
          <a:xfrm>
            <a:off x="482203" y="4893757"/>
            <a:ext cx="2019300" cy="1362075"/>
          </a:xfrm>
          <a:prstGeom prst="cloudCallout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АШ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776443" y="4262139"/>
            <a:ext cx="2019300" cy="1362075"/>
          </a:xfrm>
          <a:prstGeom prst="cloudCallout">
            <a:avLst/>
          </a:prstGeom>
          <a:solidFill>
            <a:srgbClr val="21C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УШУ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206477" y="5114697"/>
            <a:ext cx="2019300" cy="1362075"/>
          </a:xfrm>
          <a:prstGeom prst="cloudCallout">
            <a:avLst/>
          </a:prstGeom>
          <a:solidFill>
            <a:srgbClr val="21C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ОШ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671092" y="4018354"/>
            <a:ext cx="2019300" cy="1362075"/>
          </a:xfrm>
          <a:prstGeom prst="cloudCallout">
            <a:avLst/>
          </a:prstGeom>
          <a:solidFill>
            <a:srgbClr val="21C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АМ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4712642" y="3292523"/>
            <a:ext cx="2019300" cy="1362075"/>
          </a:xfrm>
          <a:prstGeom prst="cloudCallout">
            <a:avLst/>
          </a:prstGeom>
          <a:solidFill>
            <a:srgbClr val="21C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ШИ</a:t>
            </a: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111227" y="1292126"/>
            <a:ext cx="230982" cy="2077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225777" y="1326356"/>
            <a:ext cx="185737" cy="2041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009924" y="1499889"/>
            <a:ext cx="331590" cy="92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910010" y="2254745"/>
            <a:ext cx="185737" cy="2041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580333" y="2441221"/>
            <a:ext cx="316707" cy="96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лнце 26"/>
          <p:cNvSpPr/>
          <p:nvPr/>
        </p:nvSpPr>
        <p:spPr>
          <a:xfrm>
            <a:off x="247651" y="2247970"/>
            <a:ext cx="2905124" cy="2505005"/>
          </a:xfrm>
          <a:prstGeom prst="su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ЕШИ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256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00075"/>
            <a:ext cx="8105774" cy="5991225"/>
          </a:xfrm>
          <a:solidFill>
            <a:srgbClr val="C9FAA8"/>
          </a:solidFill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+mn-lt"/>
              </a:rPr>
              <a:t>         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Выбери картинки, где есть звук Ш в середине</a:t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419225" y="752475"/>
            <a:ext cx="114300" cy="200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338635" y="850405"/>
            <a:ext cx="185737" cy="2041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910260" y="1426070"/>
            <a:ext cx="185737" cy="2041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729035" y="1630260"/>
            <a:ext cx="214315" cy="14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9946985">
            <a:off x="3638551" y="1152878"/>
            <a:ext cx="914400" cy="914400"/>
          </a:xfrm>
          <a:prstGeom prst="arc">
            <a:avLst>
              <a:gd name="adj1" fmla="val 16121883"/>
              <a:gd name="adj2" fmla="val 1822140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teonote.ru/wp-content/uploads/%D0%A0%D1%83%D0%B1%D0%B0%D1%8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72" y="4610100"/>
            <a:ext cx="1755077" cy="1762125"/>
          </a:xfrm>
          <a:prstGeom prst="rect">
            <a:avLst/>
          </a:prstGeom>
          <a:noFill/>
        </p:spPr>
      </p:pic>
      <p:pic>
        <p:nvPicPr>
          <p:cNvPr id="2052" name="Picture 4" descr="http://shorty.ucoz.ru/_ph/1/2/81060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1" y="2757487"/>
            <a:ext cx="1814513" cy="1814513"/>
          </a:xfrm>
          <a:prstGeom prst="rect">
            <a:avLst/>
          </a:prstGeom>
          <a:noFill/>
        </p:spPr>
      </p:pic>
      <p:pic>
        <p:nvPicPr>
          <p:cNvPr id="2054" name="Picture 6" descr="http://www.unbox.ph/wp-content/uploads/2011/05/indiana_jones_ha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575" y="4862512"/>
            <a:ext cx="2025650" cy="1519238"/>
          </a:xfrm>
          <a:prstGeom prst="rect">
            <a:avLst/>
          </a:prstGeom>
          <a:noFill/>
        </p:spPr>
      </p:pic>
      <p:pic>
        <p:nvPicPr>
          <p:cNvPr id="2056" name="Picture 8" descr="http://stakhanov-mvd.org.ua/novosti/2010/january/pesheh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449" y="2867026"/>
            <a:ext cx="1537397" cy="1575832"/>
          </a:xfrm>
          <a:prstGeom prst="rect">
            <a:avLst/>
          </a:prstGeom>
          <a:noFill/>
        </p:spPr>
      </p:pic>
      <p:pic>
        <p:nvPicPr>
          <p:cNvPr id="2058" name="Picture 10" descr="http://kemp103.ru/i2/78/531576013-1-0-94556b48c0dead0c04d82c857b1e7b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9225" y="2085976"/>
            <a:ext cx="1651000" cy="1568450"/>
          </a:xfrm>
          <a:prstGeom prst="rect">
            <a:avLst/>
          </a:prstGeom>
          <a:noFill/>
        </p:spPr>
      </p:pic>
      <p:pic>
        <p:nvPicPr>
          <p:cNvPr id="2062" name="Picture 14" descr="http://www.lasgrav.ru/userfiles/photo/13_img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0675" y="3949700"/>
            <a:ext cx="1393825" cy="1393825"/>
          </a:xfrm>
          <a:prstGeom prst="rect">
            <a:avLst/>
          </a:prstGeom>
          <a:noFill/>
        </p:spPr>
      </p:pic>
      <p:pic>
        <p:nvPicPr>
          <p:cNvPr id="2064" name="Picture 16" descr="http://www.hotref.com/category/39/sweet-sixteen-mint-tins_3968_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1743" y="2976563"/>
            <a:ext cx="1107281" cy="1328738"/>
          </a:xfrm>
          <a:prstGeom prst="rect">
            <a:avLst/>
          </a:prstGeom>
          <a:noFill/>
        </p:spPr>
      </p:pic>
      <p:pic>
        <p:nvPicPr>
          <p:cNvPr id="2066" name="Picture 18" descr="http://textiletoy.ru/wp-content/uploads/2011/12/PIC_57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2775" y="5006975"/>
            <a:ext cx="1885950" cy="1414463"/>
          </a:xfrm>
          <a:prstGeom prst="rect">
            <a:avLst/>
          </a:prstGeom>
          <a:noFill/>
        </p:spPr>
      </p:pic>
      <p:pic>
        <p:nvPicPr>
          <p:cNvPr id="2068" name="Picture 20" descr="http://abccraft.webasyst.net/shop/products_pictures/23020__en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49" y="1666875"/>
            <a:ext cx="1660525" cy="134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8883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219074"/>
            <a:ext cx="8477249" cy="6524625"/>
          </a:xfrm>
          <a:solidFill>
            <a:srgbClr val="C9FAA8"/>
          </a:solidFill>
        </p:spPr>
        <p:txBody>
          <a:bodyPr>
            <a:normAutofit/>
          </a:bodyPr>
          <a:lstStyle/>
          <a:p>
            <a:r>
              <a:rPr lang="ru-RU" dirty="0" smtClean="0"/>
              <a:t>- Мама, пришей карман.</a:t>
            </a:r>
            <a:br>
              <a:rPr lang="ru-RU" dirty="0" smtClean="0"/>
            </a:br>
            <a:r>
              <a:rPr lang="ru-RU" dirty="0" smtClean="0"/>
              <a:t>- Нет, пришей сама.</a:t>
            </a:r>
            <a:br>
              <a:rPr lang="ru-RU" dirty="0" smtClean="0"/>
            </a:br>
            <a:r>
              <a:rPr lang="ru-RU" dirty="0" smtClean="0"/>
              <a:t>- Я не умею.</a:t>
            </a:r>
            <a:br>
              <a:rPr lang="ru-RU" dirty="0" smtClean="0"/>
            </a:br>
            <a:r>
              <a:rPr lang="ru-RU" dirty="0" smtClean="0"/>
              <a:t>- Давай, я тебе покажу, как нужно шить.</a:t>
            </a:r>
            <a:br>
              <a:rPr lang="ru-RU" dirty="0" smtClean="0"/>
            </a:br>
            <a:r>
              <a:rPr lang="ru-RU" dirty="0" smtClean="0"/>
              <a:t>- Ну, а теперь сама попробуй.</a:t>
            </a:r>
            <a:br>
              <a:rPr lang="ru-RU" dirty="0" smtClean="0"/>
            </a:br>
            <a:r>
              <a:rPr lang="ru-RU" dirty="0" smtClean="0"/>
              <a:t>- Мама, смотри, у меня получилось пришить карман.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215" y="561975"/>
            <a:ext cx="6591985" cy="1171575"/>
          </a:xfrm>
        </p:spPr>
        <p:txBody>
          <a:bodyPr>
            <a:normAutofit fontScale="55000" lnSpcReduction="20000"/>
          </a:bodyPr>
          <a:lstStyle/>
          <a:p>
            <a:r>
              <a:rPr lang="ru-RU" sz="4800" dirty="0" smtClean="0"/>
              <a:t>    </a:t>
            </a:r>
            <a:r>
              <a:rPr lang="ru-RU" sz="1400" dirty="0" smtClean="0"/>
              <a:t>                                          </a:t>
            </a:r>
            <a:endParaRPr lang="ru-RU" sz="4800" dirty="0" smtClean="0"/>
          </a:p>
          <a:p>
            <a:r>
              <a:rPr lang="ru-RU" sz="8700" dirty="0" smtClean="0"/>
              <a:t>Прочитай </a:t>
            </a:r>
            <a:r>
              <a:rPr lang="ru-RU" sz="8700" dirty="0"/>
              <a:t>текст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5075" y="1071563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904907" y="857250"/>
            <a:ext cx="162268" cy="21431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476875" y="2457450"/>
            <a:ext cx="14287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510337" y="1724025"/>
            <a:ext cx="119063" cy="2476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867025" y="3057525"/>
            <a:ext cx="11430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305300" y="1757362"/>
            <a:ext cx="152400" cy="200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466165" y="1714500"/>
            <a:ext cx="162610" cy="200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086225" y="3576635"/>
            <a:ext cx="123825" cy="2238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52500" y="4210049"/>
            <a:ext cx="171450" cy="2476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962150" y="3667125"/>
            <a:ext cx="133350" cy="1714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190875" y="4838700"/>
            <a:ext cx="114300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153150" y="3657599"/>
            <a:ext cx="13335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499845" y="5438775"/>
            <a:ext cx="147980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457825" y="4838700"/>
            <a:ext cx="161925" cy="1905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533899" y="5438775"/>
            <a:ext cx="114300" cy="200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495675" y="5610225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85825" y="6219825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624636" y="5438775"/>
            <a:ext cx="123825" cy="190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2143125" y="6038850"/>
            <a:ext cx="14287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562225" y="6219825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152682" y="6076950"/>
            <a:ext cx="162268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419975" y="6038850"/>
            <a:ext cx="104775" cy="1809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0.tqn.com/d/diyfashion/1/5/1/2/-/-/mp3jeanpocketste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0"/>
            <a:ext cx="1470025" cy="1559708"/>
          </a:xfrm>
          <a:prstGeom prst="rect">
            <a:avLst/>
          </a:prstGeom>
          <a:noFill/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3590925" y="2438399"/>
            <a:ext cx="13335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762500" y="3771900"/>
            <a:ext cx="26670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819275" y="4391025"/>
            <a:ext cx="257175" cy="190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000750" y="5000625"/>
            <a:ext cx="304800" cy="95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181850" y="4810125"/>
            <a:ext cx="161925" cy="1905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4677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521987"/>
            <a:ext cx="7610475" cy="2373614"/>
          </a:xfrm>
          <a:solidFill>
            <a:srgbClr val="C9FAA8"/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Найди в тексте однокоренные слова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3286126"/>
            <a:ext cx="6762750" cy="3571874"/>
          </a:xfrm>
          <a:solidFill>
            <a:srgbClr val="C9FAA8"/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5400" dirty="0" smtClean="0"/>
              <a:t>ПРИШЕЙ,   ШИТЬ,  ПРИШИТЬ</a:t>
            </a:r>
            <a:endParaRPr lang="ru-RU" sz="5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257675" y="1304925"/>
            <a:ext cx="133350" cy="2190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29150" y="1485900"/>
            <a:ext cx="209550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34025" y="1323975"/>
            <a:ext cx="12382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38425" y="2219325"/>
            <a:ext cx="266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29000" y="2276475"/>
            <a:ext cx="1905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62100" y="2266950"/>
            <a:ext cx="20002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867650" y="2085975"/>
            <a:ext cx="11430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9450" y="2266950"/>
            <a:ext cx="219075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29175" y="2295525"/>
            <a:ext cx="1809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353050" y="2171700"/>
            <a:ext cx="114300" cy="1714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74386"/>
            <a:ext cx="7667625" cy="1830689"/>
          </a:xfrm>
          <a:solidFill>
            <a:srgbClr val="C9FAA8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Какая это часть речи?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451" y="2428875"/>
            <a:ext cx="7648574" cy="4133850"/>
          </a:xfrm>
          <a:solidFill>
            <a:srgbClr val="C9FAA8"/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8800" dirty="0" smtClean="0"/>
              <a:t>ГЛАГОЛ</a:t>
            </a:r>
            <a:endParaRPr lang="ru-RU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6301" y="295275"/>
            <a:ext cx="7810500" cy="6334125"/>
          </a:xfrm>
          <a:solidFill>
            <a:srgbClr val="C9FAA8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Прочитай слоги со звуком К-Г</a:t>
            </a:r>
          </a:p>
          <a:p>
            <a:pPr algn="just"/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3876675" y="3000375"/>
            <a:ext cx="1638300" cy="1666875"/>
          </a:xfrm>
          <a:prstGeom prst="ellipse">
            <a:avLst/>
          </a:prstGeom>
          <a:solidFill>
            <a:srgbClr val="21C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 - Г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4500" y="2019300"/>
            <a:ext cx="2590799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АГУ-ОКО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3050" y="2124075"/>
            <a:ext cx="181927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КА-ГО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67425" y="4714875"/>
            <a:ext cx="181927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КО-ГА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85925" y="4743450"/>
            <a:ext cx="181927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ГИ-КЕ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71775" y="504825"/>
            <a:ext cx="295275" cy="95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276725" y="352425"/>
            <a:ext cx="114300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953125" y="371475"/>
            <a:ext cx="104775" cy="1619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34250" y="504825"/>
            <a:ext cx="295275" cy="95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62400" y="1038225"/>
            <a:ext cx="133350" cy="20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29125" y="1219200"/>
            <a:ext cx="323850" cy="95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207</Words>
  <Application>Microsoft Office PowerPoint</Application>
  <PresentationFormat>Экран (4:3)</PresentationFormat>
  <Paragraphs>79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    </vt:lpstr>
      <vt:lpstr> </vt:lpstr>
      <vt:lpstr>                    Какой звук слышится        во всех словах?</vt:lpstr>
      <vt:lpstr>                          Прочитай слоги со звуком Ш</vt:lpstr>
      <vt:lpstr>           Выбери картинки, где есть звук Ш в середине  </vt:lpstr>
      <vt:lpstr>- Мама, пришей карман. - Нет, пришей сама. - Я не умею. - Давай, я тебе покажу, как нужно шить. - Ну, а теперь сама попробуй. - Мама, смотри, у меня получилось пришить карман.</vt:lpstr>
      <vt:lpstr>Найди в тексте однокоренные слова</vt:lpstr>
      <vt:lpstr>Какая это часть речи?</vt:lpstr>
      <vt:lpstr>Слайд 9</vt:lpstr>
      <vt:lpstr>      Выполни по образцу. Загиб - загибать. Выкройка -  ….. Накрыть -  ….. Готовка- ….. Глажка -  …… Заколка -  …… </vt:lpstr>
      <vt:lpstr>      Выполни по образцу. Загиб - загибать. Выкройка - выкраивать. Накрыть - накрывать Готовка- приготовить Глажка -  погладить Заколка -  закалывать </vt:lpstr>
      <vt:lpstr>         Вставь окончание.  Потойн__  строчка,   потойн__  замок, готов___  дом,   готов___  работа, шерстян___  ткань,  шерстян__  платок. </vt:lpstr>
      <vt:lpstr>    Вставь подходящее по смыслу  существительное в предложение:  1. Почтальон принёс заказное …. . 2. Портной шьёт шерстяные …… . 3. Кондитер изготавливает  вкусные …… . 4. Повар приготовил вкусный ….. .  </vt:lpstr>
      <vt:lpstr>    Вставь подходящее по смыслу  существительное в предложение:  1. Почтальон принёс заказное …. . 2. Портной шьёт шерстяные …… . 3. Кондитер изготавливает  вкусные …… . 4. Повар приготовил вкусный ….. .  </vt:lpstr>
      <vt:lpstr>     Собери из разрезных слов               предложения. Начертила Ангелина прямой выкройку юбки.    Каждое Ангелина в ателье и смотрит утро журнал заказов приходит.    Выполнения Ангелине приготовить заказа рабочее для место нужно. </vt:lpstr>
      <vt:lpstr>  В первом предложении выдели грамматическую основу предложения.</vt:lpstr>
      <vt:lpstr>      Послушай слова и фразы.  Денежный. Я хочу отправить денежный перевод. Отправить, перевод. Вы не написали дату получения паспорта. Заполнила, посчитайте, чек.         </vt:lpstr>
      <vt:lpstr>Диалог</vt:lpstr>
      <vt:lpstr>  Кристина, ты молодец!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Пользователь</dc:creator>
  <cp:lastModifiedBy>СЕРГЕЙ</cp:lastModifiedBy>
  <cp:revision>23</cp:revision>
  <dcterms:created xsi:type="dcterms:W3CDTF">2013-05-31T07:18:32Z</dcterms:created>
  <dcterms:modified xsi:type="dcterms:W3CDTF">2013-11-07T15:14:58Z</dcterms:modified>
</cp:coreProperties>
</file>