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30.09.2013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30.09.2013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30.09.2013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30.09.2013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30.09.2013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30.09.2013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30.09.2013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30.09.2013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30.09.2013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6000" dirty="0" smtClean="0">
                <a:solidFill>
                  <a:srgbClr val="00B050"/>
                </a:solidFill>
              </a:rPr>
              <a:t>Урок английского языка в 7-а классе</a:t>
            </a:r>
            <a:endParaRPr lang="ru-RU" sz="6000" dirty="0">
              <a:solidFill>
                <a:srgbClr val="00B050"/>
              </a:solidFill>
            </a:endParaRPr>
          </a:p>
        </p:txBody>
      </p:sp>
      <p:sp>
        <p:nvSpPr>
          <p:cNvPr id="3" name="Подзаголовок 2"/>
          <p:cNvSpPr>
            <a:spLocks noGrp="1"/>
          </p:cNvSpPr>
          <p:nvPr>
            <p:ph type="subTitle" idx="1"/>
          </p:nvPr>
        </p:nvSpPr>
        <p:spPr/>
        <p:txBody>
          <a:bodyPr/>
          <a:lstStyle/>
          <a:p>
            <a:r>
              <a:rPr lang="en-US" sz="9600" dirty="0" smtClean="0">
                <a:solidFill>
                  <a:schemeClr val="accent3">
                    <a:lumMod val="50000"/>
                  </a:schemeClr>
                </a:solidFill>
              </a:rPr>
              <a:t>Education</a:t>
            </a:r>
            <a:endParaRPr lang="ru-RU" sz="9600" dirty="0">
              <a:solidFill>
                <a:schemeClr val="accent3">
                  <a:lumMod val="50000"/>
                </a:schemeClr>
              </a:solidFill>
            </a:endParaRPr>
          </a:p>
        </p:txBody>
      </p:sp>
    </p:spTree>
    <p:extLst>
      <p:ext uri="{BB962C8B-B14F-4D97-AF65-F5344CB8AC3E}">
        <p14:creationId xmlns:p14="http://schemas.microsoft.com/office/powerpoint/2010/main" val="12253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8800" dirty="0" smtClean="0">
                <a:solidFill>
                  <a:srgbClr val="7030A0"/>
                </a:solidFill>
              </a:rPr>
              <a:t>Let`s check</a:t>
            </a:r>
            <a:endParaRPr lang="ru-RU" sz="8800" dirty="0">
              <a:solidFill>
                <a:srgbClr val="7030A0"/>
              </a:solidFill>
            </a:endParaRPr>
          </a:p>
        </p:txBody>
      </p:sp>
      <p:sp>
        <p:nvSpPr>
          <p:cNvPr id="3" name="Объект 2"/>
          <p:cNvSpPr>
            <a:spLocks noGrp="1"/>
          </p:cNvSpPr>
          <p:nvPr>
            <p:ph sz="half" idx="1"/>
          </p:nvPr>
        </p:nvSpPr>
        <p:spPr/>
        <p:txBody>
          <a:bodyPr>
            <a:normAutofit fontScale="85000" lnSpcReduction="20000"/>
          </a:bodyPr>
          <a:lstStyle/>
          <a:p>
            <a:r>
              <a:rPr lang="en-US" dirty="0" smtClean="0"/>
              <a:t>Go</a:t>
            </a:r>
          </a:p>
          <a:p>
            <a:r>
              <a:rPr lang="en-US" dirty="0" smtClean="0"/>
              <a:t>Write</a:t>
            </a:r>
          </a:p>
          <a:p>
            <a:r>
              <a:rPr lang="en-US" dirty="0" smtClean="0"/>
              <a:t>Show</a:t>
            </a:r>
          </a:p>
          <a:p>
            <a:r>
              <a:rPr lang="en-US" dirty="0" smtClean="0"/>
              <a:t>Take</a:t>
            </a:r>
          </a:p>
          <a:p>
            <a:r>
              <a:rPr lang="en-US" dirty="0" smtClean="0"/>
              <a:t>Speak</a:t>
            </a:r>
          </a:p>
          <a:p>
            <a:r>
              <a:rPr lang="en-US" dirty="0" smtClean="0"/>
              <a:t>Put</a:t>
            </a:r>
          </a:p>
          <a:p>
            <a:r>
              <a:rPr lang="en-US" dirty="0" smtClean="0"/>
              <a:t>Tell</a:t>
            </a:r>
          </a:p>
          <a:p>
            <a:r>
              <a:rPr lang="en-US" dirty="0" smtClean="0"/>
              <a:t>Make</a:t>
            </a:r>
          </a:p>
          <a:p>
            <a:r>
              <a:rPr lang="en-US" dirty="0" smtClean="0"/>
              <a:t>See</a:t>
            </a:r>
          </a:p>
          <a:p>
            <a:r>
              <a:rPr lang="en-US" dirty="0" smtClean="0"/>
              <a:t>Stand</a:t>
            </a:r>
          </a:p>
          <a:p>
            <a:r>
              <a:rPr lang="en-US" dirty="0" smtClean="0"/>
              <a:t>Leave</a:t>
            </a:r>
          </a:p>
          <a:p>
            <a:r>
              <a:rPr lang="en-US" dirty="0"/>
              <a:t>U</a:t>
            </a:r>
            <a:r>
              <a:rPr lang="en-US" dirty="0" smtClean="0"/>
              <a:t>nderstand</a:t>
            </a:r>
            <a:endParaRPr lang="ru-RU" dirty="0"/>
          </a:p>
        </p:txBody>
      </p:sp>
      <p:sp>
        <p:nvSpPr>
          <p:cNvPr id="4" name="Объект 3"/>
          <p:cNvSpPr>
            <a:spLocks noGrp="1"/>
          </p:cNvSpPr>
          <p:nvPr>
            <p:ph sz="half" idx="2"/>
          </p:nvPr>
        </p:nvSpPr>
        <p:spPr/>
        <p:txBody>
          <a:bodyPr>
            <a:normAutofit fontScale="85000" lnSpcReduction="20000"/>
          </a:bodyPr>
          <a:lstStyle/>
          <a:p>
            <a:r>
              <a:rPr lang="en-US" dirty="0" smtClean="0"/>
              <a:t>Went – gone</a:t>
            </a:r>
          </a:p>
          <a:p>
            <a:r>
              <a:rPr lang="en-US" dirty="0" smtClean="0"/>
              <a:t>Wrote – written</a:t>
            </a:r>
          </a:p>
          <a:p>
            <a:r>
              <a:rPr lang="en-US" dirty="0" smtClean="0"/>
              <a:t>Showed – shown</a:t>
            </a:r>
          </a:p>
          <a:p>
            <a:r>
              <a:rPr lang="en-US" dirty="0" smtClean="0"/>
              <a:t>Took  - taken</a:t>
            </a:r>
          </a:p>
          <a:p>
            <a:r>
              <a:rPr lang="en-US" dirty="0" smtClean="0"/>
              <a:t>Spoke – spoken</a:t>
            </a:r>
          </a:p>
          <a:p>
            <a:r>
              <a:rPr lang="en-US" dirty="0" smtClean="0"/>
              <a:t>Put – put</a:t>
            </a:r>
          </a:p>
          <a:p>
            <a:r>
              <a:rPr lang="en-US" dirty="0" smtClean="0"/>
              <a:t>Told – told</a:t>
            </a:r>
          </a:p>
          <a:p>
            <a:r>
              <a:rPr lang="en-US" dirty="0" smtClean="0"/>
              <a:t>Made – made</a:t>
            </a:r>
          </a:p>
          <a:p>
            <a:r>
              <a:rPr lang="en-US" dirty="0" smtClean="0"/>
              <a:t>Saw – seen</a:t>
            </a:r>
          </a:p>
          <a:p>
            <a:r>
              <a:rPr lang="en-US" dirty="0" smtClean="0"/>
              <a:t>Stood – stood</a:t>
            </a:r>
          </a:p>
          <a:p>
            <a:r>
              <a:rPr lang="en-US" dirty="0" smtClean="0"/>
              <a:t>Left – left</a:t>
            </a:r>
          </a:p>
          <a:p>
            <a:r>
              <a:rPr lang="en-US" dirty="0" smtClean="0"/>
              <a:t>Understood </a:t>
            </a:r>
            <a:r>
              <a:rPr lang="en-US" smtClean="0"/>
              <a:t>- understood</a:t>
            </a:r>
            <a:endParaRPr lang="ru-RU" dirty="0"/>
          </a:p>
        </p:txBody>
      </p:sp>
    </p:spTree>
    <p:extLst>
      <p:ext uri="{BB962C8B-B14F-4D97-AF65-F5344CB8AC3E}">
        <p14:creationId xmlns:p14="http://schemas.microsoft.com/office/powerpoint/2010/main" val="3473905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804" y="1052736"/>
            <a:ext cx="7772400" cy="1500187"/>
          </a:xfrm>
        </p:spPr>
        <p:txBody>
          <a:bodyPr>
            <a:normAutofit/>
          </a:bodyPr>
          <a:lstStyle/>
          <a:p>
            <a:r>
              <a:rPr lang="en-US" sz="3600" b="1" dirty="0" smtClean="0">
                <a:solidFill>
                  <a:srgbClr val="00B050"/>
                </a:solidFill>
              </a:rPr>
              <a:t>                          Thank you for the lesson</a:t>
            </a:r>
            <a:endParaRPr lang="ru-RU" sz="3600" b="1" dirty="0">
              <a:solidFill>
                <a:srgbClr val="00B050"/>
              </a:solidFill>
            </a:endParaRPr>
          </a:p>
        </p:txBody>
      </p:sp>
    </p:spTree>
    <p:extLst>
      <p:ext uri="{BB962C8B-B14F-4D97-AF65-F5344CB8AC3E}">
        <p14:creationId xmlns:p14="http://schemas.microsoft.com/office/powerpoint/2010/main" val="2201211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002060"/>
                </a:solidFill>
              </a:rPr>
              <a:t>Презентация сделана к уроку на тему «</a:t>
            </a:r>
            <a:r>
              <a:rPr lang="en-US" dirty="0" smtClean="0">
                <a:solidFill>
                  <a:srgbClr val="002060"/>
                </a:solidFill>
              </a:rPr>
              <a:t>EDUCANION</a:t>
            </a:r>
            <a:r>
              <a:rPr lang="ru-RU" dirty="0" smtClean="0">
                <a:solidFill>
                  <a:srgbClr val="002060"/>
                </a:solidFill>
              </a:rPr>
              <a:t>» Власовой Н.Н. идентификатор:234-782-889</a:t>
            </a:r>
            <a:endParaRPr lang="ru-RU" dirty="0">
              <a:solidFill>
                <a:srgbClr val="002060"/>
              </a:solidFill>
            </a:endParaRPr>
          </a:p>
        </p:txBody>
      </p:sp>
      <p:sp>
        <p:nvSpPr>
          <p:cNvPr id="3" name="Текст 2"/>
          <p:cNvSpPr>
            <a:spLocks noGrp="1"/>
          </p:cNvSpPr>
          <p:nvPr>
            <p:ph type="body" idx="1"/>
          </p:nvPr>
        </p:nvSpPr>
        <p:spPr/>
        <p:txBody>
          <a:bodyPr>
            <a:normAutofit/>
          </a:bodyPr>
          <a:lstStyle/>
          <a:p>
            <a:endParaRPr lang="ru-RU" sz="2800" dirty="0"/>
          </a:p>
        </p:txBody>
      </p:sp>
    </p:spTree>
    <p:extLst>
      <p:ext uri="{BB962C8B-B14F-4D97-AF65-F5344CB8AC3E}">
        <p14:creationId xmlns:p14="http://schemas.microsoft.com/office/powerpoint/2010/main" val="4615323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solidFill>
                  <a:srgbClr val="002060"/>
                </a:solidFill>
              </a:rPr>
              <a:t>Put the words under the following headings</a:t>
            </a:r>
            <a:endParaRPr lang="ru-RU" dirty="0">
              <a:solidFill>
                <a:srgbClr val="002060"/>
              </a:solidFill>
            </a:endParaRPr>
          </a:p>
        </p:txBody>
      </p:sp>
      <p:sp>
        <p:nvSpPr>
          <p:cNvPr id="3" name="Текст 2"/>
          <p:cNvSpPr>
            <a:spLocks noGrp="1"/>
          </p:cNvSpPr>
          <p:nvPr>
            <p:ph type="body" idx="1"/>
          </p:nvPr>
        </p:nvSpPr>
        <p:spPr/>
        <p:txBody>
          <a:bodyPr>
            <a:normAutofit fontScale="92500" lnSpcReduction="10000"/>
          </a:bodyPr>
          <a:lstStyle/>
          <a:p>
            <a:r>
              <a:rPr lang="en-US" sz="4000" dirty="0" smtClean="0">
                <a:solidFill>
                  <a:srgbClr val="0070C0"/>
                </a:solidFill>
              </a:rPr>
              <a:t>Education</a:t>
            </a:r>
            <a:endParaRPr lang="ru-RU" sz="4000" dirty="0">
              <a:solidFill>
                <a:srgbClr val="0070C0"/>
              </a:solidFill>
            </a:endParaRPr>
          </a:p>
        </p:txBody>
      </p:sp>
      <p:sp>
        <p:nvSpPr>
          <p:cNvPr id="10" name="Объект 9"/>
          <p:cNvSpPr>
            <a:spLocks noGrp="1"/>
          </p:cNvSpPr>
          <p:nvPr>
            <p:ph sz="half" idx="2"/>
          </p:nvPr>
        </p:nvSpPr>
        <p:spPr/>
        <p:txBody>
          <a:bodyPr/>
          <a:lstStyle/>
          <a:p>
            <a:r>
              <a:rPr lang="en-US" dirty="0" smtClean="0"/>
              <a:t>Education</a:t>
            </a:r>
          </a:p>
          <a:p>
            <a:r>
              <a:rPr lang="en-US" dirty="0" smtClean="0"/>
              <a:t>Educate</a:t>
            </a:r>
          </a:p>
          <a:p>
            <a:r>
              <a:rPr lang="en-US" dirty="0" smtClean="0"/>
              <a:t>Compulsory</a:t>
            </a:r>
          </a:p>
          <a:p>
            <a:r>
              <a:rPr lang="en-US" dirty="0" smtClean="0"/>
              <a:t>Higher</a:t>
            </a:r>
          </a:p>
          <a:p>
            <a:r>
              <a:rPr lang="en-US" dirty="0" smtClean="0"/>
              <a:t>Private</a:t>
            </a:r>
          </a:p>
          <a:p>
            <a:r>
              <a:rPr lang="en-US" dirty="0" smtClean="0"/>
              <a:t>Secondary</a:t>
            </a:r>
          </a:p>
          <a:p>
            <a:r>
              <a:rPr lang="en-US" dirty="0" smtClean="0"/>
              <a:t>State</a:t>
            </a:r>
            <a:endParaRPr lang="ru-RU" dirty="0"/>
          </a:p>
        </p:txBody>
      </p:sp>
      <p:sp>
        <p:nvSpPr>
          <p:cNvPr id="5" name="Текст 4"/>
          <p:cNvSpPr>
            <a:spLocks noGrp="1"/>
          </p:cNvSpPr>
          <p:nvPr>
            <p:ph type="body" sz="quarter" idx="3"/>
          </p:nvPr>
        </p:nvSpPr>
        <p:spPr/>
        <p:txBody>
          <a:bodyPr>
            <a:normAutofit fontScale="92500" lnSpcReduction="10000"/>
          </a:bodyPr>
          <a:lstStyle/>
          <a:p>
            <a:r>
              <a:rPr lang="en-US" sz="4000" dirty="0" smtClean="0">
                <a:solidFill>
                  <a:srgbClr val="0070C0"/>
                </a:solidFill>
              </a:rPr>
              <a:t>Punishment</a:t>
            </a:r>
            <a:endParaRPr lang="ru-RU" sz="4000" dirty="0">
              <a:solidFill>
                <a:srgbClr val="0070C0"/>
              </a:solidFill>
            </a:endParaRPr>
          </a:p>
        </p:txBody>
      </p:sp>
      <p:sp>
        <p:nvSpPr>
          <p:cNvPr id="11" name="Объект 10"/>
          <p:cNvSpPr>
            <a:spLocks noGrp="1"/>
          </p:cNvSpPr>
          <p:nvPr>
            <p:ph sz="quarter" idx="4"/>
          </p:nvPr>
        </p:nvSpPr>
        <p:spPr/>
        <p:txBody>
          <a:bodyPr/>
          <a:lstStyle/>
          <a:p>
            <a:r>
              <a:rPr lang="en-US" dirty="0" smtClean="0"/>
              <a:t>Punishment</a:t>
            </a:r>
          </a:p>
          <a:p>
            <a:r>
              <a:rPr lang="en-US" dirty="0" smtClean="0"/>
              <a:t>Punish</a:t>
            </a:r>
          </a:p>
          <a:p>
            <a:r>
              <a:rPr lang="en-US" dirty="0" smtClean="0"/>
              <a:t>Lines</a:t>
            </a:r>
          </a:p>
          <a:p>
            <a:r>
              <a:rPr lang="en-US" dirty="0" smtClean="0"/>
              <a:t>Detention</a:t>
            </a:r>
          </a:p>
          <a:p>
            <a:r>
              <a:rPr lang="en-US" dirty="0" smtClean="0"/>
              <a:t>Report</a:t>
            </a:r>
          </a:p>
          <a:p>
            <a:r>
              <a:rPr lang="en-US" smtClean="0"/>
              <a:t>Suspention</a:t>
            </a:r>
            <a:endParaRPr lang="en-US" dirty="0" smtClean="0"/>
          </a:p>
          <a:p>
            <a:r>
              <a:rPr lang="en-US" dirty="0" smtClean="0"/>
              <a:t>Exclusion</a:t>
            </a:r>
            <a:endParaRPr lang="ru-RU" dirty="0"/>
          </a:p>
        </p:txBody>
      </p:sp>
    </p:spTree>
    <p:extLst>
      <p:ext uri="{BB962C8B-B14F-4D97-AF65-F5344CB8AC3E}">
        <p14:creationId xmlns:p14="http://schemas.microsoft.com/office/powerpoint/2010/main" val="1012920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6000" dirty="0" smtClean="0">
                <a:solidFill>
                  <a:schemeClr val="accent2">
                    <a:lumMod val="75000"/>
                  </a:schemeClr>
                </a:solidFill>
              </a:rPr>
              <a:t>Pronounce these words</a:t>
            </a:r>
            <a:endParaRPr lang="ru-RU" sz="6000" dirty="0">
              <a:solidFill>
                <a:schemeClr val="accent2">
                  <a:lumMod val="75000"/>
                </a:schemeClr>
              </a:solidFill>
            </a:endParaRPr>
          </a:p>
        </p:txBody>
      </p:sp>
      <p:sp>
        <p:nvSpPr>
          <p:cNvPr id="3" name="Объект 2"/>
          <p:cNvSpPr>
            <a:spLocks noGrp="1"/>
          </p:cNvSpPr>
          <p:nvPr>
            <p:ph idx="1"/>
          </p:nvPr>
        </p:nvSpPr>
        <p:spPr/>
        <p:txBody>
          <a:bodyPr>
            <a:normAutofit fontScale="85000" lnSpcReduction="20000"/>
          </a:bodyPr>
          <a:lstStyle/>
          <a:p>
            <a:r>
              <a:rPr lang="en-US" dirty="0" smtClean="0">
                <a:solidFill>
                  <a:schemeClr val="accent2">
                    <a:lumMod val="75000"/>
                  </a:schemeClr>
                </a:solidFill>
              </a:rPr>
              <a:t>[</a:t>
            </a:r>
            <a:r>
              <a:rPr lang="en-US" dirty="0" err="1" smtClean="0">
                <a:solidFill>
                  <a:schemeClr val="accent2">
                    <a:lumMod val="75000"/>
                  </a:schemeClr>
                </a:solidFill>
              </a:rPr>
              <a:t>kud</a:t>
            </a:r>
            <a:r>
              <a:rPr lang="en-US" dirty="0" smtClean="0">
                <a:solidFill>
                  <a:schemeClr val="accent2">
                    <a:lumMod val="75000"/>
                  </a:schemeClr>
                </a:solidFill>
              </a:rPr>
              <a:t>]</a:t>
            </a:r>
          </a:p>
          <a:p>
            <a:r>
              <a:rPr lang="en-US" dirty="0" smtClean="0">
                <a:solidFill>
                  <a:schemeClr val="accent2">
                    <a:lumMod val="75000"/>
                  </a:schemeClr>
                </a:solidFill>
              </a:rPr>
              <a:t>[</a:t>
            </a:r>
            <a:r>
              <a:rPr lang="en-US" dirty="0" err="1" smtClean="0">
                <a:solidFill>
                  <a:schemeClr val="accent2">
                    <a:lumMod val="75000"/>
                  </a:schemeClr>
                </a:solidFill>
              </a:rPr>
              <a:t>wud</a:t>
            </a:r>
            <a:r>
              <a:rPr lang="en-US" dirty="0" smtClean="0">
                <a:solidFill>
                  <a:schemeClr val="accent2">
                    <a:lumMod val="75000"/>
                  </a:schemeClr>
                </a:solidFill>
              </a:rPr>
              <a:t>]</a:t>
            </a:r>
          </a:p>
          <a:p>
            <a:r>
              <a:rPr lang="en-US" dirty="0" smtClean="0">
                <a:solidFill>
                  <a:schemeClr val="accent2">
                    <a:lumMod val="75000"/>
                  </a:schemeClr>
                </a:solidFill>
              </a:rPr>
              <a:t>[</a:t>
            </a:r>
            <a:r>
              <a:rPr lang="en-US" dirty="0" err="1">
                <a:solidFill>
                  <a:schemeClr val="accent2">
                    <a:lumMod val="75000"/>
                  </a:schemeClr>
                </a:solidFill>
              </a:rPr>
              <a:t>k</a:t>
            </a:r>
            <a:r>
              <a:rPr lang="en-US" dirty="0" err="1" smtClean="0">
                <a:solidFill>
                  <a:schemeClr val="accent2">
                    <a:lumMod val="75000"/>
                  </a:schemeClr>
                </a:solidFill>
              </a:rPr>
              <a:t>a:nt</a:t>
            </a:r>
            <a:r>
              <a:rPr lang="en-US" dirty="0" smtClean="0">
                <a:solidFill>
                  <a:schemeClr val="accent2">
                    <a:lumMod val="75000"/>
                  </a:schemeClr>
                </a:solidFill>
              </a:rPr>
              <a:t>]</a:t>
            </a:r>
          </a:p>
          <a:p>
            <a:r>
              <a:rPr lang="en-US" dirty="0" smtClean="0">
                <a:solidFill>
                  <a:schemeClr val="accent2">
                    <a:lumMod val="75000"/>
                  </a:schemeClr>
                </a:solidFill>
              </a:rPr>
              <a:t>[a:]</a:t>
            </a:r>
          </a:p>
          <a:p>
            <a:r>
              <a:rPr lang="en-US" dirty="0" smtClean="0">
                <a:solidFill>
                  <a:schemeClr val="accent2">
                    <a:lumMod val="75000"/>
                  </a:schemeClr>
                </a:solidFill>
              </a:rPr>
              <a:t>[</a:t>
            </a:r>
            <a:r>
              <a:rPr lang="en-US" dirty="0" err="1" smtClean="0">
                <a:solidFill>
                  <a:schemeClr val="accent2">
                    <a:lumMod val="75000"/>
                  </a:schemeClr>
                </a:solidFill>
              </a:rPr>
              <a:t>a:nt</a:t>
            </a:r>
            <a:r>
              <a:rPr lang="en-US" dirty="0" smtClean="0">
                <a:solidFill>
                  <a:schemeClr val="accent2">
                    <a:lumMod val="75000"/>
                  </a:schemeClr>
                </a:solidFill>
              </a:rPr>
              <a:t>]</a:t>
            </a:r>
          </a:p>
          <a:p>
            <a:r>
              <a:rPr lang="en-US" dirty="0" smtClean="0">
                <a:solidFill>
                  <a:schemeClr val="accent2">
                    <a:lumMod val="75000"/>
                  </a:schemeClr>
                </a:solidFill>
              </a:rPr>
              <a:t>[</a:t>
            </a:r>
            <a:r>
              <a:rPr lang="en-US" dirty="0" err="1" smtClean="0">
                <a:solidFill>
                  <a:schemeClr val="accent2">
                    <a:lumMod val="75000"/>
                  </a:schemeClr>
                </a:solidFill>
              </a:rPr>
              <a:t>wount</a:t>
            </a:r>
            <a:r>
              <a:rPr lang="en-US" dirty="0" smtClean="0">
                <a:solidFill>
                  <a:schemeClr val="accent2">
                    <a:lumMod val="75000"/>
                  </a:schemeClr>
                </a:solidFill>
              </a:rPr>
              <a:t>]</a:t>
            </a:r>
          </a:p>
          <a:p>
            <a:r>
              <a:rPr lang="en-US" dirty="0" smtClean="0">
                <a:solidFill>
                  <a:schemeClr val="accent2">
                    <a:lumMod val="75000"/>
                  </a:schemeClr>
                </a:solidFill>
              </a:rPr>
              <a:t>[</a:t>
            </a:r>
            <a:r>
              <a:rPr lang="en-US" dirty="0" err="1" smtClean="0">
                <a:solidFill>
                  <a:schemeClr val="accent2">
                    <a:lumMod val="75000"/>
                  </a:schemeClr>
                </a:solidFill>
              </a:rPr>
              <a:t>dount</a:t>
            </a:r>
            <a:r>
              <a:rPr lang="en-US" dirty="0" smtClean="0">
                <a:solidFill>
                  <a:schemeClr val="accent2">
                    <a:lumMod val="75000"/>
                  </a:schemeClr>
                </a:solidFill>
              </a:rPr>
              <a:t>]</a:t>
            </a:r>
          </a:p>
          <a:p>
            <a:r>
              <a:rPr lang="en-US" dirty="0" smtClean="0">
                <a:solidFill>
                  <a:schemeClr val="accent2">
                    <a:lumMod val="75000"/>
                  </a:schemeClr>
                </a:solidFill>
              </a:rPr>
              <a:t>[</a:t>
            </a:r>
            <a:r>
              <a:rPr lang="en-US" dirty="0" err="1" smtClean="0">
                <a:solidFill>
                  <a:schemeClr val="accent2">
                    <a:lumMod val="75000"/>
                  </a:schemeClr>
                </a:solidFill>
              </a:rPr>
              <a:t>didnt</a:t>
            </a:r>
            <a:r>
              <a:rPr lang="en-US" dirty="0" smtClean="0">
                <a:solidFill>
                  <a:schemeClr val="accent2">
                    <a:lumMod val="75000"/>
                  </a:schemeClr>
                </a:solidFill>
              </a:rPr>
              <a:t>]</a:t>
            </a:r>
          </a:p>
          <a:p>
            <a:r>
              <a:rPr lang="en-US" dirty="0" smtClean="0">
                <a:solidFill>
                  <a:schemeClr val="accent2">
                    <a:lumMod val="75000"/>
                  </a:schemeClr>
                </a:solidFill>
              </a:rPr>
              <a:t>[</a:t>
            </a:r>
            <a:r>
              <a:rPr lang="en-US" dirty="0" err="1" smtClean="0">
                <a:solidFill>
                  <a:schemeClr val="accent2">
                    <a:lumMod val="75000"/>
                  </a:schemeClr>
                </a:solidFill>
              </a:rPr>
              <a:t>iz</a:t>
            </a:r>
            <a:r>
              <a:rPr lang="en-US" dirty="0" smtClean="0">
                <a:solidFill>
                  <a:schemeClr val="accent2">
                    <a:lumMod val="75000"/>
                  </a:schemeClr>
                </a:solidFill>
              </a:rPr>
              <a:t>]</a:t>
            </a:r>
          </a:p>
          <a:p>
            <a:r>
              <a:rPr lang="en-US" dirty="0" smtClean="0">
                <a:solidFill>
                  <a:schemeClr val="accent2">
                    <a:lumMod val="75000"/>
                  </a:schemeClr>
                </a:solidFill>
              </a:rPr>
              <a:t>[</a:t>
            </a:r>
            <a:r>
              <a:rPr lang="en-US" dirty="0" err="1" smtClean="0">
                <a:solidFill>
                  <a:schemeClr val="accent2">
                    <a:lumMod val="75000"/>
                  </a:schemeClr>
                </a:solidFill>
              </a:rPr>
              <a:t>iznt</a:t>
            </a:r>
            <a:r>
              <a:rPr lang="en-US" dirty="0" smtClean="0">
                <a:solidFill>
                  <a:schemeClr val="accent2">
                    <a:lumMod val="75000"/>
                  </a:schemeClr>
                </a:solidFill>
              </a:rPr>
              <a:t>]</a:t>
            </a:r>
            <a:endParaRPr lang="ru-RU" dirty="0">
              <a:solidFill>
                <a:schemeClr val="accent2">
                  <a:lumMod val="75000"/>
                </a:schemeClr>
              </a:solidFill>
            </a:endParaRPr>
          </a:p>
        </p:txBody>
      </p:sp>
    </p:spTree>
    <p:extLst>
      <p:ext uri="{BB962C8B-B14F-4D97-AF65-F5344CB8AC3E}">
        <p14:creationId xmlns:p14="http://schemas.microsoft.com/office/powerpoint/2010/main" val="3388709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8800" dirty="0" smtClean="0">
                <a:solidFill>
                  <a:schemeClr val="accent6">
                    <a:lumMod val="50000"/>
                  </a:schemeClr>
                </a:solidFill>
              </a:rPr>
              <a:t>Work in groups</a:t>
            </a:r>
            <a:endParaRPr lang="ru-RU" sz="8800" dirty="0">
              <a:solidFill>
                <a:schemeClr val="accent6">
                  <a:lumMod val="50000"/>
                </a:schemeClr>
              </a:solidFill>
            </a:endParaRPr>
          </a:p>
        </p:txBody>
      </p:sp>
      <p:sp>
        <p:nvSpPr>
          <p:cNvPr id="3" name="Текст 2"/>
          <p:cNvSpPr>
            <a:spLocks noGrp="1"/>
          </p:cNvSpPr>
          <p:nvPr>
            <p:ph type="body" idx="1"/>
          </p:nvPr>
        </p:nvSpPr>
        <p:spPr/>
        <p:txBody>
          <a:bodyPr>
            <a:normAutofit fontScale="92500" lnSpcReduction="20000"/>
          </a:bodyPr>
          <a:lstStyle/>
          <a:p>
            <a:r>
              <a:rPr lang="en-US" sz="4800" dirty="0" smtClean="0">
                <a:solidFill>
                  <a:srgbClr val="FF0000"/>
                </a:solidFill>
              </a:rPr>
              <a:t>Advantages</a:t>
            </a:r>
            <a:endParaRPr lang="ru-RU" sz="4800" dirty="0">
              <a:solidFill>
                <a:srgbClr val="FF0000"/>
              </a:solidFill>
            </a:endParaRPr>
          </a:p>
        </p:txBody>
      </p:sp>
      <p:sp>
        <p:nvSpPr>
          <p:cNvPr id="4" name="Объект 3"/>
          <p:cNvSpPr>
            <a:spLocks noGrp="1"/>
          </p:cNvSpPr>
          <p:nvPr>
            <p:ph sz="half" idx="2"/>
          </p:nvPr>
        </p:nvSpPr>
        <p:spPr/>
        <p:txBody>
          <a:bodyPr>
            <a:normAutofit fontScale="92500"/>
          </a:bodyPr>
          <a:lstStyle/>
          <a:p>
            <a:r>
              <a:rPr lang="en-US" dirty="0" smtClean="0">
                <a:solidFill>
                  <a:schemeClr val="accent2">
                    <a:lumMod val="50000"/>
                  </a:schemeClr>
                </a:solidFill>
              </a:rPr>
              <a:t>Become smarter, have time for reading, take part in school activities, have good and experienced teachers, have good and interesting traditions, develop our imagination, study interesting subjects, learn new things, prepare for adult life, have a lot of friends, enjoy school life and friendship</a:t>
            </a:r>
            <a:endParaRPr lang="ru-RU" dirty="0">
              <a:solidFill>
                <a:schemeClr val="accent2">
                  <a:lumMod val="50000"/>
                </a:schemeClr>
              </a:solidFill>
            </a:endParaRPr>
          </a:p>
        </p:txBody>
      </p:sp>
      <p:sp>
        <p:nvSpPr>
          <p:cNvPr id="5" name="Текст 4"/>
          <p:cNvSpPr>
            <a:spLocks noGrp="1"/>
          </p:cNvSpPr>
          <p:nvPr>
            <p:ph type="body" sz="quarter" idx="3"/>
          </p:nvPr>
        </p:nvSpPr>
        <p:spPr/>
        <p:txBody>
          <a:bodyPr>
            <a:normAutofit fontScale="92500" lnSpcReduction="20000"/>
          </a:bodyPr>
          <a:lstStyle/>
          <a:p>
            <a:r>
              <a:rPr lang="en-US" sz="4800" dirty="0" smtClean="0"/>
              <a:t>Disadvantages</a:t>
            </a:r>
            <a:endParaRPr lang="ru-RU" sz="4800" dirty="0"/>
          </a:p>
        </p:txBody>
      </p:sp>
      <p:sp>
        <p:nvSpPr>
          <p:cNvPr id="6" name="Объект 5"/>
          <p:cNvSpPr>
            <a:spLocks noGrp="1"/>
          </p:cNvSpPr>
          <p:nvPr>
            <p:ph sz="quarter" idx="4"/>
          </p:nvPr>
        </p:nvSpPr>
        <p:spPr/>
        <p:txBody>
          <a:bodyPr>
            <a:normAutofit fontScale="92500" lnSpcReduction="10000"/>
          </a:bodyPr>
          <a:lstStyle/>
          <a:p>
            <a:r>
              <a:rPr lang="en-US" dirty="0">
                <a:solidFill>
                  <a:srgbClr val="002060"/>
                </a:solidFill>
              </a:rPr>
              <a:t>N</a:t>
            </a:r>
            <a:r>
              <a:rPr lang="en-US" dirty="0" smtClean="0">
                <a:solidFill>
                  <a:srgbClr val="002060"/>
                </a:solidFill>
              </a:rPr>
              <a:t>ot need so much knowledge, have no time for sports and hobbies, get up early in the morning every day, be tired of doing homework, work too hard, not to be allowed to do what you want, depend on teachers` mood, have boring lessons, be afraid of some teachers, have too many extra subjects, worry about getting good marks, have many tests</a:t>
            </a:r>
            <a:endParaRPr lang="ru-RU" dirty="0">
              <a:solidFill>
                <a:srgbClr val="002060"/>
              </a:solidFill>
            </a:endParaRPr>
          </a:p>
        </p:txBody>
      </p:sp>
    </p:spTree>
    <p:extLst>
      <p:ext uri="{BB962C8B-B14F-4D97-AF65-F5344CB8AC3E}">
        <p14:creationId xmlns:p14="http://schemas.microsoft.com/office/powerpoint/2010/main" val="688620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6000" dirty="0" smtClean="0">
                <a:solidFill>
                  <a:schemeClr val="accent2">
                    <a:lumMod val="50000"/>
                  </a:schemeClr>
                </a:solidFill>
              </a:rPr>
              <a:t>The second Conditional</a:t>
            </a:r>
            <a:endParaRPr lang="ru-RU" sz="6000" dirty="0">
              <a:solidFill>
                <a:schemeClr val="accent2">
                  <a:lumMod val="50000"/>
                </a:schemeClr>
              </a:solidFill>
            </a:endParaRPr>
          </a:p>
        </p:txBody>
      </p:sp>
      <p:sp>
        <p:nvSpPr>
          <p:cNvPr id="5" name="Текст 4"/>
          <p:cNvSpPr>
            <a:spLocks noGrp="1"/>
          </p:cNvSpPr>
          <p:nvPr>
            <p:ph type="body" sz="quarter" idx="3"/>
          </p:nvPr>
        </p:nvSpPr>
        <p:spPr>
          <a:xfrm>
            <a:off x="1115617" y="1535112"/>
            <a:ext cx="7571184" cy="2613967"/>
          </a:xfrm>
        </p:spPr>
        <p:txBody>
          <a:bodyPr/>
          <a:lstStyle/>
          <a:p>
            <a:pPr algn="ctr"/>
            <a:r>
              <a:rPr lang="en-US" sz="4800" dirty="0" smtClean="0">
                <a:solidFill>
                  <a:srgbClr val="FF0000"/>
                </a:solidFill>
              </a:rPr>
              <a:t>If - Past Simple, </a:t>
            </a:r>
            <a:r>
              <a:rPr lang="en-US" sz="4800" dirty="0" err="1" smtClean="0">
                <a:solidFill>
                  <a:srgbClr val="FF0000"/>
                </a:solidFill>
              </a:rPr>
              <a:t>would+Verb</a:t>
            </a:r>
            <a:endParaRPr lang="ru-RU" sz="4800" dirty="0">
              <a:solidFill>
                <a:srgbClr val="FF0000"/>
              </a:solidFill>
            </a:endParaRPr>
          </a:p>
        </p:txBody>
      </p:sp>
    </p:spTree>
    <p:extLst>
      <p:ext uri="{BB962C8B-B14F-4D97-AF65-F5344CB8AC3E}">
        <p14:creationId xmlns:p14="http://schemas.microsoft.com/office/powerpoint/2010/main" val="4001607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6000" dirty="0" smtClean="0">
                <a:solidFill>
                  <a:schemeClr val="accent6">
                    <a:lumMod val="50000"/>
                  </a:schemeClr>
                </a:solidFill>
              </a:rPr>
              <a:t>Miss in the proper words</a:t>
            </a:r>
            <a:endParaRPr lang="ru-RU" sz="6000" dirty="0">
              <a:solidFill>
                <a:schemeClr val="accent6">
                  <a:lumMod val="50000"/>
                </a:schemeClr>
              </a:solidFill>
            </a:endParaRPr>
          </a:p>
        </p:txBody>
      </p:sp>
      <p:sp>
        <p:nvSpPr>
          <p:cNvPr id="3" name="Объект 2"/>
          <p:cNvSpPr>
            <a:spLocks noGrp="1"/>
          </p:cNvSpPr>
          <p:nvPr>
            <p:ph idx="1"/>
          </p:nvPr>
        </p:nvSpPr>
        <p:spPr/>
        <p:txBody>
          <a:bodyPr>
            <a:normAutofit fontScale="92500" lnSpcReduction="20000"/>
          </a:bodyPr>
          <a:lstStyle/>
          <a:p>
            <a:r>
              <a:rPr lang="en-US" dirty="0" smtClean="0"/>
              <a:t>1. If I…(be) rich, I…(buy) a good bike.</a:t>
            </a:r>
          </a:p>
          <a:p>
            <a:r>
              <a:rPr lang="en-US" dirty="0" smtClean="0"/>
              <a:t>2. If my parents…(allow) me to leave home, I…(go) to the cinema.</a:t>
            </a:r>
            <a:endParaRPr lang="en-US" dirty="0"/>
          </a:p>
          <a:p>
            <a:r>
              <a:rPr lang="en-US" dirty="0" smtClean="0"/>
              <a:t>3. If my brother…(know) English well, he…(translate) the text well.</a:t>
            </a:r>
          </a:p>
          <a:p>
            <a:r>
              <a:rPr lang="en-US" dirty="0" smtClean="0"/>
              <a:t>4. If she…(need) money, she…(ask) for a job.</a:t>
            </a:r>
          </a:p>
          <a:p>
            <a:r>
              <a:rPr lang="en-US" dirty="0" smtClean="0"/>
              <a:t>5. If they (worry) </a:t>
            </a:r>
            <a:r>
              <a:rPr lang="en-US" dirty="0"/>
              <a:t>a</a:t>
            </a:r>
            <a:r>
              <a:rPr lang="en-US" dirty="0" smtClean="0"/>
              <a:t>bout the test, they …(come) on time.</a:t>
            </a:r>
          </a:p>
          <a:p>
            <a:r>
              <a:rPr lang="en-US" dirty="0" smtClean="0"/>
              <a:t>If we…(try) our chance, we…(spend) the weekend in the country. </a:t>
            </a:r>
            <a:endParaRPr lang="ru-RU" dirty="0"/>
          </a:p>
        </p:txBody>
      </p:sp>
    </p:spTree>
    <p:extLst>
      <p:ext uri="{BB962C8B-B14F-4D97-AF65-F5344CB8AC3E}">
        <p14:creationId xmlns:p14="http://schemas.microsoft.com/office/powerpoint/2010/main" val="2322055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7200" dirty="0" smtClean="0">
                <a:solidFill>
                  <a:srgbClr val="00B050"/>
                </a:solidFill>
              </a:rPr>
              <a:t>Check it up, please</a:t>
            </a:r>
            <a:endParaRPr lang="ru-RU" sz="7200" dirty="0">
              <a:solidFill>
                <a:srgbClr val="00B050"/>
              </a:solidFill>
            </a:endParaRPr>
          </a:p>
        </p:txBody>
      </p:sp>
      <p:sp>
        <p:nvSpPr>
          <p:cNvPr id="3" name="Объект 2"/>
          <p:cNvSpPr>
            <a:spLocks noGrp="1"/>
          </p:cNvSpPr>
          <p:nvPr>
            <p:ph idx="1"/>
          </p:nvPr>
        </p:nvSpPr>
        <p:spPr/>
        <p:txBody>
          <a:bodyPr>
            <a:normAutofit fontScale="92500" lnSpcReduction="20000"/>
          </a:bodyPr>
          <a:lstStyle/>
          <a:p>
            <a:r>
              <a:rPr lang="en-US" dirty="0" smtClean="0"/>
              <a:t>1. If I </a:t>
            </a:r>
            <a:r>
              <a:rPr lang="en-US" b="1" dirty="0" smtClean="0"/>
              <a:t>were</a:t>
            </a:r>
            <a:r>
              <a:rPr lang="en-US" dirty="0" smtClean="0"/>
              <a:t> rich, I</a:t>
            </a:r>
            <a:r>
              <a:rPr lang="en-US" b="1" dirty="0" smtClean="0"/>
              <a:t> would buy</a:t>
            </a:r>
            <a:r>
              <a:rPr lang="en-US" dirty="0" smtClean="0"/>
              <a:t> a good book.</a:t>
            </a:r>
          </a:p>
          <a:p>
            <a:r>
              <a:rPr lang="en-US" dirty="0" smtClean="0"/>
              <a:t>2. If my parents </a:t>
            </a:r>
            <a:r>
              <a:rPr lang="en-US" b="1" dirty="0" smtClean="0"/>
              <a:t>allowed</a:t>
            </a:r>
            <a:r>
              <a:rPr lang="en-US" dirty="0" smtClean="0"/>
              <a:t> me to leave home, I </a:t>
            </a:r>
            <a:r>
              <a:rPr lang="en-US" b="1" dirty="0" smtClean="0"/>
              <a:t>would go</a:t>
            </a:r>
            <a:r>
              <a:rPr lang="en-US" dirty="0" smtClean="0"/>
              <a:t> to the cinema.</a:t>
            </a:r>
          </a:p>
          <a:p>
            <a:r>
              <a:rPr lang="en-US" dirty="0" smtClean="0"/>
              <a:t>3. If my brother </a:t>
            </a:r>
            <a:r>
              <a:rPr lang="en-US" b="1" dirty="0" smtClean="0"/>
              <a:t>knew </a:t>
            </a:r>
            <a:r>
              <a:rPr lang="en-US" dirty="0" smtClean="0"/>
              <a:t>English well, he</a:t>
            </a:r>
            <a:r>
              <a:rPr lang="en-US" b="1" dirty="0" smtClean="0"/>
              <a:t> would translate</a:t>
            </a:r>
            <a:r>
              <a:rPr lang="en-US" dirty="0" smtClean="0"/>
              <a:t> the text well.</a:t>
            </a:r>
          </a:p>
          <a:p>
            <a:r>
              <a:rPr lang="en-US" dirty="0" smtClean="0"/>
              <a:t>4. If she</a:t>
            </a:r>
            <a:r>
              <a:rPr lang="en-US" b="1" dirty="0" smtClean="0"/>
              <a:t> needed</a:t>
            </a:r>
            <a:r>
              <a:rPr lang="en-US" dirty="0" smtClean="0"/>
              <a:t> money, she </a:t>
            </a:r>
            <a:r>
              <a:rPr lang="en-US" b="1" dirty="0" smtClean="0"/>
              <a:t>would ask</a:t>
            </a:r>
            <a:r>
              <a:rPr lang="en-US" dirty="0" smtClean="0"/>
              <a:t> for a job.</a:t>
            </a:r>
          </a:p>
          <a:p>
            <a:r>
              <a:rPr lang="en-US" dirty="0" smtClean="0"/>
              <a:t>5. If they </a:t>
            </a:r>
            <a:r>
              <a:rPr lang="en-US" b="1" dirty="0" smtClean="0"/>
              <a:t>worried</a:t>
            </a:r>
            <a:r>
              <a:rPr lang="en-US" dirty="0" smtClean="0"/>
              <a:t> about the test, they </a:t>
            </a:r>
            <a:r>
              <a:rPr lang="en-US" b="1" dirty="0" smtClean="0"/>
              <a:t>would come</a:t>
            </a:r>
            <a:r>
              <a:rPr lang="en-US" dirty="0" smtClean="0"/>
              <a:t> on time.</a:t>
            </a:r>
          </a:p>
          <a:p>
            <a:r>
              <a:rPr lang="en-US" dirty="0" smtClean="0"/>
              <a:t>6.If we </a:t>
            </a:r>
            <a:r>
              <a:rPr lang="en-US" b="1" dirty="0" smtClean="0"/>
              <a:t>tried</a:t>
            </a:r>
            <a:r>
              <a:rPr lang="en-US" dirty="0" smtClean="0"/>
              <a:t> our chance, we</a:t>
            </a:r>
            <a:r>
              <a:rPr lang="en-US" b="1" dirty="0" smtClean="0"/>
              <a:t> would spend</a:t>
            </a:r>
            <a:r>
              <a:rPr lang="en-US" dirty="0" smtClean="0"/>
              <a:t> the weekend in the country. </a:t>
            </a:r>
            <a:endParaRPr lang="ru-RU" dirty="0"/>
          </a:p>
        </p:txBody>
      </p:sp>
    </p:spTree>
    <p:extLst>
      <p:ext uri="{BB962C8B-B14F-4D97-AF65-F5344CB8AC3E}">
        <p14:creationId xmlns:p14="http://schemas.microsoft.com/office/powerpoint/2010/main" val="30643673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800" dirty="0" smtClean="0">
                <a:solidFill>
                  <a:schemeClr val="tx2">
                    <a:lumMod val="75000"/>
                  </a:schemeClr>
                </a:solidFill>
              </a:rPr>
              <a:t>Listen to four conversations and match them with photographs</a:t>
            </a:r>
            <a:endParaRPr lang="ru-RU" sz="4800" dirty="0">
              <a:solidFill>
                <a:schemeClr val="tx2">
                  <a:lumMod val="75000"/>
                </a:schemeClr>
              </a:solidFill>
            </a:endParaRPr>
          </a:p>
        </p:txBody>
      </p:sp>
      <p:sp>
        <p:nvSpPr>
          <p:cNvPr id="3" name="Объект 2"/>
          <p:cNvSpPr>
            <a:spLocks noGrp="1"/>
          </p:cNvSpPr>
          <p:nvPr>
            <p:ph idx="1"/>
          </p:nvPr>
        </p:nvSpPr>
        <p:spPr/>
        <p:txBody>
          <a:bodyPr>
            <a:normAutofit fontScale="92500" lnSpcReduction="10000"/>
          </a:bodyPr>
          <a:lstStyle/>
          <a:p>
            <a:r>
              <a:rPr lang="en-US" sz="4000" dirty="0" smtClean="0">
                <a:solidFill>
                  <a:srgbClr val="0070C0"/>
                </a:solidFill>
              </a:rPr>
              <a:t>Conversation 1                       C</a:t>
            </a:r>
          </a:p>
          <a:p>
            <a:endParaRPr lang="en-US" sz="4000" dirty="0">
              <a:solidFill>
                <a:srgbClr val="0070C0"/>
              </a:solidFill>
            </a:endParaRPr>
          </a:p>
          <a:p>
            <a:r>
              <a:rPr lang="en-US" sz="4000" dirty="0" smtClean="0">
                <a:solidFill>
                  <a:srgbClr val="0070C0"/>
                </a:solidFill>
              </a:rPr>
              <a:t>Conversation 2                       D</a:t>
            </a:r>
          </a:p>
          <a:p>
            <a:endParaRPr lang="en-US" sz="4000" dirty="0">
              <a:solidFill>
                <a:srgbClr val="0070C0"/>
              </a:solidFill>
            </a:endParaRPr>
          </a:p>
          <a:p>
            <a:r>
              <a:rPr lang="en-US" sz="4000" dirty="0" smtClean="0">
                <a:solidFill>
                  <a:srgbClr val="0070C0"/>
                </a:solidFill>
              </a:rPr>
              <a:t>Conversation 3                       A</a:t>
            </a:r>
          </a:p>
          <a:p>
            <a:endParaRPr lang="en-US" sz="4000" dirty="0">
              <a:solidFill>
                <a:srgbClr val="0070C0"/>
              </a:solidFill>
            </a:endParaRPr>
          </a:p>
          <a:p>
            <a:r>
              <a:rPr lang="en-US" sz="4000" dirty="0" smtClean="0">
                <a:solidFill>
                  <a:srgbClr val="0070C0"/>
                </a:solidFill>
              </a:rPr>
              <a:t>Conversation 4                       B</a:t>
            </a:r>
            <a:endParaRPr lang="ru-RU" sz="4000" dirty="0">
              <a:solidFill>
                <a:srgbClr val="0070C0"/>
              </a:solidFill>
            </a:endParaRPr>
          </a:p>
        </p:txBody>
      </p:sp>
    </p:spTree>
    <p:extLst>
      <p:ext uri="{BB962C8B-B14F-4D97-AF65-F5344CB8AC3E}">
        <p14:creationId xmlns:p14="http://schemas.microsoft.com/office/powerpoint/2010/main" val="1439351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800" dirty="0" smtClean="0">
                <a:solidFill>
                  <a:srgbClr val="7030A0"/>
                </a:solidFill>
              </a:rPr>
              <a:t>Put the verbs in the second and the third forms</a:t>
            </a:r>
            <a:endParaRPr lang="ru-RU" sz="4800" dirty="0">
              <a:solidFill>
                <a:srgbClr val="7030A0"/>
              </a:solidFill>
            </a:endParaRPr>
          </a:p>
        </p:txBody>
      </p:sp>
      <p:sp>
        <p:nvSpPr>
          <p:cNvPr id="3" name="Объект 2"/>
          <p:cNvSpPr>
            <a:spLocks noGrp="1"/>
          </p:cNvSpPr>
          <p:nvPr>
            <p:ph idx="1"/>
          </p:nvPr>
        </p:nvSpPr>
        <p:spPr/>
        <p:txBody>
          <a:bodyPr>
            <a:normAutofit fontScale="55000" lnSpcReduction="20000"/>
          </a:bodyPr>
          <a:lstStyle/>
          <a:p>
            <a:r>
              <a:rPr lang="en-US" sz="4000" dirty="0" smtClean="0">
                <a:solidFill>
                  <a:srgbClr val="C00000"/>
                </a:solidFill>
              </a:rPr>
              <a:t>Go –</a:t>
            </a:r>
          </a:p>
          <a:p>
            <a:r>
              <a:rPr lang="en-US" sz="4000" dirty="0" smtClean="0">
                <a:solidFill>
                  <a:srgbClr val="C00000"/>
                </a:solidFill>
              </a:rPr>
              <a:t>Write – </a:t>
            </a:r>
          </a:p>
          <a:p>
            <a:r>
              <a:rPr lang="en-US" sz="4000" dirty="0" smtClean="0">
                <a:solidFill>
                  <a:srgbClr val="C00000"/>
                </a:solidFill>
              </a:rPr>
              <a:t>Show – </a:t>
            </a:r>
          </a:p>
          <a:p>
            <a:r>
              <a:rPr lang="en-US" sz="4000" dirty="0" smtClean="0">
                <a:solidFill>
                  <a:srgbClr val="C00000"/>
                </a:solidFill>
              </a:rPr>
              <a:t>Take – </a:t>
            </a:r>
          </a:p>
          <a:p>
            <a:r>
              <a:rPr lang="en-US" sz="4000" dirty="0" smtClean="0">
                <a:solidFill>
                  <a:srgbClr val="C00000"/>
                </a:solidFill>
              </a:rPr>
              <a:t>Speak –</a:t>
            </a:r>
          </a:p>
          <a:p>
            <a:r>
              <a:rPr lang="en-US" sz="4000" dirty="0" smtClean="0">
                <a:solidFill>
                  <a:srgbClr val="C00000"/>
                </a:solidFill>
              </a:rPr>
              <a:t>Put –</a:t>
            </a:r>
          </a:p>
          <a:p>
            <a:r>
              <a:rPr lang="en-US" sz="4000" dirty="0" smtClean="0">
                <a:solidFill>
                  <a:srgbClr val="C00000"/>
                </a:solidFill>
              </a:rPr>
              <a:t>Tell –</a:t>
            </a:r>
          </a:p>
          <a:p>
            <a:r>
              <a:rPr lang="en-US" sz="4000" dirty="0" smtClean="0">
                <a:solidFill>
                  <a:srgbClr val="C00000"/>
                </a:solidFill>
              </a:rPr>
              <a:t>Make –</a:t>
            </a:r>
          </a:p>
          <a:p>
            <a:r>
              <a:rPr lang="en-US" sz="4000" dirty="0" smtClean="0">
                <a:solidFill>
                  <a:srgbClr val="C00000"/>
                </a:solidFill>
              </a:rPr>
              <a:t>See –</a:t>
            </a:r>
          </a:p>
          <a:p>
            <a:r>
              <a:rPr lang="en-US" sz="4000" dirty="0" smtClean="0">
                <a:solidFill>
                  <a:srgbClr val="C00000"/>
                </a:solidFill>
              </a:rPr>
              <a:t>Stand-</a:t>
            </a:r>
          </a:p>
          <a:p>
            <a:r>
              <a:rPr lang="en-US" sz="4000" dirty="0" smtClean="0">
                <a:solidFill>
                  <a:srgbClr val="C00000"/>
                </a:solidFill>
              </a:rPr>
              <a:t>Leave –</a:t>
            </a:r>
          </a:p>
          <a:p>
            <a:r>
              <a:rPr lang="en-US" sz="4000" dirty="0" smtClean="0">
                <a:solidFill>
                  <a:srgbClr val="C00000"/>
                </a:solidFill>
              </a:rPr>
              <a:t>Understand -</a:t>
            </a:r>
          </a:p>
          <a:p>
            <a:endParaRPr lang="ru-RU" dirty="0"/>
          </a:p>
        </p:txBody>
      </p:sp>
    </p:spTree>
    <p:extLst>
      <p:ext uri="{BB962C8B-B14F-4D97-AF65-F5344CB8AC3E}">
        <p14:creationId xmlns:p14="http://schemas.microsoft.com/office/powerpoint/2010/main" val="381192313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TotalTime>
  <Words>540</Words>
  <Application>Microsoft Office PowerPoint</Application>
  <PresentationFormat>Экран (4:3)</PresentationFormat>
  <Paragraphs>99</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Урок английского языка в 7-а классе</vt:lpstr>
      <vt:lpstr>Put the words under the following headings</vt:lpstr>
      <vt:lpstr>Pronounce these words</vt:lpstr>
      <vt:lpstr>Work in groups</vt:lpstr>
      <vt:lpstr>The second Conditional</vt:lpstr>
      <vt:lpstr>Miss in the proper words</vt:lpstr>
      <vt:lpstr>Check it up, please</vt:lpstr>
      <vt:lpstr>Listen to four conversations and match them with photographs</vt:lpstr>
      <vt:lpstr>Put the verbs in the second and the third forms</vt:lpstr>
      <vt:lpstr>Let`s check</vt:lpstr>
      <vt:lpstr>Презентация PowerPoint</vt:lpstr>
      <vt:lpstr>Презентация сделана к уроку на тему «EDUCANION» Власовой Н.Н. идентификатор:234-782-889</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английского языка в 7-а классе</dc:title>
  <dc:creator>Наталья Николаевна</dc:creator>
  <cp:lastModifiedBy>Наташа</cp:lastModifiedBy>
  <cp:revision>24</cp:revision>
  <dcterms:created xsi:type="dcterms:W3CDTF">2012-09-06T05:53:06Z</dcterms:created>
  <dcterms:modified xsi:type="dcterms:W3CDTF">2013-09-30T14:09:01Z</dcterms:modified>
</cp:coreProperties>
</file>