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4"/>
  </p:notesMasterIdLst>
  <p:sldIdLst>
    <p:sldId id="256" r:id="rId2"/>
    <p:sldId id="272" r:id="rId3"/>
    <p:sldId id="266" r:id="rId4"/>
    <p:sldId id="267" r:id="rId5"/>
    <p:sldId id="261" r:id="rId6"/>
    <p:sldId id="273" r:id="rId7"/>
    <p:sldId id="260" r:id="rId8"/>
    <p:sldId id="274" r:id="rId9"/>
    <p:sldId id="259" r:id="rId10"/>
    <p:sldId id="269" r:id="rId11"/>
    <p:sldId id="262" r:id="rId12"/>
    <p:sldId id="268" r:id="rId13"/>
    <p:sldId id="257" r:id="rId14"/>
    <p:sldId id="270" r:id="rId15"/>
    <p:sldId id="263" r:id="rId16"/>
    <p:sldId id="276" r:id="rId17"/>
    <p:sldId id="264" r:id="rId18"/>
    <p:sldId id="279" r:id="rId19"/>
    <p:sldId id="265" r:id="rId20"/>
    <p:sldId id="275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80" autoAdjust="0"/>
    <p:restoredTop sz="94210" autoAdjust="0"/>
  </p:normalViewPr>
  <p:slideViewPr>
    <p:cSldViewPr>
      <p:cViewPr varScale="1">
        <p:scale>
          <a:sx n="85" d="100"/>
          <a:sy n="85" d="100"/>
        </p:scale>
        <p:origin x="-90" y="-198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42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A3A96902-0DFD-494D-895A-2D2006B31397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8FD218F-1DE2-411E-9589-13BA3D611F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0F53234-A929-4782-BC03-ED0F4822539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355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99BC49F-4493-407E-88B7-30F42A6CCE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F0A01-C3BF-4060-A31A-EAAC93D8F8B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 rotWithShape="1">
          <a:blip r:embed="rId4" cstate="print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054D7-6C24-4ECF-8450-F00C5C007CCE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66D71-7F43-4F13-9227-9BF531FB64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931F2-12C8-41B4-96C5-9A3D791EE82A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2C34-C6B4-435B-9B67-5D6A9776A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B357-F638-4975-A3BB-546524C6BDDB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EF546-20E3-4862-B744-DEB5A41466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0F84-8F4F-4BE7-87EE-3CE2AD71B4F6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79E334-18DD-4CC7-AEEC-C667128C78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1"/>
          </p:nvPr>
        </p:nvPicPr>
        <p:blipFill rotWithShape="1">
          <a:blip r:embed="rId4" cstate="print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ABBA-DEB8-4C16-AA49-20F77F570017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DD668-5101-4DF5-9C14-CB8FF0A2BE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01F91-4D65-455C-86C0-E9CB0BC847D3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1B4EA9-3DDE-414C-9CF9-B3A0889740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59F3F-C22B-4C9A-ABB3-9BB6E7BCFA0E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E8248-0A0B-48C9-83F8-3D01ED6A09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6BFC3-A078-42E7-9452-135C1DB0E250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0113E-127C-4677-A53C-C13166503E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0B23A-4676-4E98-9A70-05B3142C0AB4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8C9DF2-5173-490B-8368-E6A65D4321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708431-8225-4870-B8DF-222D66E528F4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7E0CB-DD32-4E05-972A-14241A36DE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3C4FA-4D21-4812-A1AF-F8C1FE26330D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63FD2-B1FF-4196-A63B-CD5CA68CA8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advTm="3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F203B85-13A5-423E-8BF5-46CF86296385}" type="datetimeFigureOut">
              <a:rPr lang="en-US"/>
              <a:pPr>
                <a:defRPr/>
              </a:pPr>
              <a:t>12/5/2013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C5CC94-024F-4BD5-8E95-3BF5CFB072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Shape">
            <a:hlinkClick r:id="" action="ppaction://media"/>
          </p:cNvPr>
          <p:cNvPicPr>
            <a:picLocks noRot="1" noChangeAspect="1" noChangeArrowheads="1"/>
          </p:cNvPicPr>
          <p:nvPr>
            <a:videoFile r:link="rId13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564438" y="0"/>
            <a:ext cx="1366837" cy="201136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ransition advTm="3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image" Target="../media/image27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3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765175"/>
            <a:ext cx="6659563" cy="2667000"/>
          </a:xfrm>
        </p:spPr>
        <p:txBody>
          <a:bodyPr>
            <a:normAutofit fontScale="90000"/>
          </a:bodyPr>
          <a:lstStyle/>
          <a:p>
            <a:pPr algn="ctr"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ru-RU" sz="6000" dirty="0" smtClean="0"/>
              <a:t>Информационный центр</a:t>
            </a:r>
            <a:endParaRPr lang="ru-RU" sz="6000" dirty="0"/>
          </a:p>
        </p:txBody>
      </p:sp>
      <p:pic>
        <p:nvPicPr>
          <p:cNvPr id="3" name="Subtitle 2"/>
          <p:cNvPicPr>
            <a:picLocks noGrp="1" noChangeArrowheads="1"/>
          </p:cNvPicPr>
          <p:nvPr>
            <p:ph type="subTitle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73025" y="3803650"/>
            <a:ext cx="6029325" cy="3541713"/>
          </a:xfrm>
        </p:spPr>
      </p:pic>
    </p:spTree>
  </p:cSld>
  <p:clrMapOvr>
    <a:masterClrMapping/>
  </p:clrMapOvr>
  <p:transition advTm="592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Box 1"/>
          <p:cNvSpPr txBox="1">
            <a:spLocks noChangeArrowheads="1"/>
          </p:cNvSpPr>
          <p:nvPr/>
        </p:nvSpPr>
        <p:spPr bwMode="auto">
          <a:xfrm>
            <a:off x="179388" y="1557338"/>
            <a:ext cx="8496300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Весь книжный фонд, фонд учебников, часть фонда компакт-дисков занесены в электронный каталог, который насчитывает более 4,5 тысяч названий.  Создана электронная база читателей. Библиотека-медиатека обслуживает 650 читателей. Книговыдача полностью автоматизирована. Среди учащихся старших классов были проведены библиотечные уроки-консультации по работе с электронным каталогом в автоматизированной библиотечно-информационной системе  OPAC-GLOBAL.</a:t>
            </a:r>
          </a:p>
          <a:p>
            <a:pPr algn="ctr"/>
            <a:endParaRPr lang="ru-RU" sz="2800" b="1">
              <a:latin typeface="Calibri" pitchFamily="34" charset="0"/>
            </a:endParaRPr>
          </a:p>
        </p:txBody>
      </p:sp>
    </p:spTree>
  </p:cSld>
  <p:clrMapOvr>
    <a:masterClrMapping/>
  </p:clrMapOvr>
  <p:transition advTm="12787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Библиотека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341438"/>
            <a:ext cx="5305425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950" y="2835275"/>
            <a:ext cx="4824413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05425" y="1341438"/>
            <a:ext cx="2517775" cy="446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060825" y="3541713"/>
            <a:ext cx="4992688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054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Box 2"/>
          <p:cNvSpPr txBox="1">
            <a:spLocks noChangeArrowheads="1"/>
          </p:cNvSpPr>
          <p:nvPr/>
        </p:nvSpPr>
        <p:spPr bwMode="auto">
          <a:xfrm>
            <a:off x="0" y="1268413"/>
            <a:ext cx="9112250" cy="540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500" b="1">
                <a:latin typeface="Calibri" pitchFamily="34" charset="0"/>
              </a:rPr>
              <a:t>В медиатеке школьники приобщаются к совершенно новому для них виду самостоятельной образовательной деятельности - работе с информацией, используемой в различных областях знаний (видеоинформация, аудиоинформация, звуковая, графическая, символическая, текстовая). Учащиеся, самостоятельно работая в медиатеке, приобретают здесь возможность читать не только книги, периодику, но и объемную информацию с дисков CD-ROM, прослушивать и просматривать видеозаписи, используя все это для подбора информации к написанию докладов, сочинений, обзоров, для подготовки к урокам, диспутам, семинарам. Они подбирают здесь разнообразные средства информации  для общешкольных мероприятий, школьной газеты, видеостудии на базе информационного центра школы, для иллюстрирования выступлений по предмету, докладов на семинаре, для создания Web-страничек по различным темам, связанным с учебными задачами. В медиатеке учащиеся  более самостоятельны в выборе средств, приемов, организации деятельности. Они заняты поиском необходимой учебной информации, приобретают полезный опыт работы с новыми технологиями. Внедрение новых информационных технологий в школьную медиатеку вносят  существенные коррективы в работу библиотекаря. Библиотекарь помогает учащимся  работать в  условиях медиатеки не только с книгой, но и с техническими и информационными средствами; учителям - подготовиться к урокам с использованием любых средств информации.</a:t>
            </a:r>
          </a:p>
          <a:p>
            <a:pPr algn="ctr"/>
            <a:r>
              <a:rPr lang="ru-RU" sz="1500" b="1">
                <a:latin typeface="Calibri" pitchFamily="34" charset="0"/>
              </a:rPr>
              <a:t>Фонд школьной библиотеки-медиатеки насчитывает свыше шестисот дисков. Математика, физика, информатика, химия,  география, биология, история, обществознание, русский язык, литература, иностранные языки, психология, мировая художественная культура – вот далеко не полный перечень материалов, размещенных на компакт-дисках. Имеются видеофильмы, мультимедийные учебники и энциклопедии, обучающие программы. Создан собственный фото- и видеоархив, в котором насчитывается более пятидесяти дисков. Архив постоянно пополняется.  Медиатека оснащена одиннадцатью компьютерами, имеется сканер, два принтера. </a:t>
            </a:r>
          </a:p>
        </p:txBody>
      </p:sp>
    </p:spTree>
  </p:cSld>
  <p:clrMapOvr>
    <a:masterClrMapping/>
  </p:clrMapOvr>
  <p:transition advTm="25603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err="1" smtClean="0"/>
              <a:t>Медиатека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9750" y="1268413"/>
            <a:ext cx="77089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21463" y="2390775"/>
            <a:ext cx="2516187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5160963"/>
            <a:ext cx="3009900" cy="169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738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1"/>
          <p:cNvSpPr txBox="1">
            <a:spLocks noChangeArrowheads="1"/>
          </p:cNvSpPr>
          <p:nvPr/>
        </p:nvSpPr>
        <p:spPr bwMode="auto">
          <a:xfrm>
            <a:off x="107950" y="1562100"/>
            <a:ext cx="8785225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Библиотека-медиатека принимает самое активное участие в издании школьной газеты «ALMA MATER». Школьная газета выходит один раз в месяц. На ее страницах освещаются все стороны школьной жизни. В составе редколлегии – учащиеся. Они пишут статьи, делают фотоснимки, участвуют в верстке газеты.</a:t>
            </a:r>
          </a:p>
        </p:txBody>
      </p:sp>
    </p:spTree>
  </p:cSld>
  <p:clrMapOvr>
    <a:masterClrMapping/>
  </p:clrMapOvr>
  <p:transition advTm="7227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Школьная газета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1268413"/>
            <a:ext cx="52403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" y="3905250"/>
            <a:ext cx="52403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59338" y="2276475"/>
            <a:ext cx="3959225" cy="300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1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Документ -центр</a:t>
            </a:r>
            <a:endParaRPr lang="ru-RU" dirty="0"/>
          </a:p>
        </p:txBody>
      </p:sp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250825" y="1557338"/>
            <a:ext cx="6913563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Это многофункциональное устройство, включающее принтер, сканер, ламинатор и прочие устройства. Техника используется для издания различных печатных изданий. Издаются различные брошюры и буклеты. Также на базе документ –центра издается школьная газета.</a:t>
            </a:r>
          </a:p>
        </p:txBody>
      </p:sp>
    </p:spTree>
  </p:cSld>
  <p:clrMapOvr>
    <a:masterClrMapping/>
  </p:clrMapOvr>
  <p:transition advTm="7451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Видеостудия «Взгляд»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1557338"/>
            <a:ext cx="39370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Box 2"/>
          <p:cNvSpPr txBox="1">
            <a:spLocks noChangeArrowheads="1"/>
          </p:cNvSpPr>
          <p:nvPr/>
        </p:nvSpPr>
        <p:spPr bwMode="auto">
          <a:xfrm>
            <a:off x="4572000" y="1916113"/>
            <a:ext cx="4032250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На базе ИЦШ создана школьная видеостудия. В состав которой входят учащиеся старших классов. Они снимают, редактируют и регулярно пополняют фото и видеоархив школы.</a:t>
            </a:r>
          </a:p>
        </p:txBody>
      </p:sp>
    </p:spTree>
    <p:custDataLst>
      <p:tags r:id="rId1"/>
    </p:custDataLst>
  </p:cSld>
  <p:clrMapOvr>
    <a:masterClrMapping/>
  </p:clrMapOvr>
  <p:transition advTm="76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Видеоконференции</a:t>
            </a:r>
            <a:endParaRPr lang="ru-RU" dirty="0"/>
          </a:p>
        </p:txBody>
      </p:sp>
      <p:sp>
        <p:nvSpPr>
          <p:cNvPr id="34818" name="TextBox 2"/>
          <p:cNvSpPr txBox="1">
            <a:spLocks noChangeArrowheads="1"/>
          </p:cNvSpPr>
          <p:nvPr/>
        </p:nvSpPr>
        <p:spPr bwMode="auto">
          <a:xfrm>
            <a:off x="107950" y="1484313"/>
            <a:ext cx="7056438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>
                <a:latin typeface="Calibri" pitchFamily="34" charset="0"/>
              </a:rPr>
              <a:t>Постоянно проходят видеоконференции, организованные ТИО на различные актуальные темы</a:t>
            </a:r>
          </a:p>
        </p:txBody>
      </p:sp>
    </p:spTree>
  </p:cSld>
  <p:clrMapOvr>
    <a:masterClrMapping/>
  </p:clrMapOvr>
  <p:transition advTm="2916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 smtClean="0"/>
              <a:t>IP</a:t>
            </a:r>
            <a:r>
              <a:rPr lang="ru-RU" dirty="0" smtClean="0"/>
              <a:t>- телефония</a:t>
            </a:r>
            <a:endParaRPr lang="ru-RU" dirty="0"/>
          </a:p>
        </p:txBody>
      </p:sp>
      <p:sp>
        <p:nvSpPr>
          <p:cNvPr id="35842" name="TextBox 3"/>
          <p:cNvSpPr txBox="1">
            <a:spLocks noChangeArrowheads="1"/>
          </p:cNvSpPr>
          <p:nvPr/>
        </p:nvSpPr>
        <p:spPr bwMode="auto">
          <a:xfrm>
            <a:off x="539750" y="1700213"/>
            <a:ext cx="7272338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Два IP-телефона установлены на аппаратном уровне. Кроме этого, на пяти компьютерах  школы  установлены 5 программных IP-телефонов. Это позволяет обеспечивать постоянную связь между базовыми школами, а также внутри школы.</a:t>
            </a:r>
          </a:p>
        </p:txBody>
      </p:sp>
    </p:spTree>
  </p:cSld>
  <p:clrMapOvr>
    <a:masterClrMapping/>
  </p:clrMapOvr>
  <p:transition advTm="627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Зоны</a:t>
            </a:r>
            <a:endParaRPr lang="ru-RU" dirty="0"/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250825" y="1412875"/>
            <a:ext cx="8424863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latin typeface="Calibri" pitchFamily="34" charset="0"/>
              </a:rPr>
              <a:t> </a:t>
            </a:r>
            <a:r>
              <a:rPr lang="ru-RU" sz="2400" b="1">
                <a:latin typeface="Calibri" pitchFamily="34" charset="0"/>
              </a:rPr>
              <a:t>зона открытого доступа, предоставляющая возможности свободного доступа всем учащимся школы, учителям, родителям к информационной среде школы и к ресурсам сети Интернет, к электронному почтовому ящику, к школьным и региональным ЦОР;</a:t>
            </a:r>
          </a:p>
          <a:p>
            <a:pPr algn="ctr"/>
            <a:r>
              <a:rPr lang="ru-RU" sz="2400" b="1">
                <a:latin typeface="Calibri" pitchFamily="34" charset="0"/>
              </a:rPr>
              <a:t>    зона групповой работы, предоставляющая возможности проведения групповых занятий, в том числе с использованием выхода в сеть Интернет;</a:t>
            </a:r>
          </a:p>
          <a:p>
            <a:pPr algn="ctr"/>
            <a:r>
              <a:rPr lang="ru-RU" sz="2400" b="1">
                <a:latin typeface="Calibri" pitchFamily="34" charset="0"/>
              </a:rPr>
              <a:t>    документ-центр, предоставляющий возможности распечатки созданных документов, сканирования и записи в электронном виде;</a:t>
            </a:r>
          </a:p>
          <a:p>
            <a:pPr algn="ctr"/>
            <a:r>
              <a:rPr lang="ru-RU" sz="2400" b="1">
                <a:latin typeface="Calibri" pitchFamily="34" charset="0"/>
              </a:rPr>
              <a:t>     библиотека-медиатека, предоставляющая ЦОР.</a:t>
            </a:r>
          </a:p>
        </p:txBody>
      </p:sp>
    </p:spTree>
  </p:cSld>
  <p:clrMapOvr>
    <a:masterClrMapping/>
  </p:clrMapOvr>
  <p:transition advTm="6761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АИС школа</a:t>
            </a:r>
            <a:endParaRPr lang="ru-RU" dirty="0"/>
          </a:p>
        </p:txBody>
      </p:sp>
      <p:sp>
        <p:nvSpPr>
          <p:cNvPr id="36866" name="TextBox 2"/>
          <p:cNvSpPr txBox="1">
            <a:spLocks noChangeArrowheads="1"/>
          </p:cNvSpPr>
          <p:nvPr/>
        </p:nvSpPr>
        <p:spPr bwMode="auto">
          <a:xfrm>
            <a:off x="323850" y="1557338"/>
            <a:ext cx="8135938" cy="403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latin typeface="Calibri" pitchFamily="34" charset="0"/>
              </a:rPr>
              <a:t>-автоматизированная информационная система управления школой (АИС «Школа»). Программа еще не до конца отлажена, и авторы по мере работы присылают исправленные версии, поэтому мы не спешим вводить АИС прямо сейчас. На данный момент она находится на стадии апробации в 1-11 классах</a:t>
            </a:r>
          </a:p>
        </p:txBody>
      </p:sp>
      <p:pic>
        <p:nvPicPr>
          <p:cNvPr id="3686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322888"/>
            <a:ext cx="1287463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7866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Нормативная база</a:t>
            </a:r>
            <a:endParaRPr lang="ru-RU" dirty="0"/>
          </a:p>
        </p:txBody>
      </p:sp>
      <p:sp>
        <p:nvSpPr>
          <p:cNvPr id="37890" name="TextBox 2"/>
          <p:cNvSpPr txBox="1">
            <a:spLocks noChangeArrowheads="1"/>
          </p:cNvSpPr>
          <p:nvPr/>
        </p:nvSpPr>
        <p:spPr bwMode="auto">
          <a:xfrm>
            <a:off x="611188" y="1916113"/>
            <a:ext cx="7129462" cy="440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Деятельность центра регламентируется Положением об информационном центре школы, где говорится, что ИЦ является центром развития и функционирования единой информационно-образовательной среды (ЕИС), которая объединяет производство, хранение, обмен и потребление информации образовательным учреждением. Формирование ЕИС направлено на повышение ИКТ-компетентности участников образовательного процесса, на использование ресурсов ЕИС для повышения эффективности учебно-воспитательного процесса. Важной составляющей ЕИС школы является сайт образовательного учреждения. Также существуют положения о библиотеку, Сайте, Школьной газете,  Видеостудии и разрабатывается документация по электронному журналу/дневнику.</a:t>
            </a:r>
          </a:p>
        </p:txBody>
      </p:sp>
    </p:spTree>
  </p:cSld>
  <p:clrMapOvr>
    <a:masterClrMapping/>
  </p:clrMapOvr>
  <p:transition advTm="17199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На будущее:</a:t>
            </a:r>
            <a:endParaRPr lang="ru-RU" dirty="0"/>
          </a:p>
        </p:txBody>
      </p:sp>
      <p:sp>
        <p:nvSpPr>
          <p:cNvPr id="38914" name="TextBox 2"/>
          <p:cNvSpPr txBox="1">
            <a:spLocks noChangeArrowheads="1"/>
          </p:cNvSpPr>
          <p:nvPr/>
        </p:nvSpPr>
        <p:spPr bwMode="auto">
          <a:xfrm>
            <a:off x="-19050" y="1989138"/>
            <a:ext cx="91440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Calibri" pitchFamily="34" charset="0"/>
              </a:rPr>
              <a:t>создание благоприятной и мотивирующей на учебу атмосферы школы, обучение школьников навыкам самоконтроля и самообразования;</a:t>
            </a:r>
          </a:p>
          <a:p>
            <a:pPr algn="ctr"/>
            <a:r>
              <a:rPr lang="ru-RU" sz="2200" b="1">
                <a:latin typeface="Calibri" pitchFamily="34" charset="0"/>
              </a:rPr>
              <a:t>·        развитие творческих способностей учащихся;</a:t>
            </a:r>
          </a:p>
          <a:p>
            <a:pPr algn="ctr"/>
            <a:r>
              <a:rPr lang="ru-RU" sz="2200" b="1">
                <a:latin typeface="Calibri" pitchFamily="34" charset="0"/>
              </a:rPr>
              <a:t>·        работа по развитию одаренности и адаптивных возможностей учеников;</a:t>
            </a:r>
          </a:p>
          <a:p>
            <a:pPr algn="ctr"/>
            <a:r>
              <a:rPr lang="ru-RU" sz="2200" b="1">
                <a:latin typeface="Calibri" pitchFamily="34" charset="0"/>
              </a:rPr>
              <a:t>·        организация и дальнейшее совершенствование деятельности, направленной на сохранение и укрепление здоровья обучающихся и привитие им навыков здорового образа жизни;</a:t>
            </a:r>
          </a:p>
          <a:p>
            <a:pPr algn="ctr"/>
            <a:r>
              <a:rPr lang="ru-RU" sz="2200" b="1">
                <a:latin typeface="Calibri" pitchFamily="34" charset="0"/>
              </a:rPr>
              <a:t>·        обеспечение здоровьесберегающего характера учебно-воспитательного процесса;</a:t>
            </a:r>
          </a:p>
          <a:p>
            <a:pPr algn="ctr"/>
            <a:r>
              <a:rPr lang="ru-RU" sz="2200" b="1">
                <a:latin typeface="Calibri" pitchFamily="34" charset="0"/>
              </a:rPr>
              <a:t>·        развитие воспитательной системы школы, обеспечивающей психологически комфортную, развивающую, воспитательную среду</a:t>
            </a:r>
          </a:p>
          <a:p>
            <a:pPr algn="ctr"/>
            <a:r>
              <a:rPr lang="ru-RU" sz="2200" b="1">
                <a:latin typeface="Calibri" pitchFamily="34" charset="0"/>
              </a:rPr>
              <a:t>·        повышение профессионального уровня педагогов школы.</a:t>
            </a:r>
          </a:p>
        </p:txBody>
      </p:sp>
    </p:spTree>
  </p:cSld>
  <p:clrMapOvr>
    <a:masterClrMapping/>
  </p:clrMapOvr>
  <p:transition advTm="2099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250825" y="1484313"/>
            <a:ext cx="8281988" cy="483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>
                <a:latin typeface="Calibri" pitchFamily="34" charset="0"/>
              </a:rPr>
              <a:t>    </a:t>
            </a:r>
            <a:r>
              <a:rPr lang="ru-RU" sz="1400" b="1">
                <a:latin typeface="Calibri" pitchFamily="34" charset="0"/>
              </a:rPr>
              <a:t>Методическое сопровождение внедрения информационных технологий в образовательный процесс и сопровождение образовательных технологий. 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Проведение обучающих семинаров для учителей и обучающихся школы.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Информационное, техническое сопровождение уроков, семинаров, совещаний, педсоветов.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Оказание методической помощи учителям по разработке планов уроков с использованием медиаресурсов.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Обеспечение проектов и программ необходимыми информационными ресурсами.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Оказание помощи в разработке и оформлении проектов через использование ИКТ.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Сбор, накопление, обработка, систематизация, обобщение и распространение информации по ИКТ, издание собственной.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Сбор и систематизация практических разработок, планов уроков учителей, использующих ИКТ.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Подготовка итоговых материалов работы медиацентра для размещения их на школьном сайте.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Создание школьного сайта.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Обеспечение возможности наиболее полного и быстрого доступа к информационным ресурсам.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Самостоятельное знакомство и изучение медиаресурсов, использование Интернет, электронной почты.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Внеклассная работа на базе информации на традиционных и нетрадиционных носителях.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Работа с одаренными и успешными учащимися.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Оказание помощи в сборе и обработке информации для научных рефератов учащихся.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Оказание помощи в предметной деятельности учащихся.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Исследовательская работа.</a:t>
            </a:r>
          </a:p>
          <a:p>
            <a:pPr algn="ctr"/>
            <a:r>
              <a:rPr lang="ru-RU" sz="1400" b="1">
                <a:latin typeface="Calibri" pitchFamily="34" charset="0"/>
              </a:rPr>
              <a:t>    Участие и сопровождение различных профессиональных конкурсов.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639763" y="404813"/>
            <a:ext cx="56165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>
                <a:solidFill>
                  <a:schemeClr val="bg1"/>
                </a:solidFill>
                <a:latin typeface="Calibri" pitchFamily="34" charset="0"/>
              </a:rPr>
              <a:t>Направления работы</a:t>
            </a:r>
          </a:p>
        </p:txBody>
      </p:sp>
    </p:spTree>
  </p:cSld>
  <p:clrMapOvr>
    <a:masterClrMapping/>
  </p:clrMapOvr>
  <p:transition advTm="15672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2"/>
          <p:cNvSpPr txBox="1">
            <a:spLocks noChangeArrowheads="1"/>
          </p:cNvSpPr>
          <p:nvPr/>
        </p:nvSpPr>
        <p:spPr bwMode="auto">
          <a:xfrm>
            <a:off x="179388" y="1557338"/>
            <a:ext cx="7056437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Calibri" pitchFamily="34" charset="0"/>
              </a:rPr>
              <a:t> техническое оснащение школы средствами ТСО и обслуживание средств ВТ;</a:t>
            </a:r>
          </a:p>
          <a:p>
            <a:pPr algn="ctr"/>
            <a:r>
              <a:rPr lang="ru-RU" sz="2800" b="1">
                <a:latin typeface="Calibri" pitchFamily="34" charset="0"/>
              </a:rPr>
              <a:t>    помощь в методическом обеспечении образовательного процесса;</a:t>
            </a:r>
          </a:p>
          <a:p>
            <a:pPr algn="ctr"/>
            <a:r>
              <a:rPr lang="ru-RU" sz="2800" b="1">
                <a:latin typeface="Calibri" pitchFamily="34" charset="0"/>
              </a:rPr>
              <a:t>    повышение квалификации педагогических работников;</a:t>
            </a:r>
          </a:p>
          <a:p>
            <a:pPr algn="ctr"/>
            <a:r>
              <a:rPr lang="ru-RU" sz="2800" b="1">
                <a:latin typeface="Calibri" pitchFamily="34" charset="0"/>
              </a:rPr>
              <a:t>    программно-методическое обеспечение;</a:t>
            </a:r>
          </a:p>
          <a:p>
            <a:pPr algn="ctr"/>
            <a:r>
              <a:rPr lang="ru-RU" sz="2800" b="1">
                <a:latin typeface="Calibri" pitchFamily="34" charset="0"/>
              </a:rPr>
              <a:t>    обеспечение функционирования  доступа в Интернет;</a:t>
            </a:r>
          </a:p>
          <a:p>
            <a:pPr algn="ctr"/>
            <a:r>
              <a:rPr lang="ru-RU" sz="2800" b="1">
                <a:latin typeface="Calibri" pitchFamily="34" charset="0"/>
              </a:rPr>
              <a:t>    проведение мероприятий по информационной безопасности</a:t>
            </a:r>
          </a:p>
        </p:txBody>
      </p:sp>
    </p:spTree>
  </p:cSld>
  <p:clrMapOvr>
    <a:masterClrMapping/>
  </p:clrMapOvr>
  <p:transition advTm="7238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Зона свободного доступа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1341438"/>
            <a:ext cx="506412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839913"/>
            <a:ext cx="2627313" cy="2297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14825" y="4137025"/>
            <a:ext cx="4829175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4763" y="4137025"/>
            <a:ext cx="4829176" cy="272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27738" y="1792288"/>
            <a:ext cx="3121025" cy="234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98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323850" y="2708275"/>
            <a:ext cx="8569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Эта зона обеспечивает свободный доступ в Интернет, а также может быть использована для проведения семинаров, и мероприятий с небольшими группами ребят.</a:t>
            </a:r>
          </a:p>
        </p:txBody>
      </p:sp>
    </p:spTree>
  </p:cSld>
  <p:clrMapOvr>
    <a:masterClrMapping/>
  </p:clrMapOvr>
  <p:transition advTm="4257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Зона групповой работы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313" y="1341438"/>
            <a:ext cx="4992687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46450" y="1804988"/>
            <a:ext cx="4468813" cy="3351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2133600"/>
            <a:ext cx="4548187" cy="341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84325" y="2492375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4213" y="2997200"/>
            <a:ext cx="4535487" cy="340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4260850"/>
            <a:ext cx="4559300" cy="256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1355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Мобильное место учителя</a:t>
            </a:r>
            <a:endParaRPr lang="ru-RU" dirty="0"/>
          </a:p>
        </p:txBody>
      </p:sp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107950" y="1484313"/>
            <a:ext cx="85677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Calibri" pitchFamily="34" charset="0"/>
              </a:rPr>
              <a:t>Мобильное рабочее место учителя – это ноутбук, проектор и экран. Любой учитель может получить ноутбук, проектор и экран для проведения уроков в своем рабочем кабинете. </a:t>
            </a:r>
          </a:p>
        </p:txBody>
      </p:sp>
    </p:spTree>
  </p:cSld>
  <p:clrMapOvr>
    <a:masterClrMapping/>
  </p:clrMapOvr>
  <p:transition advTm="467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dirty="0" smtClean="0"/>
              <a:t>Библиотека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0" y="1268413"/>
            <a:ext cx="46021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188" y="1700213"/>
            <a:ext cx="4757737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31913" y="2276475"/>
            <a:ext cx="4900612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24075" y="2781300"/>
            <a:ext cx="4651375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43213" y="3284538"/>
            <a:ext cx="4537075" cy="340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22725" y="4002088"/>
            <a:ext cx="3621088" cy="271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111750" y="4768850"/>
            <a:ext cx="3648075" cy="205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advTm="2095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1.3|1.5|1.7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3|2|2.1|2.3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3.1|1.9|2.8|2.9|2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1.9|2.5|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1.5|1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7"/>
</p:tagLst>
</file>

<file path=ppt/theme/theme1.xml><?xml version="1.0" encoding="utf-8"?>
<a:theme xmlns:a="http://schemas.openxmlformats.org/drawingml/2006/main" name="TS101881352-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TS101881352-1</Template>
  <TotalTime>0</TotalTime>
  <Words>908</Words>
  <Application>Microsoft Office PowerPoint</Application>
  <PresentationFormat>Экран (4:3)</PresentationFormat>
  <Paragraphs>67</Paragraphs>
  <Slides>22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Calibri</vt:lpstr>
      <vt:lpstr>Arial</vt:lpstr>
      <vt:lpstr>TS101881352-1</vt:lpstr>
      <vt:lpstr>TS101881352-1</vt:lpstr>
      <vt:lpstr>TS101881352-1</vt:lpstr>
      <vt:lpstr>Информационный центр</vt:lpstr>
      <vt:lpstr>Зоны</vt:lpstr>
      <vt:lpstr>Слайд 3</vt:lpstr>
      <vt:lpstr>Слайд 4</vt:lpstr>
      <vt:lpstr>Зона свободного доступа</vt:lpstr>
      <vt:lpstr>Слайд 6</vt:lpstr>
      <vt:lpstr>Зона групповой работы</vt:lpstr>
      <vt:lpstr>Мобильное место учителя</vt:lpstr>
      <vt:lpstr>Библиотека</vt:lpstr>
      <vt:lpstr>Слайд 10</vt:lpstr>
      <vt:lpstr>Библиотека</vt:lpstr>
      <vt:lpstr>Слайд 12</vt:lpstr>
      <vt:lpstr>Медиатека</vt:lpstr>
      <vt:lpstr>Слайд 14</vt:lpstr>
      <vt:lpstr>Школьная газета</vt:lpstr>
      <vt:lpstr>Документ -центр</vt:lpstr>
      <vt:lpstr>Видеостудия «Взгляд»</vt:lpstr>
      <vt:lpstr>Видеоконференции</vt:lpstr>
      <vt:lpstr>IP- телефония</vt:lpstr>
      <vt:lpstr>АИС школа</vt:lpstr>
      <vt:lpstr>Нормативная база</vt:lpstr>
      <vt:lpstr>На будущее: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центр</dc:title>
  <dc:creator/>
  <cp:lastModifiedBy/>
  <cp:revision>2</cp:revision>
  <dcterms:created xsi:type="dcterms:W3CDTF">2012-04-03T17:07:00Z</dcterms:created>
  <dcterms:modified xsi:type="dcterms:W3CDTF">2013-12-05T19:38:35Z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