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B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26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6.jpg"/><Relationship Id="rId7" Type="http://schemas.openxmlformats.org/officeDocument/2006/relationships/image" Target="../media/image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8.jp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1.jp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14.jp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149" y="4221088"/>
            <a:ext cx="8928992" cy="208823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6700" b="1" kern="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DejaVu Sans"/>
              </a:rPr>
              <a:t>«Тактичность и чуткость»</a:t>
            </a:r>
            <a:r>
              <a:rPr lang="ru-RU" b="1" kern="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DejaVu Sans"/>
              </a:rPr>
              <a:t/>
            </a:r>
            <a:br>
              <a:rPr lang="ru-RU" b="1" kern="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DejaVu Sans"/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6632"/>
            <a:ext cx="3936437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48680"/>
            <a:ext cx="2346442" cy="3326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Шопен (Вальс осенний) - Мелодия любв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5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967335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отзывчивый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внимательный к окружающим, сочувствующий другим людям человек</a:t>
            </a: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0" y="336996"/>
            <a:ext cx="1872180" cy="1291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135" y="5661248"/>
            <a:ext cx="1049337" cy="75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36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113490"/>
              </p:ext>
            </p:extLst>
          </p:nvPr>
        </p:nvGraphicFramePr>
        <p:xfrm>
          <a:off x="1629453" y="1047030"/>
          <a:ext cx="6696743" cy="5635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59"/>
                <a:gridCol w="3456384"/>
              </a:tblGrid>
              <a:tr h="1352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ТАКТИЧНОСТЬ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</a:p>
                  </a:txBody>
                  <a:tcPr marL="67889" marR="6788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780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БЕСТАКТНОСТЬ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</a:p>
                  </a:txBody>
                  <a:tcPr marL="67889" marR="67889" marT="0" marB="0"/>
                </a:tc>
              </a:tr>
              <a:tr h="1352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ЧУТКОСТЬ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</a:p>
                  </a:txBody>
                  <a:tcPr marL="67889" marR="67889" marT="0" marB="0"/>
                </a:tc>
              </a:tr>
              <a:tr h="1352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РАВНОДУШИЕ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</a:p>
                  </a:txBody>
                  <a:tcPr marL="67889" marR="67889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459582"/>
            <a:ext cx="1497882" cy="11234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866" y="4149080"/>
            <a:ext cx="1512168" cy="11173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64904"/>
            <a:ext cx="1215981" cy="13209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831" y="1196752"/>
            <a:ext cx="1198213" cy="1152128"/>
          </a:xfrm>
          <a:prstGeom prst="rect">
            <a:avLst/>
          </a:prstGeom>
        </p:spPr>
      </p:pic>
      <p:pic>
        <p:nvPicPr>
          <p:cNvPr id="9" name="Рисунок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" y="116632"/>
            <a:ext cx="1473318" cy="1016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21288"/>
            <a:ext cx="1049337" cy="75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07704" y="332656"/>
            <a:ext cx="6645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оотнести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картинки со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словами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662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823376"/>
              </p:ext>
            </p:extLst>
          </p:nvPr>
        </p:nvGraphicFramePr>
        <p:xfrm>
          <a:off x="1043608" y="188640"/>
          <a:ext cx="6696743" cy="6581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59"/>
                <a:gridCol w="3456384"/>
              </a:tblGrid>
              <a:tr h="1579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ТАКТИЧНОСТЬ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</a:p>
                  </a:txBody>
                  <a:tcPr marL="67889" marR="6788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2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БЕСТАКТНОСТЬ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</a:p>
                  </a:txBody>
                  <a:tcPr marL="67889" marR="67889" marT="0" marB="0"/>
                </a:tc>
              </a:tr>
              <a:tr h="1579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ЧУТКОСТЬ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</a:p>
                  </a:txBody>
                  <a:tcPr marL="67889" marR="67889" marT="0" marB="0"/>
                </a:tc>
              </a:tr>
              <a:tr h="1579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РАВНОДУШИЕ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</a:p>
                  </a:txBody>
                  <a:tcPr marL="67889" marR="67889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26" y="332656"/>
            <a:ext cx="190500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94544"/>
            <a:ext cx="1933575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51" y="3645024"/>
            <a:ext cx="1452508" cy="1577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51" y="5301208"/>
            <a:ext cx="1485900" cy="1428750"/>
          </a:xfrm>
          <a:prstGeom prst="rect">
            <a:avLst/>
          </a:prstGeom>
        </p:spPr>
      </p:pic>
      <p:pic>
        <p:nvPicPr>
          <p:cNvPr id="9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15583"/>
            <a:ext cx="1049337" cy="75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12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19" y="0"/>
            <a:ext cx="9166817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27784" y="1997839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Главное - в безумном нашем веке,</a:t>
            </a:r>
          </a:p>
          <a:p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б ни случилось в жизни - устоять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  <a:p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Быть чутким к горю, оставаться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человеком</a:t>
            </a:r>
          </a:p>
          <a:p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теплоту сердец не потерять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...</a:t>
            </a:r>
          </a:p>
          <a:p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Александр Дрек</a:t>
            </a:r>
          </a:p>
        </p:txBody>
      </p:sp>
    </p:spTree>
    <p:extLst>
      <p:ext uri="{BB962C8B-B14F-4D97-AF65-F5344CB8AC3E}">
        <p14:creationId xmlns:p14="http://schemas.microsoft.com/office/powerpoint/2010/main" val="99777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03211"/>
              </p:ext>
            </p:extLst>
          </p:nvPr>
        </p:nvGraphicFramePr>
        <p:xfrm>
          <a:off x="179512" y="1268760"/>
          <a:ext cx="8856984" cy="4608512"/>
        </p:xfrm>
        <a:graphic>
          <a:graphicData uri="http://schemas.openxmlformats.org/drawingml/2006/table">
            <a:tbl>
              <a:tblPr firstRow="1" firstCol="1" bandRow="1">
                <a:effectLst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4113528"/>
                <a:gridCol w="4743456"/>
              </a:tblGrid>
              <a:tr h="1152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hlinkClick r:id="rId2" action="ppaction://hlinksldjump"/>
                        </a:rPr>
                        <a:t>«При помощи такта можно добиться успеха даже и в тех случаях, когда нельзя ничего сделать при помощи силы».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i="1" kern="5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hlinkClick r:id="rId2" action="ppaction://hlinksldjump"/>
                        </a:rPr>
                        <a:t>Джон </a:t>
                      </a:r>
                      <a:r>
                        <a:rPr lang="ru-RU" sz="1000" i="1" kern="50" dirty="0" err="1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hlinkClick r:id="rId2" action="ppaction://hlinksldjump"/>
                        </a:rPr>
                        <a:t>Леббок</a:t>
                      </a:r>
                      <a:endParaRPr lang="ru-RU" sz="1000" i="1" kern="5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hlinkClick r:id="rId3" action="ppaction://hlinksldjump"/>
                        </a:rPr>
                        <a:t>«Чуткие люди — это люди, которые как бы невзначай делают приятные мелочи».</a:t>
                      </a:r>
                      <a:endParaRPr lang="ru-RU" sz="1200" kern="5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kern="5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hlinkClick r:id="rId2" action="ppaction://hlinksldjump"/>
                        </a:rPr>
                        <a:t>«Такт - это искусство быть на равных со всеми, не унижаясь и не унижая».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i="1" kern="5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hlinkClick r:id="rId2" action="ppaction://hlinksldjump"/>
                        </a:rPr>
                        <a:t>Валентин </a:t>
                      </a:r>
                      <a:r>
                        <a:rPr lang="ru-RU" sz="1000" i="1" kern="50" dirty="0" err="1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hlinkClick r:id="rId2" action="ppaction://hlinksldjump"/>
                        </a:rPr>
                        <a:t>Грудев</a:t>
                      </a:r>
                      <a:endParaRPr lang="ru-RU" sz="1000" i="1" kern="5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hlinkClick r:id="rId2" action="ppaction://hlinksldjump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hlinkClick r:id="rId2" action="ppaction://hlinksldjump"/>
                        </a:rPr>
                        <a:t> </a:t>
                      </a:r>
                      <a:endParaRPr lang="ru-RU" sz="1200" kern="5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hlinkClick r:id="rId4" action="ppaction://hlinksldjump"/>
                        </a:rPr>
                        <a:t>«Относись к другим так, как тебе хотелось бы, чтобы они относились к тебе,— вот самый верный способ нравиться людям</a:t>
                      </a:r>
                      <a:r>
                        <a:rPr lang="ru-RU" sz="1200" b="1" kern="5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hlinkClick r:id="rId4" action="ppaction://hlinksldjump"/>
                        </a:rPr>
                        <a:t>».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i="1" kern="5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hlinkClick r:id="rId4" action="ppaction://hlinksldjump"/>
                        </a:rPr>
                        <a:t>Филип </a:t>
                      </a:r>
                      <a:r>
                        <a:rPr lang="ru-RU" sz="1000" b="1" i="1" kern="50" dirty="0" err="1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hlinkClick r:id="rId4" action="ppaction://hlinksldjump"/>
                        </a:rPr>
                        <a:t>Дормер</a:t>
                      </a:r>
                      <a:r>
                        <a:rPr lang="ru-RU" sz="1000" b="1" i="1" kern="5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hlinkClick r:id="rId4" action="ppaction://hlinksldjump"/>
                        </a:rPr>
                        <a:t> </a:t>
                      </a:r>
                      <a:r>
                        <a:rPr lang="ru-RU" sz="1000" b="1" i="1" kern="50" dirty="0" err="1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hlinkClick r:id="rId4" action="ppaction://hlinksldjump"/>
                        </a:rPr>
                        <a:t>Стенхоп</a:t>
                      </a:r>
                      <a:r>
                        <a:rPr lang="ru-RU" sz="1000" b="1" i="1" kern="5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hlinkClick r:id="rId4" action="ppaction://hlinksldjump"/>
                        </a:rPr>
                        <a:t>, 4-й граф Честерфил</a:t>
                      </a:r>
                      <a:r>
                        <a:rPr lang="ru-RU" sz="1000" i="1" kern="5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hlinkClick r:id="rId4" action="ppaction://hlinksldjump"/>
                        </a:rPr>
                        <a:t>д</a:t>
                      </a:r>
                      <a:endParaRPr lang="ru-RU" sz="1000" i="1" kern="5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kern="5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3496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hlinkClick r:id="rId2" action="ppaction://hlinksldjump"/>
                        </a:rPr>
                        <a:t>«Недостаточно быть добрым, нужно еще быть тактичным».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i="1" kern="5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hlinkClick r:id="rId2" action="ppaction://hlinksldjump"/>
                        </a:rPr>
                        <a:t> Анри-Фредерик </a:t>
                      </a:r>
                      <a:r>
                        <a:rPr lang="ru-RU" sz="1000" i="1" kern="50" dirty="0" err="1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hlinkClick r:id="rId2" action="ppaction://hlinksldjump"/>
                        </a:rPr>
                        <a:t>Амьель</a:t>
                      </a:r>
                      <a:endParaRPr lang="ru-RU" sz="1000" i="1" kern="5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kern="5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hlinkClick r:id="rId3" action="ppaction://hlinksldjump"/>
                        </a:rPr>
                        <a:t>«Если тебе приятно, когда люди внимательны и чутки к твоему настроению, вкусам и слабостям, можешь быть уверен, что внимательность и чуткость, которые ты в подобных случаях выкажешь другим, будут им также приятны»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1" u="none" strike="noStrike" kern="50" cap="none" spc="0" normalizeH="0" baseline="0" noProof="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hlinkClick r:id="rId3" action="ppaction://hlinksldjump"/>
                        </a:rPr>
                        <a:t>Филип </a:t>
                      </a:r>
                      <a:r>
                        <a:rPr kumimoji="0" lang="ru-RU" sz="1000" b="1" i="1" u="none" strike="noStrike" kern="50" cap="none" spc="0" normalizeH="0" baseline="0" noProof="0" dirty="0" err="1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hlinkClick r:id="rId3" action="ppaction://hlinksldjump"/>
                        </a:rPr>
                        <a:t>Дормер</a:t>
                      </a:r>
                      <a:r>
                        <a:rPr kumimoji="0" lang="ru-RU" sz="1000" b="1" i="1" u="none" strike="noStrike" kern="50" cap="none" spc="0" normalizeH="0" baseline="0" noProof="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hlinkClick r:id="rId3" action="ppaction://hlinksldjump"/>
                        </a:rPr>
                        <a:t> </a:t>
                      </a:r>
                      <a:r>
                        <a:rPr kumimoji="0" lang="ru-RU" sz="1000" b="1" i="1" u="none" strike="noStrike" kern="50" cap="none" spc="0" normalizeH="0" baseline="0" noProof="0" dirty="0" err="1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hlinkClick r:id="rId3" action="ppaction://hlinksldjump"/>
                        </a:rPr>
                        <a:t>Стенхоп</a:t>
                      </a:r>
                      <a:r>
                        <a:rPr kumimoji="0" lang="ru-RU" sz="1000" b="1" i="1" u="none" strike="noStrike" kern="50" cap="none" spc="0" normalizeH="0" baseline="0" noProof="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hlinkClick r:id="rId3" action="ppaction://hlinksldjump"/>
                        </a:rPr>
                        <a:t>, 4-й граф Честерфил</a:t>
                      </a:r>
                      <a:r>
                        <a:rPr kumimoji="0" lang="ru-RU" sz="1000" b="0" i="1" u="none" strike="noStrike" kern="50" cap="none" spc="0" normalizeH="0" baseline="0" noProof="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hlinkClick r:id="rId3" action="ppaction://hlinksldjump"/>
                        </a:rPr>
                        <a:t>д</a:t>
                      </a:r>
                      <a:endParaRPr kumimoji="0" lang="ru-RU" sz="1000" b="0" i="1" u="none" strike="noStrike" kern="50" cap="none" spc="0" normalizeH="0" baseline="0" noProof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9546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hlinkClick r:id="rId4" action="ppaction://hlinksldjump"/>
                        </a:rPr>
                        <a:t>«Как мало приятелей остались бы приятелями, если бы они могли полностью узнать мысли друг друга».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i="1" kern="5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hlinkClick r:id="rId4" action="ppaction://hlinksldjump"/>
                        </a:rPr>
                        <a:t>Георг Кристоф Лихтенберг</a:t>
                      </a:r>
                      <a:endParaRPr lang="ru-RU" sz="1000" i="1" kern="5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hlinkClick r:id="rId4" action="ppaction://hlinksldjump"/>
                        </a:rPr>
                        <a:t>«Когда кошка хочет поймать мышку, она притворяется мышкой».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i="1" kern="5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hlinkClick r:id="rId4" action="ppaction://hlinksldjump"/>
                        </a:rPr>
                        <a:t>Василий Осипович Ключевский</a:t>
                      </a:r>
                      <a:endParaRPr lang="ru-RU" sz="1000" b="1" i="1" kern="5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bg2">
                            <a:lumMod val="9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266772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Найдите </a:t>
            </a:r>
            <a:r>
              <a:rPr lang="ru-RU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цитаты  о тактичности и  чуткости</a:t>
            </a:r>
          </a:p>
        </p:txBody>
      </p:sp>
      <p:pic>
        <p:nvPicPr>
          <p:cNvPr id="307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151" y="6060322"/>
            <a:ext cx="1049337" cy="75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8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ТАКТИЧНОСТЬ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780928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одна из манер поведения человека, чувство меры, которую необходимо соблюдать в разговоре, в личных и </a:t>
            </a: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служебных</a:t>
            </a:r>
          </a:p>
          <a:p>
            <a:pPr algn="just"/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отношениях</a:t>
            </a: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умение чувствовать границу в разговоре с собеседником</a:t>
            </a: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0" y="336996"/>
            <a:ext cx="1872180" cy="1291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805264"/>
            <a:ext cx="1047750" cy="75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72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ЧУТКОСТЬ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90336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социально-психологическая </a:t>
            </a: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черта</a:t>
            </a:r>
          </a:p>
          <a:p>
            <a:pPr algn="just"/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личности</a:t>
            </a: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выражающаяся в уважительном отношении и заботе о людях, внимании к их нуждам и запросам</a:t>
            </a:r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4611"/>
            <a:ext cx="1728191" cy="253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538" y="5805264"/>
            <a:ext cx="1049337" cy="75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95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МАНЕРЫ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90336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правила поведения, общения </a:t>
            </a: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другими людьми, </a:t>
            </a: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определенные выражения, </a:t>
            </a: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тон, </a:t>
            </a: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интонация, </a:t>
            </a: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свойственная </a:t>
            </a: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человеку</a:t>
            </a:r>
          </a:p>
          <a:p>
            <a:pPr algn="just"/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походка</a:t>
            </a: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жестикуляция и </a:t>
            </a: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мимика</a:t>
            </a:r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5"/>
            <a:ext cx="1774110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49280"/>
            <a:ext cx="1049337" cy="75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38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4379" y="2805608"/>
            <a:ext cx="6048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Тактичный человек </a:t>
            </a:r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7" r="13454"/>
          <a:stretch/>
        </p:blipFill>
        <p:spPr>
          <a:xfrm>
            <a:off x="6388653" y="4365104"/>
            <a:ext cx="2367445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" r="16571"/>
          <a:stretch/>
        </p:blipFill>
        <p:spPr>
          <a:xfrm flipH="1">
            <a:off x="383109" y="332656"/>
            <a:ext cx="2702540" cy="2273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767006"/>
            <a:ext cx="1049337" cy="75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4238" y="2420888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соблюдает нормы и правила поведения,  понимает собеседника и не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допускает</a:t>
            </a:r>
          </a:p>
          <a:p>
            <a:pPr algn="just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неприятных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других ситуаций</a:t>
            </a: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0" y="336996"/>
            <a:ext cx="1872180" cy="1291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538" y="5805264"/>
            <a:ext cx="1049337" cy="75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7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6696744" cy="4620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ПОДУМАЙ ЕЩЕ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0527"/>
            <a:ext cx="1049337" cy="75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805264"/>
            <a:ext cx="1049337" cy="75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40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2708920"/>
            <a:ext cx="48958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Чуткий  человек </a:t>
            </a: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889"/>
            <a:ext cx="3261742" cy="2176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89040"/>
            <a:ext cx="355239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64904"/>
            <a:ext cx="1049337" cy="75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2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196</Words>
  <Application>Microsoft Office PowerPoint</Application>
  <PresentationFormat>Экран (4:3)</PresentationFormat>
  <Paragraphs>119</Paragraphs>
  <Slides>13</Slides>
  <Notes>0</Notes>
  <HiddenSlides>7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«Тактичность и чуткость» </vt:lpstr>
      <vt:lpstr>Презентация PowerPoint</vt:lpstr>
      <vt:lpstr>ТАКТИЧНОСТЬ</vt:lpstr>
      <vt:lpstr>ЧУТКОСТЬ</vt:lpstr>
      <vt:lpstr>МАНЕРЫ</vt:lpstr>
      <vt:lpstr>Презентация PowerPoint</vt:lpstr>
      <vt:lpstr>Презентация PowerPoint</vt:lpstr>
      <vt:lpstr>ПОДУМАЙ ЕЩЕ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Ирина</cp:lastModifiedBy>
  <cp:revision>32</cp:revision>
  <dcterms:modified xsi:type="dcterms:W3CDTF">2013-11-11T01:58:44Z</dcterms:modified>
</cp:coreProperties>
</file>