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72" r:id="rId3"/>
    <p:sldId id="273" r:id="rId4"/>
    <p:sldId id="274" r:id="rId5"/>
    <p:sldId id="289" r:id="rId6"/>
    <p:sldId id="290" r:id="rId7"/>
    <p:sldId id="291" r:id="rId8"/>
    <p:sldId id="260" r:id="rId9"/>
    <p:sldId id="266" r:id="rId10"/>
    <p:sldId id="275" r:id="rId11"/>
    <p:sldId id="292" r:id="rId12"/>
    <p:sldId id="293" r:id="rId13"/>
    <p:sldId id="261" r:id="rId14"/>
    <p:sldId id="263" r:id="rId15"/>
    <p:sldId id="294" r:id="rId16"/>
    <p:sldId id="280" r:id="rId17"/>
    <p:sldId id="283" r:id="rId18"/>
    <p:sldId id="284" r:id="rId19"/>
    <p:sldId id="287" r:id="rId20"/>
    <p:sldId id="288" r:id="rId21"/>
    <p:sldId id="264" r:id="rId22"/>
    <p:sldId id="278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4E2B6-43C3-4F6C-8013-43715A147636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3DEA2-29BB-4B30-81D2-88820B1C36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6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572677-412D-43F8-A5C0-E3D8CF64E969}" type="slidenum">
              <a:rPr lang="ru-RU"/>
              <a:pPr/>
              <a:t>1</a:t>
            </a:fld>
            <a:endParaRPr lang="ru-RU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1570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63F88-7AE2-4268-8F22-2676EDF9062B}" type="slidenum">
              <a:rPr lang="ru-RU"/>
              <a:pPr/>
              <a:t>15</a:t>
            </a:fld>
            <a:endParaRPr 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7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EBA33F-0FBA-4F9E-945A-67965DCDF534}" type="slidenum">
              <a:rPr lang="ru-RU"/>
              <a:pPr/>
              <a:t>16</a:t>
            </a:fld>
            <a:endParaRPr 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63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3D7A22-398F-447F-A5D6-A338304FA06B}" type="slidenum">
              <a:rPr lang="ru-RU"/>
              <a:pPr/>
              <a:t>17</a:t>
            </a:fld>
            <a:endParaRPr 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9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8E3427-DC5F-4014-AFFB-4D4D7B7C9755}" type="slidenum">
              <a:rPr lang="ru-RU"/>
              <a:pPr/>
              <a:t>18</a:t>
            </a:fld>
            <a:endParaRPr lang="ru-RU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66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D65E6F-5BF3-4890-949E-C5112B8BF45B}" type="slidenum">
              <a:rPr lang="ru-RU"/>
              <a:pPr/>
              <a:t>19</a:t>
            </a:fld>
            <a:endParaRPr lang="ru-RU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7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17C46-DEB7-4D64-B05A-29FF06C65076}" type="slidenum">
              <a:rPr lang="ru-RU"/>
              <a:pPr/>
              <a:t>20</a:t>
            </a:fld>
            <a:endParaRPr lang="ru-RU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40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F9FACA-6253-4DAC-BCFD-963B9694F151}" type="slidenum">
              <a:rPr lang="ru-RU"/>
              <a:pPr/>
              <a:t>23</a:t>
            </a:fld>
            <a:endParaRPr lang="ru-RU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3622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56EB4E7-D6F8-4D28-8EBD-C5C3820956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5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A5B33F-C138-4D65-9B9B-355F32AF2B5B}" type="datetimeFigureOut">
              <a:rPr lang="ru-RU" smtClean="0"/>
              <a:pPr/>
              <a:t>06.11.2013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B67121-A55F-4579-A2B6-FB96363713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67544" y="476672"/>
            <a:ext cx="583374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 dirty="0">
                <a:solidFill>
                  <a:srgbClr val="0000CC"/>
                </a:solidFill>
              </a:rPr>
              <a:t>ЗАЧЕМ</a:t>
            </a:r>
            <a:r>
              <a:rPr lang="ru-RU" sz="7200" b="1" dirty="0"/>
              <a:t> </a:t>
            </a:r>
            <a:r>
              <a:rPr lang="ru-RU" sz="7200" b="1" dirty="0">
                <a:solidFill>
                  <a:srgbClr val="00CC00"/>
                </a:solidFill>
              </a:rPr>
              <a:t>НАМ </a:t>
            </a:r>
            <a:r>
              <a:rPr lang="ru-RU" sz="7200" b="1" dirty="0">
                <a:solidFill>
                  <a:srgbClr val="CC6600"/>
                </a:solidFill>
              </a:rPr>
              <a:t>НУЖЕН </a:t>
            </a:r>
            <a:r>
              <a:rPr lang="ru-RU" sz="7200" b="1" dirty="0">
                <a:solidFill>
                  <a:srgbClr val="FF0000"/>
                </a:solidFill>
              </a:rPr>
              <a:t>АЛФАВИТ</a:t>
            </a:r>
            <a:r>
              <a:rPr lang="ru-RU" sz="7200" b="1" dirty="0" smtClean="0">
                <a:solidFill>
                  <a:srgbClr val="FF00FF"/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endParaRPr lang="ru-RU" sz="2400" b="1" u="sng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400" b="1" u="sng" dirty="0" smtClean="0">
                <a:solidFill>
                  <a:schemeClr val="bg1"/>
                </a:solidFill>
              </a:rPr>
              <a:t>Презентация к уроку </a:t>
            </a:r>
            <a:r>
              <a:rPr lang="ru-RU" sz="2400" b="1" dirty="0" smtClean="0">
                <a:solidFill>
                  <a:schemeClr val="bg1"/>
                </a:solidFill>
              </a:rPr>
              <a:t>«Алфавит»</a:t>
            </a:r>
          </a:p>
          <a:p>
            <a:pPr>
              <a:spcBef>
                <a:spcPct val="50000"/>
              </a:spcBef>
            </a:pPr>
            <a:r>
              <a:rPr lang="ru-RU" sz="2400" b="1" u="sng" dirty="0" smtClean="0">
                <a:solidFill>
                  <a:schemeClr val="bg1"/>
                </a:solidFill>
              </a:rPr>
              <a:t>Учитель</a:t>
            </a:r>
            <a:r>
              <a:rPr lang="ru-RU" sz="2400" b="1" dirty="0" smtClean="0">
                <a:solidFill>
                  <a:schemeClr val="bg1"/>
                </a:solidFill>
              </a:rPr>
              <a:t>: Белоус Ю.Е.</a:t>
            </a:r>
          </a:p>
          <a:p>
            <a:pPr>
              <a:spcBef>
                <a:spcPct val="50000"/>
              </a:spcBef>
            </a:pPr>
            <a:r>
              <a:rPr lang="ru-RU" sz="2400" b="1" u="sng" dirty="0" smtClean="0">
                <a:solidFill>
                  <a:schemeClr val="bg1"/>
                </a:solidFill>
              </a:rPr>
              <a:t>Класс:</a:t>
            </a:r>
            <a:r>
              <a:rPr lang="ru-RU" sz="2400" b="1" dirty="0" smtClean="0">
                <a:solidFill>
                  <a:schemeClr val="bg1"/>
                </a:solidFill>
              </a:rPr>
              <a:t> 1 Б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92" y="1628800"/>
            <a:ext cx="2960171" cy="296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0634" y="1085528"/>
            <a:ext cx="82296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Алгоритм </a:t>
            </a:r>
            <a:r>
              <a:rPr lang="ru-RU" b="1" dirty="0">
                <a:solidFill>
                  <a:srgbClr val="FF0000"/>
                </a:solidFill>
              </a:rPr>
              <a:t>работы со </a:t>
            </a:r>
            <a:r>
              <a:rPr lang="ru-RU" b="1" dirty="0" smtClean="0">
                <a:solidFill>
                  <a:srgbClr val="FF0000"/>
                </a:solidFill>
              </a:rPr>
              <a:t>словарём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1.Прочитай слово. </a:t>
            </a:r>
          </a:p>
          <a:p>
            <a:pPr marL="0" indent="0">
              <a:buNone/>
            </a:pPr>
            <a:r>
              <a:rPr lang="ru-RU" dirty="0"/>
              <a:t>2.Определи, на какую букву оно начинается. </a:t>
            </a:r>
          </a:p>
          <a:p>
            <a:pPr marL="0" indent="0">
              <a:buNone/>
            </a:pPr>
            <a:r>
              <a:rPr lang="ru-RU" dirty="0"/>
              <a:t>3.Найди в оглавлении на какой странице эта буква. </a:t>
            </a:r>
          </a:p>
          <a:p>
            <a:pPr marL="0" indent="0">
              <a:buNone/>
            </a:pPr>
            <a:r>
              <a:rPr lang="ru-RU" dirty="0"/>
              <a:t>4.ПОМНИ! Слова в словаре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располагаются </a:t>
            </a:r>
            <a:r>
              <a:rPr lang="ru-RU" dirty="0"/>
              <a:t>по алфавиту не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только </a:t>
            </a:r>
            <a:r>
              <a:rPr lang="ru-RU" dirty="0"/>
              <a:t>первой, но и второй,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третьей</a:t>
            </a:r>
            <a:r>
              <a:rPr lang="ru-RU" dirty="0"/>
              <a:t>, четвёртой букв.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b="1" dirty="0" smtClean="0"/>
              <a:t>Работа со словарем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5177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77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688632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1 группа </a:t>
            </a:r>
            <a:r>
              <a:rPr lang="ru-RU" dirty="0"/>
              <a:t>– в ЗООПАРКЕ  убежали животные. Составьте список беглецов в алфавитном порядке.</a:t>
            </a:r>
          </a:p>
          <a:p>
            <a:r>
              <a:rPr lang="ru-RU" b="1" dirty="0">
                <a:solidFill>
                  <a:srgbClr val="0070C0"/>
                </a:solidFill>
              </a:rPr>
              <a:t>2 группа </a:t>
            </a:r>
            <a:r>
              <a:rPr lang="ru-RU" dirty="0"/>
              <a:t>– в БИБЛИОТЕКЕ упали с полки книги. Помогите им встать на место.</a:t>
            </a:r>
          </a:p>
          <a:p>
            <a:r>
              <a:rPr lang="ru-RU" b="1" dirty="0">
                <a:solidFill>
                  <a:srgbClr val="0070C0"/>
                </a:solidFill>
              </a:rPr>
              <a:t>3 группа </a:t>
            </a:r>
            <a:r>
              <a:rPr lang="ru-RU" dirty="0"/>
              <a:t>– в ЖУРНАЛЕ потерялась часть списка нашего класса. Помогите составить список.</a:t>
            </a:r>
          </a:p>
          <a:p>
            <a:r>
              <a:rPr lang="ru-RU" b="1" dirty="0">
                <a:solidFill>
                  <a:srgbClr val="0070C0"/>
                </a:solidFill>
              </a:rPr>
              <a:t>4 группа </a:t>
            </a:r>
            <a:r>
              <a:rPr lang="ru-RU" dirty="0"/>
              <a:t>– из СЛОВАРЯ убежали слова, помогите им встать на место.</a:t>
            </a:r>
          </a:p>
          <a:p>
            <a:r>
              <a:rPr lang="ru-RU" b="1" dirty="0">
                <a:solidFill>
                  <a:srgbClr val="0070C0"/>
                </a:solidFill>
              </a:rPr>
              <a:t>5 группа </a:t>
            </a:r>
            <a:r>
              <a:rPr lang="ru-RU" dirty="0"/>
              <a:t>– в АДРЕСНОЙ КНИГЕ потерялись некоторые улицы нашего города, верните их на свое место</a:t>
            </a:r>
          </a:p>
          <a:p>
            <a:r>
              <a:rPr lang="ru-RU" b="1" dirty="0">
                <a:solidFill>
                  <a:srgbClr val="0070C0"/>
                </a:solidFill>
              </a:rPr>
              <a:t>6 группа </a:t>
            </a:r>
            <a:r>
              <a:rPr lang="ru-RU" dirty="0"/>
              <a:t>– в ЭНЦИКЛОПЕДИЮ забыли внести информацию о некоторых городах. Распределите названия городов, чтобы их могли  внести в энциклопедию.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776" y="332656"/>
            <a:ext cx="454684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Игра «Помоги!»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dirty="0" smtClean="0"/>
              <a:t>Работаем в группе.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950720" cy="363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42878"/>
            <a:ext cx="507550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34546"/>
            <a:ext cx="3829248" cy="279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4808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2564904"/>
            <a:ext cx="3328982" cy="26642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чтобы по первой букве найти нужную карточку пациента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48982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Алфавит нужен</a:t>
            </a:r>
            <a:r>
              <a:rPr lang="ru-RU" sz="5400" dirty="0" smtClean="0"/>
              <a:t>:</a:t>
            </a:r>
            <a:br>
              <a:rPr lang="ru-RU" sz="5400" dirty="0" smtClean="0"/>
            </a:br>
            <a:r>
              <a:rPr lang="ru-RU" sz="3600" b="1" dirty="0" smtClean="0"/>
              <a:t>в регистратуре поликлиники.</a:t>
            </a:r>
            <a:br>
              <a:rPr lang="ru-RU" sz="3600" b="1" dirty="0" smtClean="0"/>
            </a:br>
            <a:r>
              <a:rPr lang="ru-RU" sz="3600" b="1" dirty="0" smtClean="0"/>
              <a:t> Карточки посетителей расположены по участкам в алфавитном порядке.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7"/>
            <a:ext cx="2903448" cy="248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68" y="4365104"/>
            <a:ext cx="3051803" cy="21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2400"/>
            <a:ext cx="8329642" cy="13323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В  библиотеке книги расположены на полках в алфавитном порядке</a:t>
            </a:r>
            <a:endParaRPr lang="ru-RU" sz="36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95921"/>
            <a:ext cx="398145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1" y="3212976"/>
            <a:ext cx="4151463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420888"/>
          </a:xfrm>
        </p:spPr>
        <p:txBody>
          <a:bodyPr>
            <a:normAutofit/>
          </a:bodyPr>
          <a:lstStyle/>
          <a:p>
            <a:r>
              <a:rPr lang="ru-RU" sz="2700" dirty="0" smtClean="0">
                <a:effectLst/>
              </a:rPr>
              <a:t>У нашего секретаря есть личное </a:t>
            </a:r>
            <a:r>
              <a:rPr lang="ru-RU" sz="2700" dirty="0">
                <a:effectLst/>
              </a:rPr>
              <a:t>дело каждого из нас. Соблюдается строгий порядок. </a:t>
            </a:r>
            <a:r>
              <a:rPr lang="ru-RU" sz="2700" dirty="0" smtClean="0">
                <a:effectLst/>
              </a:rPr>
              <a:t/>
            </a:r>
            <a:br>
              <a:rPr lang="ru-RU" sz="2700" dirty="0" smtClean="0">
                <a:effectLst/>
              </a:rPr>
            </a:br>
            <a:r>
              <a:rPr lang="ru-RU" sz="2700" dirty="0" smtClean="0">
                <a:effectLst/>
              </a:rPr>
              <a:t>Все </a:t>
            </a:r>
            <a:r>
              <a:rPr lang="ru-RU" sz="2700" dirty="0">
                <a:effectLst/>
              </a:rPr>
              <a:t>дела в </a:t>
            </a:r>
            <a:r>
              <a:rPr lang="ru-RU" sz="2700" dirty="0" smtClean="0">
                <a:effectLst/>
              </a:rPr>
              <a:t>алфавитном порядке</a:t>
            </a:r>
            <a:r>
              <a:rPr lang="ru-RU" dirty="0">
                <a:effectLst/>
              </a:rPr>
              <a:t>.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059238" cy="308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059238" cy="381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2441644" cy="182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8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50825" y="981075"/>
            <a:ext cx="3167063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ОБЛАСТИ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28 Амурская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29 Архангельская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30 Астраханская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31 Белгородская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32 Брянская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33 Владимирская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35 Вологодская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36 Воронежская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37 Ивановская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38 Иркутская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39 Калининградская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40 Калужская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41 Камчатская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42 Кемеровская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43 Кировская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44 Костромская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45 Курганская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759450" y="974725"/>
            <a:ext cx="338455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CC"/>
                </a:solidFill>
              </a:rPr>
              <a:t>46 Курская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47 Ленинградская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48 Липецкая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49 Магаданская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50 Московская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51 Мурманская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52 Нижегородская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53 Новгородская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54 Новосибирская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55 Омская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56 Оренбургская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57 Орловская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58 Пензенская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59 Пермская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60 Псковская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61 Ростовская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62 Рязанская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63 Самарская</a:t>
            </a:r>
          </a:p>
          <a:p>
            <a:r>
              <a:rPr lang="ru-RU" sz="2000" b="1">
                <a:solidFill>
                  <a:srgbClr val="0000CC"/>
                </a:solidFill>
              </a:rPr>
              <a:t>64 Саратовская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" y="333375"/>
            <a:ext cx="8172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FF0000"/>
                </a:solidFill>
              </a:rPr>
              <a:t>АВТОМОБИЛЬНЫЕ КОДЫ РЕГИОНОВ </a:t>
            </a:r>
            <a:r>
              <a:rPr lang="ru-RU" sz="2400" b="1" dirty="0" smtClean="0">
                <a:solidFill>
                  <a:srgbClr val="FF0000"/>
                </a:solidFill>
              </a:rPr>
              <a:t>РОССИИ</a:t>
            </a:r>
          </a:p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FF0000"/>
                </a:solidFill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</a:rPr>
              <a:t> алфавитном порядке</a:t>
            </a:r>
            <a:endParaRPr lang="ru-RU" sz="24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ru-RU" sz="2400" dirty="0"/>
          </a:p>
        </p:txBody>
      </p:sp>
      <p:pic>
        <p:nvPicPr>
          <p:cNvPr id="37902" name="Picture 14" descr="260208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3138" y="2071687"/>
            <a:ext cx="2151062" cy="21494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2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91" name="Picture 11" descr="Изображение 0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88640"/>
            <a:ext cx="8713787" cy="65373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Изображение 0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826" y="162297"/>
            <a:ext cx="8953622" cy="671715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58" y="2544259"/>
            <a:ext cx="3751865" cy="3751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916831"/>
            <a:ext cx="3168352" cy="43792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0067" y="332656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Телефоны предприятий, различных служб и учреждений расположены в алфавитном порядке. Квартирные телефоны тоже в алфавитном порядке.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560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73" name="Picture 9" descr="IMG_15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32363" cy="36988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IMG_159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0"/>
            <a:ext cx="5040312" cy="37798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Picture 11" descr="IMG_159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19463"/>
            <a:ext cx="4716463" cy="3538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 descr="IMG_160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024188"/>
            <a:ext cx="5111750" cy="3833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705200"/>
          </a:xfrm>
        </p:spPr>
        <p:txBody>
          <a:bodyPr/>
          <a:lstStyle/>
          <a:p>
            <a:pPr marL="0" indent="0">
              <a:buNone/>
            </a:pPr>
            <a:r>
              <a:rPr lang="ru-RU" sz="3600" b="1" u="sng" dirty="0" smtClean="0">
                <a:solidFill>
                  <a:srgbClr val="FF0000"/>
                </a:solidFill>
              </a:rPr>
              <a:t>Задачи:</a:t>
            </a:r>
          </a:p>
          <a:p>
            <a:r>
              <a:rPr lang="ru-RU" dirty="0" smtClean="0"/>
              <a:t>·</a:t>
            </a:r>
            <a:r>
              <a:rPr lang="ru-RU" sz="2800" dirty="0" smtClean="0"/>
              <a:t>расширять знания </a:t>
            </a:r>
            <a:r>
              <a:rPr lang="ru-RU" sz="2800" dirty="0"/>
              <a:t>о </a:t>
            </a:r>
            <a:r>
              <a:rPr lang="ru-RU" sz="2800" dirty="0" smtClean="0"/>
              <a:t>буквах русского </a:t>
            </a:r>
            <a:r>
              <a:rPr lang="ru-RU" sz="2800" dirty="0"/>
              <a:t>алфавита;</a:t>
            </a:r>
          </a:p>
          <a:p>
            <a:r>
              <a:rPr lang="ru-RU" sz="2800" dirty="0"/>
              <a:t>·</a:t>
            </a:r>
            <a:r>
              <a:rPr lang="ru-RU" sz="2800" dirty="0" smtClean="0"/>
              <a:t>формировать умение работать </a:t>
            </a:r>
            <a:r>
              <a:rPr lang="ru-RU" sz="2800" dirty="0"/>
              <a:t>с информацией</a:t>
            </a:r>
            <a:r>
              <a:rPr lang="ru-RU" sz="2800" dirty="0" smtClean="0"/>
              <a:t>;</a:t>
            </a:r>
          </a:p>
          <a:p>
            <a:r>
              <a:rPr lang="ru-RU" sz="2800" dirty="0"/>
              <a:t>у</a:t>
            </a:r>
            <a:r>
              <a:rPr lang="ru-RU" sz="2800" dirty="0" smtClean="0"/>
              <a:t>знать о применении алфавита;</a:t>
            </a:r>
            <a:endParaRPr lang="ru-RU" sz="2800" dirty="0"/>
          </a:p>
          <a:p>
            <a:r>
              <a:rPr lang="ru-RU" sz="2800" dirty="0"/>
              <a:t>·</a:t>
            </a:r>
            <a:r>
              <a:rPr lang="ru-RU" sz="2800" dirty="0" smtClean="0"/>
              <a:t>развивать речь, мыслительные и творческие способности;</a:t>
            </a:r>
            <a:endParaRPr lang="ru-RU" sz="2800" dirty="0"/>
          </a:p>
          <a:p>
            <a:r>
              <a:rPr lang="ru-RU" sz="2800" dirty="0"/>
              <a:t>·</a:t>
            </a:r>
            <a:r>
              <a:rPr lang="ru-RU" sz="2800" dirty="0" smtClean="0"/>
              <a:t>воспитывать интерес к чтению</a:t>
            </a:r>
            <a:r>
              <a:rPr lang="ru-RU" sz="28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73616" cy="12192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Цель: 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dirty="0" smtClean="0"/>
              <a:t>узнать, зачем нужен алфавит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6932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Rectangle 8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>
                <a:solidFill>
                  <a:srgbClr val="663300"/>
                </a:solidFill>
              </a:rPr>
              <a:t>Маршруты и расписание движения фирменных поездов</a:t>
            </a:r>
            <a:r>
              <a:rPr lang="ru-RU" sz="4000"/>
              <a:t> </a:t>
            </a:r>
          </a:p>
        </p:txBody>
      </p:sp>
      <p:pic>
        <p:nvPicPr>
          <p:cNvPr id="6451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28775"/>
            <a:ext cx="3775303" cy="4680545"/>
          </a:xfrm>
        </p:spPr>
      </p:pic>
      <p:pic>
        <p:nvPicPr>
          <p:cNvPr id="64522" name="Picture 10" descr="j0303377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3988" y="1484313"/>
            <a:ext cx="1370012" cy="1370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0" y="1273175"/>
            <a:ext cx="5256213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3333FF"/>
                </a:solidFill>
              </a:rPr>
              <a:t>036Н/036М	Алтай	Барнаул - Москва		</a:t>
            </a:r>
          </a:p>
          <a:p>
            <a:r>
              <a:rPr lang="ru-RU" b="1">
                <a:solidFill>
                  <a:srgbClr val="3333FF"/>
                </a:solidFill>
              </a:rPr>
              <a:t>099С/100С	Атаман Платов	Ростов-на-Дону - Москва		</a:t>
            </a:r>
          </a:p>
          <a:p>
            <a:r>
              <a:rPr lang="ru-RU" b="1">
                <a:solidFill>
                  <a:srgbClr val="3333FF"/>
                </a:solidFill>
              </a:rPr>
              <a:t>009И/010И	Байкал	Иркутск - Москва		</a:t>
            </a:r>
          </a:p>
          <a:p>
            <a:r>
              <a:rPr lang="ru-RU" b="1">
                <a:solidFill>
                  <a:srgbClr val="3333FF"/>
                </a:solidFill>
              </a:rPr>
              <a:t>039Й/040Й	Башкортостан	Уфа - 617Я/618Я	Белые ночи	Вологда - Москва		</a:t>
            </a:r>
          </a:p>
          <a:p>
            <a:r>
              <a:rPr lang="ru-RU" b="1">
                <a:solidFill>
                  <a:srgbClr val="3333FF"/>
                </a:solidFill>
              </a:rPr>
              <a:t>072В/071В	Белогорье	Белгород - Москва		</a:t>
            </a:r>
          </a:p>
          <a:p>
            <a:r>
              <a:rPr lang="ru-RU" b="1">
                <a:solidFill>
                  <a:srgbClr val="3333FF"/>
                </a:solidFill>
              </a:rPr>
              <a:t>Санкт-Петербург		</a:t>
            </a:r>
          </a:p>
          <a:p>
            <a:r>
              <a:rPr lang="ru-RU" b="1">
                <a:solidFill>
                  <a:srgbClr val="3333FF"/>
                </a:solidFill>
              </a:rPr>
              <a:t>061Ж/062В	Буревестник-1	Нижний Новгород - Москва		</a:t>
            </a:r>
          </a:p>
          <a:p>
            <a:r>
              <a:rPr lang="ru-RU" b="1">
                <a:solidFill>
                  <a:srgbClr val="3333FF"/>
                </a:solidFill>
              </a:rPr>
              <a:t>119Г/120Г	Буревестник-2	Нижний Новгород - Москва		</a:t>
            </a:r>
          </a:p>
          <a:p>
            <a:r>
              <a:rPr lang="ru-RU" b="1">
                <a:solidFill>
                  <a:srgbClr val="3333FF"/>
                </a:solidFill>
              </a:rPr>
              <a:t>059Г/059А	Волга	Нижний Новгород - Санкт-Петербург		</a:t>
            </a:r>
          </a:p>
          <a:p>
            <a:r>
              <a:rPr lang="ru-RU" b="1">
                <a:solidFill>
                  <a:srgbClr val="3333FF"/>
                </a:solidFill>
              </a:rPr>
              <a:t>025В/025Я	Воронеж	Воронеж - Москва		 </a:t>
            </a:r>
          </a:p>
        </p:txBody>
      </p:sp>
    </p:spTree>
    <p:extLst>
      <p:ext uri="{BB962C8B-B14F-4D97-AF65-F5344CB8AC3E}">
        <p14:creationId xmlns:p14="http://schemas.microsoft.com/office/powerpoint/2010/main" val="58160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/>
      <p:bldP spid="64517" grpId="0"/>
      <p:bldP spid="645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9234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В современном обществе не обойтись без сотовых телефонов. Оказывается и в  сотовых телефонах  тоже есть алфавит.</a:t>
            </a:r>
            <a:endParaRPr lang="ru-RU" sz="3200" b="1" dirty="0"/>
          </a:p>
        </p:txBody>
      </p:sp>
      <p:pic>
        <p:nvPicPr>
          <p:cNvPr id="3" name="Picture 18" descr="гибдд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95080">
            <a:off x="6074688" y="2190324"/>
            <a:ext cx="1666858" cy="421295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4026"/>
            <a:ext cx="3240360" cy="398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9860" y="1268760"/>
            <a:ext cx="8229600" cy="341716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Закрепили знание алфавита.</a:t>
            </a:r>
          </a:p>
          <a:p>
            <a:pPr marL="514350" indent="-514350">
              <a:buAutoNum type="arabicPeriod"/>
            </a:pPr>
            <a:r>
              <a:rPr lang="ru-RU" dirty="0" smtClean="0"/>
              <a:t>Узнали, зачем нужен алфавит.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Выполнили проекты.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Научились работать со словарем.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Выставка наших проектов вдохновила всех первоклассников нашей школы сделать проекты по теме «Алфавит»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04664"/>
            <a:ext cx="5688632" cy="720080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FF0000"/>
                </a:solidFill>
              </a:rPr>
              <a:t>Результаты работы: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653136"/>
            <a:ext cx="82089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0070C0"/>
                </a:solidFill>
              </a:rPr>
              <a:t>Гипотеза подтверждена</a:t>
            </a:r>
            <a:r>
              <a:rPr lang="ru-RU" sz="2800" dirty="0"/>
              <a:t>:</a:t>
            </a:r>
          </a:p>
          <a:p>
            <a:r>
              <a:rPr lang="ru-RU" sz="2800" dirty="0"/>
              <a:t>в нашей жизни нам действительно часто приходится сталкиваться с алфавитом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7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216024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Спасибо </a:t>
            </a:r>
            <a:br>
              <a:rPr lang="ru-RU" sz="7200" dirty="0" smtClean="0">
                <a:solidFill>
                  <a:srgbClr val="FF0000"/>
                </a:solidFill>
              </a:rPr>
            </a:br>
            <a:r>
              <a:rPr lang="ru-RU" sz="7200" dirty="0" smtClean="0">
                <a:solidFill>
                  <a:srgbClr val="FF0000"/>
                </a:solidFill>
              </a:rPr>
              <a:t>за работу!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212976"/>
            <a:ext cx="2143125" cy="2143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167" y="2997146"/>
            <a:ext cx="2068354" cy="1723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869" y="4720774"/>
            <a:ext cx="2578153" cy="1375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8694" y="1231338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в</a:t>
            </a:r>
            <a:r>
              <a:rPr lang="ru-RU" sz="3200" dirty="0" smtClean="0"/>
              <a:t> </a:t>
            </a:r>
            <a:r>
              <a:rPr lang="ru-RU" sz="3200" dirty="0"/>
              <a:t>нашей жизни нам часто приходится сталкиваться с </a:t>
            </a:r>
            <a:r>
              <a:rPr lang="ru-RU" sz="3200" dirty="0" smtClean="0"/>
              <a:t>алфавитом</a:t>
            </a:r>
            <a:endParaRPr lang="ru-RU" sz="32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ГИПОТЕЗА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9" descr="34855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721343"/>
            <a:ext cx="2358583" cy="3378511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76056" y="2429372"/>
            <a:ext cx="2668415" cy="3670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82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последовательный </a:t>
            </a:r>
            <a:r>
              <a:rPr lang="ru-RU" sz="2800" dirty="0"/>
              <a:t>ряд букв, передающих звуковой </a:t>
            </a:r>
            <a:r>
              <a:rPr lang="ru-RU" sz="2800" dirty="0" smtClean="0"/>
              <a:t>состав русской </a:t>
            </a:r>
            <a:r>
              <a:rPr lang="ru-RU" sz="2800" dirty="0"/>
              <a:t>речи и создающих письменную и печатную форму русского языка.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074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АЛФАВИТ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284" y="2636912"/>
            <a:ext cx="2515108" cy="35211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24844" y="2060848"/>
            <a:ext cx="3960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Если кто-то любопытен,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Хочет всё на свете знать,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Тот не будет лениться,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И научится читать.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Только чтобы на вопросы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Стали буквы отвечать,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Вам, ребята,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Надо буквы твёрдо знать.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Буквы строим по порядку.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Погляди! Чудесный вид!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Мы запишем их в тетрадку –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Получился алфавит!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33 весёлых буквы,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Ни одной забыть нельзя.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Нам помогут то, что слышим,</a:t>
            </a:r>
          </a:p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</a:rPr>
              <a:t>Сделать видимым, друзья.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проекты!!!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974767" cy="327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0927"/>
            <a:ext cx="51943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6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974767" cy="370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865563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14316"/>
            <a:ext cx="2681016" cy="243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64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Объясни значения слов: </a:t>
            </a:r>
            <a:r>
              <a:rPr lang="ru-RU" i="1" dirty="0">
                <a:solidFill>
                  <a:srgbClr val="FF0000"/>
                </a:solidFill>
                <a:effectLst/>
              </a:rPr>
              <a:t>БИБЛИОТЕКА, СЛОВАРЬ, АЛФАВИТ, КАТАЛОГ, ЭНЦИКЛОПЕДИЯ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09" y="2602568"/>
            <a:ext cx="5078408" cy="320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8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ic4.read.ru/covers_rr/b/03/46/250460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0502012">
            <a:off x="1126072" y="1473723"/>
            <a:ext cx="1511660" cy="19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libex.ru/dimg/88f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0290824">
            <a:off x="1085051" y="2303162"/>
            <a:ext cx="1616016" cy="192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5744" y="178438"/>
            <a:ext cx="9145742" cy="12192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Алфавит нужен для работы со словарем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1868" y="1643050"/>
            <a:ext cx="5104588" cy="4714908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ru-RU" sz="2800" dirty="0" smtClean="0"/>
              <a:t>Словарь дает информацию о том, как произносить слово, что оно значит, как его писать и как использовать.</a:t>
            </a:r>
          </a:p>
          <a:p>
            <a:pPr marL="0" indent="0">
              <a:buFont typeface="Wingdings" pitchFamily="2" charset="2"/>
              <a:buNone/>
            </a:pPr>
            <a:r>
              <a:rPr lang="ru-RU" sz="2800" dirty="0" smtClean="0"/>
              <a:t>Во всех словарях </a:t>
            </a:r>
            <a:r>
              <a:rPr lang="ru-RU" sz="2800" dirty="0" smtClean="0">
                <a:solidFill>
                  <a:srgbClr val="FF0000"/>
                </a:solidFill>
              </a:rPr>
              <a:t>слова расположены строго в алфавитном порядке. </a:t>
            </a:r>
            <a:r>
              <a:rPr lang="ru-RU" sz="2800" dirty="0" smtClean="0"/>
              <a:t>Поэтому можно легко найти нужное слово и узнать его значение.</a:t>
            </a:r>
          </a:p>
          <a:p>
            <a:endParaRPr lang="ru-RU" dirty="0"/>
          </a:p>
        </p:txBody>
      </p:sp>
      <p:pic>
        <p:nvPicPr>
          <p:cNvPr id="3" name="Рисунок 2" descr="http://img2.labirint.ru/books/67006/big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0481192">
            <a:off x="1153192" y="3418510"/>
            <a:ext cx="1622642" cy="211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1MSDCF\DSC06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3618" y="854615"/>
            <a:ext cx="4500302" cy="374441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10670"/>
            <a:ext cx="3674293" cy="363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191</TotalTime>
  <Words>600</Words>
  <Application>Microsoft Office PowerPoint</Application>
  <PresentationFormat>Экран (4:3)</PresentationFormat>
  <Paragraphs>127</Paragraphs>
  <Slides>23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Презентация PowerPoint</vt:lpstr>
      <vt:lpstr>Цель:  узнать, зачем нужен алфавит</vt:lpstr>
      <vt:lpstr>ГИПОТЕЗА</vt:lpstr>
      <vt:lpstr>АЛФАВИТ</vt:lpstr>
      <vt:lpstr>Наши проекты!!!</vt:lpstr>
      <vt:lpstr>Презентация PowerPoint</vt:lpstr>
      <vt:lpstr>Объясни значения слов: БИБЛИОТЕКА, СЛОВАРЬ, АЛФАВИТ, КАТАЛОГ, ЭНЦИКЛОПЕДИЯ</vt:lpstr>
      <vt:lpstr>Алфавит нужен для работы со словарем</vt:lpstr>
      <vt:lpstr>Презентация PowerPoint</vt:lpstr>
      <vt:lpstr>Работа со словарем</vt:lpstr>
      <vt:lpstr>Игра «Помоги!»</vt:lpstr>
      <vt:lpstr>Работаем в группе.</vt:lpstr>
      <vt:lpstr>Алфавит нужен: в регистратуре поликлиники.  Карточки посетителей расположены по участкам в алфавитном порядке. </vt:lpstr>
      <vt:lpstr>В  библиотеке книги расположены на полках в алфавитном порядке</vt:lpstr>
      <vt:lpstr>У нашего секретаря есть личное дело каждого из нас. Соблюдается строгий порядок.  Все дела в алфавитном порядке. </vt:lpstr>
      <vt:lpstr>Презентация PowerPoint</vt:lpstr>
      <vt:lpstr>Презентация PowerPoint</vt:lpstr>
      <vt:lpstr>Презентация PowerPoint</vt:lpstr>
      <vt:lpstr>Презентация PowerPoint</vt:lpstr>
      <vt:lpstr>Маршруты и расписание движения фирменных поездов </vt:lpstr>
      <vt:lpstr>В современном обществе не обойтись без сотовых телефонов. Оказывается и в  сотовых телефонах  тоже есть алфавит.</vt:lpstr>
      <vt:lpstr>Результаты работы:</vt:lpstr>
      <vt:lpstr>Спасибо  за работу!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JULIA</cp:lastModifiedBy>
  <cp:revision>26</cp:revision>
  <dcterms:created xsi:type="dcterms:W3CDTF">2013-02-24T08:16:36Z</dcterms:created>
  <dcterms:modified xsi:type="dcterms:W3CDTF">2013-11-06T12:09:51Z</dcterms:modified>
</cp:coreProperties>
</file>