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4"/>
  </p:notesMasterIdLst>
  <p:sldIdLst>
    <p:sldId id="267" r:id="rId2"/>
    <p:sldId id="286" r:id="rId3"/>
    <p:sldId id="268" r:id="rId4"/>
    <p:sldId id="264" r:id="rId5"/>
    <p:sldId id="265" r:id="rId6"/>
    <p:sldId id="275" r:id="rId7"/>
    <p:sldId id="257" r:id="rId8"/>
    <p:sldId id="263" r:id="rId9"/>
    <p:sldId id="261" r:id="rId10"/>
    <p:sldId id="270" r:id="rId11"/>
    <p:sldId id="273" r:id="rId12"/>
    <p:sldId id="276" r:id="rId13"/>
    <p:sldId id="279" r:id="rId14"/>
    <p:sldId id="278" r:id="rId15"/>
    <p:sldId id="274" r:id="rId16"/>
    <p:sldId id="283" r:id="rId17"/>
    <p:sldId id="284" r:id="rId18"/>
    <p:sldId id="285" r:id="rId19"/>
    <p:sldId id="280" r:id="rId20"/>
    <p:sldId id="281" r:id="rId21"/>
    <p:sldId id="287" r:id="rId22"/>
    <p:sldId id="269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FFF"/>
    <a:srgbClr val="00FF99"/>
    <a:srgbClr val="00FFCC"/>
    <a:srgbClr val="B1E2ED"/>
    <a:srgbClr val="59DFF1"/>
    <a:srgbClr val="6FCADF"/>
    <a:srgbClr val="C14388"/>
    <a:srgbClr val="B83D3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49B4D4C-39E3-466C-B1B9-F9EE13B9DDC8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81B7FE-774A-42AB-91AA-E3CB7D1AD8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8CA356B-9E3B-462F-97FB-BFD5E8276B03}" type="slidenum">
              <a:rPr lang="ru-RU" smtClean="0"/>
              <a:pPr/>
              <a:t>22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BBC130A-8284-43D2-B324-7FFB42E6B3FA}" type="datetimeFigureOut">
              <a:rPr lang="ru-RU"/>
              <a:pPr>
                <a:defRPr/>
              </a:pPr>
              <a:t>24.12.2013</a:t>
            </a:fld>
            <a:endParaRPr lang="ru-RU" dirty="0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1A26645-E5D2-4BB9-9CF7-5B8D55D6E4B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28BEE-622F-4A37-BA79-FAE28F2C28A7}" type="datetimeFigureOut">
              <a:rPr lang="ru-RU"/>
              <a:pPr>
                <a:defRPr/>
              </a:pPr>
              <a:t>24.12.2013</a:t>
            </a:fld>
            <a:endParaRPr lang="ru-RU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DAE6A-9B8A-4508-9358-D827690C4E7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4A5151-05E4-4AD9-9D20-2B26174FC50C}" type="datetimeFigureOut">
              <a:rPr lang="ru-RU"/>
              <a:pPr>
                <a:defRPr/>
              </a:pPr>
              <a:t>24.12.2013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E34399D-2B13-4453-B979-4EE9BF1EC69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2359E-2984-41A6-943C-D7FF2F186406}" type="datetimeFigureOut">
              <a:rPr lang="ru-RU"/>
              <a:pPr>
                <a:defRPr/>
              </a:pPr>
              <a:t>24.12.2013</a:t>
            </a:fld>
            <a:endParaRPr lang="ru-RU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A7B08-B9D0-45F1-B39B-EE04190AAC9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7B0C40F-8B3E-4E33-B6A1-91F011F85E38}" type="datetimeFigureOut">
              <a:rPr lang="ru-RU"/>
              <a:pPr>
                <a:defRPr/>
              </a:pPr>
              <a:t>24.12.2013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25E11AA-2740-4C3C-9416-0AC06E7EA3A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F3218-A276-432C-9C25-D7D381F34442}" type="datetimeFigureOut">
              <a:rPr lang="ru-RU"/>
              <a:pPr>
                <a:defRPr/>
              </a:pPr>
              <a:t>24.12.2013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CEBC7-9A86-4FA2-8A85-BF57C01A266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B4645-21E8-48C2-BF2C-502833B3F077}" type="datetimeFigureOut">
              <a:rPr lang="ru-RU"/>
              <a:pPr>
                <a:defRPr/>
              </a:pPr>
              <a:t>24.12.2013</a:t>
            </a:fld>
            <a:endParaRPr lang="ru-RU" dirty="0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70028-DC18-4A86-AD1B-BCD41AF7839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7BE25-8023-4731-BD6C-9B6F6223D250}" type="datetimeFigureOut">
              <a:rPr lang="ru-RU"/>
              <a:pPr>
                <a:defRPr/>
              </a:pPr>
              <a:t>24.12.2013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F05DC-9598-4E97-A0FB-BFA2DA75933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C8695-6768-48D4-A0AD-894D9AC3208F}" type="datetimeFigureOut">
              <a:rPr lang="ru-RU"/>
              <a:pPr>
                <a:defRPr/>
              </a:pPr>
              <a:t>24.12.2013</a:t>
            </a:fld>
            <a:endParaRPr lang="ru-RU" dirty="0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3D4E4-4688-4FA5-8796-BA71A2750B9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D2F48-7966-4388-8029-92ACED7BC437}" type="datetimeFigureOut">
              <a:rPr lang="ru-RU"/>
              <a:pPr>
                <a:defRPr/>
              </a:pPr>
              <a:t>24.12.2013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2980A-1163-4927-9AA6-EB1EE38D34C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EB9F065-9D86-45A3-B7FA-9374349724EA}" type="datetimeFigureOut">
              <a:rPr lang="ru-RU"/>
              <a:pPr>
                <a:defRPr/>
              </a:pPr>
              <a:t>24.12.2013</a:t>
            </a:fld>
            <a:endParaRPr lang="ru-RU" dirty="0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EE245F-DEE6-44C5-849B-7F8ED643238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6D0F02A9-6DA8-4B5F-82DC-DB3DBF5C821A}" type="datetimeFigureOut">
              <a:rPr lang="ru-RU"/>
              <a:pPr>
                <a:defRPr/>
              </a:pPr>
              <a:t>24.12.2013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FCE8047-8A3B-4415-BC69-B4A6660A295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1" r:id="rId1"/>
    <p:sldLayoutId id="2147484054" r:id="rId2"/>
    <p:sldLayoutId id="2147484062" r:id="rId3"/>
    <p:sldLayoutId id="2147484055" r:id="rId4"/>
    <p:sldLayoutId id="2147484056" r:id="rId5"/>
    <p:sldLayoutId id="2147484057" r:id="rId6"/>
    <p:sldLayoutId id="2147484058" r:id="rId7"/>
    <p:sldLayoutId id="2147484059" r:id="rId8"/>
    <p:sldLayoutId id="2147484063" r:id="rId9"/>
    <p:sldLayoutId id="2147484060" r:id="rId10"/>
    <p:sldLayoutId id="21474840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785794"/>
            <a:ext cx="5634288" cy="2786082"/>
          </a:xfrm>
        </p:spPr>
        <p:txBody>
          <a:bodyPr/>
          <a:lstStyle/>
          <a:p>
            <a:pPr algn="l"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Тема урока </a:t>
            </a:r>
            <a:br>
              <a:rPr lang="ru-RU" dirty="0" smtClean="0"/>
            </a:br>
            <a:r>
              <a:rPr lang="ru-RU" dirty="0" smtClean="0"/>
              <a:t>«площадь многоугольника»</a:t>
            </a:r>
            <a:endParaRPr lang="ru-RU" dirty="0"/>
          </a:p>
        </p:txBody>
      </p:sp>
      <p:sp>
        <p:nvSpPr>
          <p:cNvPr id="614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388" y="4214813"/>
            <a:ext cx="5114925" cy="2286000"/>
          </a:xfrm>
        </p:spPr>
        <p:txBody>
          <a:bodyPr/>
          <a:lstStyle/>
          <a:p>
            <a:endParaRPr lang="ru-RU" smtClean="0"/>
          </a:p>
          <a:p>
            <a:r>
              <a:rPr lang="ru-RU" smtClean="0"/>
              <a:t>Учитель математики:</a:t>
            </a:r>
          </a:p>
          <a:p>
            <a:r>
              <a:rPr lang="ru-RU" smtClean="0"/>
              <a:t>Квач Елена</a:t>
            </a:r>
          </a:p>
          <a:p>
            <a:r>
              <a:rPr lang="ru-RU" smtClean="0"/>
              <a:t>Владимировна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EA9BE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EA9BE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100"/>
                            </p:stCondLst>
                            <p:childTnLst>
                              <p:par>
                                <p:cTn id="10" presetID="20" presetClass="emph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autoRev="1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59DFF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autoRev="1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59DFF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800"/>
                            </p:stCondLst>
                            <p:childTnLst>
                              <p:par>
                                <p:cTn id="15" presetID="20" presetClass="emph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autoRev="1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59DFF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autoRev="1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59DFF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autoRev="1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1600"/>
                            </p:stCondLst>
                            <p:childTnLst>
                              <p:par>
                                <p:cTn id="20" presetID="20" presetClass="emph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1" dur="500" autoRev="1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59DFF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autoRev="1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59DFF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autoRev="1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14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7242048" cy="11430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0070C0"/>
                </a:solidFill>
              </a:rPr>
              <a:t>Решить задачу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1075" cy="4525963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15364" name="Содержимое 3"/>
          <p:cNvSpPr>
            <a:spLocks noGrp="1"/>
          </p:cNvSpPr>
          <p:nvPr>
            <p:ph sz="half" idx="2"/>
          </p:nvPr>
        </p:nvSpPr>
        <p:spPr>
          <a:xfrm>
            <a:off x="4143375" y="1571625"/>
            <a:ext cx="3929063" cy="452596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b="1" smtClean="0"/>
              <a:t>Дано:</a:t>
            </a:r>
            <a:r>
              <a:rPr lang="en-US" b="1" smtClean="0"/>
              <a:t> ABCD-</a:t>
            </a:r>
            <a:endParaRPr lang="ru-RU" b="1" smtClean="0"/>
          </a:p>
          <a:p>
            <a:pPr>
              <a:buFont typeface="Wingdings 2" pitchFamily="18" charset="2"/>
              <a:buNone/>
            </a:pPr>
            <a:r>
              <a:rPr lang="ru-RU" b="1" smtClean="0"/>
              <a:t>параллелограмм</a:t>
            </a:r>
          </a:p>
          <a:p>
            <a:pPr>
              <a:buFont typeface="Wingdings 2" pitchFamily="18" charset="2"/>
              <a:buNone/>
            </a:pPr>
            <a:r>
              <a:rPr lang="en-US" b="1" smtClean="0"/>
              <a:t>S</a:t>
            </a:r>
            <a:r>
              <a:rPr lang="en-US" sz="2000" b="1" smtClean="0"/>
              <a:t>ABCD</a:t>
            </a:r>
            <a:r>
              <a:rPr lang="en-US" b="1" smtClean="0"/>
              <a:t>=32</a:t>
            </a:r>
            <a:r>
              <a:rPr lang="ru-RU" b="1" smtClean="0"/>
              <a:t>см</a:t>
            </a:r>
            <a:r>
              <a:rPr lang="ru-RU" b="1" baseline="30000" smtClean="0"/>
              <a:t>2</a:t>
            </a:r>
          </a:p>
          <a:p>
            <a:pPr>
              <a:buFont typeface="Wingdings 2" pitchFamily="18" charset="2"/>
              <a:buNone/>
            </a:pPr>
            <a:r>
              <a:rPr lang="ru-RU" b="1" smtClean="0"/>
              <a:t>_______________</a:t>
            </a:r>
          </a:p>
          <a:p>
            <a:pPr>
              <a:buFont typeface="Wingdings 2" pitchFamily="18" charset="2"/>
              <a:buNone/>
            </a:pPr>
            <a:r>
              <a:rPr lang="ru-RU" b="1" smtClean="0"/>
              <a:t>Найти: </a:t>
            </a:r>
            <a:r>
              <a:rPr lang="en-US" b="1" smtClean="0"/>
              <a:t>S</a:t>
            </a:r>
            <a:r>
              <a:rPr lang="en-US" sz="2000" b="1" smtClean="0"/>
              <a:t>ABD</a:t>
            </a:r>
            <a:r>
              <a:rPr lang="ru-RU" sz="2000" b="1" smtClean="0"/>
              <a:t> </a:t>
            </a:r>
            <a:r>
              <a:rPr lang="ru-RU" b="1" smtClean="0"/>
              <a:t>и </a:t>
            </a:r>
            <a:r>
              <a:rPr lang="en-US" b="1" smtClean="0"/>
              <a:t>S</a:t>
            </a:r>
            <a:r>
              <a:rPr lang="en-US" sz="2000" b="1" smtClean="0"/>
              <a:t>CD</a:t>
            </a:r>
            <a:r>
              <a:rPr lang="ru-RU" sz="2000" b="1" smtClean="0"/>
              <a:t>В</a:t>
            </a:r>
          </a:p>
          <a:p>
            <a:pPr>
              <a:buFont typeface="Wingdings 2" pitchFamily="18" charset="2"/>
              <a:buNone/>
            </a:pPr>
            <a:endParaRPr lang="ru-RU" sz="2000" smtClean="0"/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5" name="Параллелограмм 4"/>
          <p:cNvSpPr/>
          <p:nvPr/>
        </p:nvSpPr>
        <p:spPr>
          <a:xfrm>
            <a:off x="714375" y="3000375"/>
            <a:ext cx="3214688" cy="1857375"/>
          </a:xfrm>
          <a:prstGeom prst="parallelogram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143000" y="3000375"/>
            <a:ext cx="2319338" cy="184150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7" name="TextBox 14"/>
          <p:cNvSpPr txBox="1">
            <a:spLocks noChangeArrowheads="1"/>
          </p:cNvSpPr>
          <p:nvPr/>
        </p:nvSpPr>
        <p:spPr bwMode="auto">
          <a:xfrm>
            <a:off x="430213" y="4745038"/>
            <a:ext cx="3032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15368" name="TextBox 15"/>
          <p:cNvSpPr txBox="1">
            <a:spLocks noChangeArrowheads="1"/>
          </p:cNvSpPr>
          <p:nvPr/>
        </p:nvSpPr>
        <p:spPr bwMode="auto">
          <a:xfrm rot="10800000" flipV="1">
            <a:off x="857250" y="2714625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15369" name="TextBox 16"/>
          <p:cNvSpPr txBox="1">
            <a:spLocks noChangeArrowheads="1"/>
          </p:cNvSpPr>
          <p:nvPr/>
        </p:nvSpPr>
        <p:spPr bwMode="auto">
          <a:xfrm flipH="1">
            <a:off x="3786188" y="2643188"/>
            <a:ext cx="642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</a:t>
            </a:r>
            <a:endParaRPr lang="ru-RU" i="1"/>
          </a:p>
        </p:txBody>
      </p:sp>
      <p:sp>
        <p:nvSpPr>
          <p:cNvPr id="15370" name="TextBox 17"/>
          <p:cNvSpPr txBox="1">
            <a:spLocks noChangeArrowheads="1"/>
          </p:cNvSpPr>
          <p:nvPr/>
        </p:nvSpPr>
        <p:spPr bwMode="auto">
          <a:xfrm rot="10800000" flipH="1" flipV="1">
            <a:off x="3427413" y="4700588"/>
            <a:ext cx="7889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/>
      <p:bldP spid="5" grpId="0" animBg="1"/>
      <p:bldP spid="15367" grpId="0"/>
      <p:bldP spid="15368" grpId="0"/>
      <p:bldP spid="15369" grpId="0"/>
      <p:bldP spid="153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32"/>
          <p:cNvSpPr>
            <a:spLocks noGrp="1"/>
          </p:cNvSpPr>
          <p:nvPr>
            <p:ph sz="half" idx="1"/>
          </p:nvPr>
        </p:nvSpPr>
        <p:spPr>
          <a:xfrm>
            <a:off x="428625" y="1571625"/>
            <a:ext cx="3521075" cy="4525963"/>
          </a:xfrm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pPr>
              <a:buFont typeface="Wingdings 2" pitchFamily="18" charset="2"/>
              <a:buNone/>
            </a:pPr>
            <a:r>
              <a:rPr lang="en-US" smtClean="0"/>
              <a:t>                                   </a:t>
            </a:r>
            <a:endParaRPr lang="ru-RU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0070C0"/>
                </a:solidFill>
              </a:rPr>
              <a:t>решить задачу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6388" name="Содержимое 3"/>
          <p:cNvSpPr>
            <a:spLocks noGrp="1"/>
          </p:cNvSpPr>
          <p:nvPr>
            <p:ph sz="half" idx="2"/>
          </p:nvPr>
        </p:nvSpPr>
        <p:spPr>
          <a:xfrm>
            <a:off x="5000625" y="1600200"/>
            <a:ext cx="3143250" cy="452596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b="1" smtClean="0"/>
              <a:t>Дано: </a:t>
            </a:r>
            <a:r>
              <a:rPr lang="en-US" b="1" smtClean="0"/>
              <a:t>ABCD</a:t>
            </a:r>
            <a:r>
              <a:rPr lang="ru-RU" b="1" smtClean="0"/>
              <a:t>-прямоугольник</a:t>
            </a:r>
          </a:p>
          <a:p>
            <a:pPr>
              <a:buFont typeface="Wingdings 2" pitchFamily="18" charset="2"/>
              <a:buNone/>
            </a:pPr>
            <a:r>
              <a:rPr lang="ru-RU" b="1" smtClean="0"/>
              <a:t>   </a:t>
            </a:r>
            <a:r>
              <a:rPr lang="en-US" b="1" smtClean="0"/>
              <a:t>CE=DE</a:t>
            </a:r>
          </a:p>
          <a:p>
            <a:pPr>
              <a:buFont typeface="Wingdings 2" pitchFamily="18" charset="2"/>
              <a:buNone/>
            </a:pPr>
            <a:r>
              <a:rPr lang="en-US" b="1" smtClean="0"/>
              <a:t>   S</a:t>
            </a:r>
            <a:r>
              <a:rPr lang="en-US" sz="2000" b="1" smtClean="0"/>
              <a:t>ABCD</a:t>
            </a:r>
            <a:r>
              <a:rPr lang="en-US" b="1" smtClean="0"/>
              <a:t>=Q</a:t>
            </a:r>
            <a:r>
              <a:rPr lang="ru-RU" b="1" baseline="30000" smtClean="0"/>
              <a:t>  </a:t>
            </a:r>
            <a:endParaRPr lang="ru-RU" b="1" smtClean="0"/>
          </a:p>
          <a:p>
            <a:pPr>
              <a:buFont typeface="Wingdings 2" pitchFamily="18" charset="2"/>
              <a:buNone/>
            </a:pPr>
            <a:r>
              <a:rPr lang="en-US" b="1" smtClean="0"/>
              <a:t>______________</a:t>
            </a:r>
          </a:p>
          <a:p>
            <a:pPr>
              <a:buFont typeface="Wingdings 2" pitchFamily="18" charset="2"/>
              <a:buNone/>
            </a:pPr>
            <a:r>
              <a:rPr lang="ru-RU" b="1" smtClean="0"/>
              <a:t>Найти: </a:t>
            </a:r>
            <a:r>
              <a:rPr lang="en-US" b="1" smtClean="0"/>
              <a:t>S</a:t>
            </a:r>
            <a:r>
              <a:rPr lang="en-US" sz="2000" b="1" smtClean="0"/>
              <a:t>ABF</a:t>
            </a:r>
            <a:endParaRPr lang="ru-RU" sz="2000" b="1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857250" y="3071813"/>
            <a:ext cx="2057400" cy="1357312"/>
          </a:xfrm>
          <a:prstGeom prst="rect">
            <a:avLst/>
          </a:prstGeom>
          <a:solidFill>
            <a:srgbClr val="FFD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857250" y="3071813"/>
            <a:ext cx="3857625" cy="1357312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928938" y="3071813"/>
            <a:ext cx="1785937" cy="1587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857500" y="3413125"/>
            <a:ext cx="142875" cy="1588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0800000">
            <a:off x="2857500" y="4071938"/>
            <a:ext cx="142875" cy="1587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4" name="TextBox 26"/>
          <p:cNvSpPr txBox="1">
            <a:spLocks noChangeArrowheads="1"/>
          </p:cNvSpPr>
          <p:nvPr/>
        </p:nvSpPr>
        <p:spPr bwMode="auto">
          <a:xfrm>
            <a:off x="571500" y="4286250"/>
            <a:ext cx="285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A</a:t>
            </a:r>
            <a:endParaRPr lang="ru-RU" sz="2400" b="1"/>
          </a:p>
        </p:txBody>
      </p:sp>
      <p:sp>
        <p:nvSpPr>
          <p:cNvPr id="16395" name="TextBox 29"/>
          <p:cNvSpPr txBox="1">
            <a:spLocks noChangeArrowheads="1"/>
          </p:cNvSpPr>
          <p:nvPr/>
        </p:nvSpPr>
        <p:spPr bwMode="auto">
          <a:xfrm>
            <a:off x="2857500" y="4286250"/>
            <a:ext cx="500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D</a:t>
            </a:r>
            <a:endParaRPr lang="ru-RU" sz="2400" b="1"/>
          </a:p>
        </p:txBody>
      </p:sp>
      <p:sp>
        <p:nvSpPr>
          <p:cNvPr id="16396" name="TextBox 30"/>
          <p:cNvSpPr txBox="1">
            <a:spLocks noChangeArrowheads="1"/>
          </p:cNvSpPr>
          <p:nvPr/>
        </p:nvSpPr>
        <p:spPr bwMode="auto">
          <a:xfrm>
            <a:off x="2786063" y="2714625"/>
            <a:ext cx="5000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C</a:t>
            </a:r>
            <a:endParaRPr lang="ru-RU" sz="2400" b="1"/>
          </a:p>
        </p:txBody>
      </p:sp>
      <p:sp>
        <p:nvSpPr>
          <p:cNvPr id="16397" name="TextBox 31"/>
          <p:cNvSpPr txBox="1">
            <a:spLocks noChangeArrowheads="1"/>
          </p:cNvSpPr>
          <p:nvPr/>
        </p:nvSpPr>
        <p:spPr bwMode="auto">
          <a:xfrm>
            <a:off x="571500" y="2714625"/>
            <a:ext cx="428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B</a:t>
            </a:r>
            <a:endParaRPr lang="ru-RU" sz="2400" b="1"/>
          </a:p>
        </p:txBody>
      </p:sp>
      <p:sp>
        <p:nvSpPr>
          <p:cNvPr id="16398" name="TextBox 33"/>
          <p:cNvSpPr txBox="1">
            <a:spLocks noChangeArrowheads="1"/>
          </p:cNvSpPr>
          <p:nvPr/>
        </p:nvSpPr>
        <p:spPr bwMode="auto">
          <a:xfrm>
            <a:off x="2857500" y="3643313"/>
            <a:ext cx="714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E</a:t>
            </a:r>
            <a:endParaRPr lang="ru-RU" sz="2400" b="1"/>
          </a:p>
        </p:txBody>
      </p:sp>
      <p:sp>
        <p:nvSpPr>
          <p:cNvPr id="16399" name="TextBox 34"/>
          <p:cNvSpPr txBox="1">
            <a:spLocks noChangeArrowheads="1"/>
          </p:cNvSpPr>
          <p:nvPr/>
        </p:nvSpPr>
        <p:spPr bwMode="auto">
          <a:xfrm>
            <a:off x="4643438" y="2786063"/>
            <a:ext cx="357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F</a:t>
            </a:r>
            <a:endParaRPr lang="ru-RU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500"/>
                            </p:stCondLst>
                            <p:childTnLst>
                              <p:par>
                                <p:cTn id="6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0"/>
                            </p:stCondLst>
                            <p:childTnLst>
                              <p:par>
                                <p:cTn id="7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8000"/>
                            </p:stCondLst>
                            <p:childTnLst>
                              <p:par>
                                <p:cTn id="8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500"/>
                            </p:stCondLst>
                            <p:childTnLst>
                              <p:par>
                                <p:cTn id="8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/>
      <p:bldP spid="5" grpId="0" animBg="1"/>
      <p:bldP spid="16394" grpId="0"/>
      <p:bldP spid="16395" grpId="0"/>
      <p:bldP spid="16396" grpId="0"/>
      <p:bldP spid="16397" grpId="0"/>
      <p:bldP spid="16398" grpId="0"/>
      <p:bldP spid="1639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0070C0"/>
                </a:solidFill>
              </a:rPr>
              <a:t>Задача 445(А)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Прямоугольный треугольник 3"/>
          <p:cNvSpPr/>
          <p:nvPr/>
        </p:nvSpPr>
        <p:spPr>
          <a:xfrm>
            <a:off x="4857750" y="2500313"/>
            <a:ext cx="1271588" cy="2571750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ый треугольник 4"/>
          <p:cNvSpPr/>
          <p:nvPr/>
        </p:nvSpPr>
        <p:spPr>
          <a:xfrm rot="16200000">
            <a:off x="638969" y="3150394"/>
            <a:ext cx="2571750" cy="1271588"/>
          </a:xfrm>
          <a:prstGeom prst="rtTriangle">
            <a:avLst/>
          </a:prstGeom>
          <a:solidFill>
            <a:srgbClr val="59DF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643063" y="4429125"/>
            <a:ext cx="714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 </a:t>
            </a:r>
            <a:r>
              <a:rPr lang="en-US" sz="2800" b="1"/>
              <a:t>S</a:t>
            </a:r>
            <a:r>
              <a:rPr lang="en-US" b="1"/>
              <a:t>1</a:t>
            </a:r>
            <a:endParaRPr lang="ru-RU" b="1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714625" y="4429125"/>
            <a:ext cx="642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S</a:t>
            </a:r>
            <a:r>
              <a:rPr lang="en-US" b="1"/>
              <a:t>2</a:t>
            </a:r>
            <a:endParaRPr lang="ru-RU" b="1"/>
          </a:p>
        </p:txBody>
      </p:sp>
      <p:sp>
        <p:nvSpPr>
          <p:cNvPr id="17416" name="TextBox 7"/>
          <p:cNvSpPr txBox="1">
            <a:spLocks noChangeArrowheads="1"/>
          </p:cNvSpPr>
          <p:nvPr/>
        </p:nvSpPr>
        <p:spPr bwMode="auto">
          <a:xfrm>
            <a:off x="2286000" y="485775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857250" y="5500688"/>
            <a:ext cx="6786563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/>
              <a:t>S</a:t>
            </a:r>
            <a:r>
              <a:rPr lang="en-US" sz="2400" b="1"/>
              <a:t>1=15</a:t>
            </a:r>
            <a:r>
              <a:rPr lang="ru-RU" sz="2400" b="1"/>
              <a:t>см</a:t>
            </a:r>
            <a:r>
              <a:rPr lang="ru-RU" sz="2400" b="1" baseline="30000"/>
              <a:t>2</a:t>
            </a:r>
            <a:endParaRPr lang="ru-RU" sz="2400" b="1"/>
          </a:p>
          <a:p>
            <a:r>
              <a:rPr lang="ru-RU" sz="2400" b="1"/>
              <a:t>Найти </a:t>
            </a:r>
            <a:r>
              <a:rPr lang="en-US" sz="3200" b="1"/>
              <a:t>S</a:t>
            </a:r>
            <a:r>
              <a:rPr lang="en-US" sz="2400" b="1"/>
              <a:t> </a:t>
            </a:r>
            <a:r>
              <a:rPr lang="ru-RU" sz="2400" b="1"/>
              <a:t>равнобедренного треугольника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6" grpId="0"/>
      <p:bldP spid="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0070C0"/>
                </a:solidFill>
              </a:rPr>
              <a:t>Задача 445(б)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Прямоугольный треугольник 3"/>
          <p:cNvSpPr/>
          <p:nvPr/>
        </p:nvSpPr>
        <p:spPr>
          <a:xfrm rot="10800000" flipH="1">
            <a:off x="1285875" y="2571750"/>
            <a:ext cx="1357313" cy="2500313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ый треугольник 4"/>
          <p:cNvSpPr/>
          <p:nvPr/>
        </p:nvSpPr>
        <p:spPr>
          <a:xfrm rot="16200000">
            <a:off x="3000375" y="3143250"/>
            <a:ext cx="2500313" cy="1357313"/>
          </a:xfrm>
          <a:prstGeom prst="rtTriangle">
            <a:avLst/>
          </a:prstGeom>
          <a:solidFill>
            <a:srgbClr val="59DF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8438" name="TextBox 5"/>
          <p:cNvSpPr txBox="1">
            <a:spLocks noChangeArrowheads="1"/>
          </p:cNvSpPr>
          <p:nvPr/>
        </p:nvSpPr>
        <p:spPr bwMode="auto">
          <a:xfrm>
            <a:off x="1643063" y="4429125"/>
            <a:ext cx="714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 </a:t>
            </a:r>
            <a:endParaRPr lang="ru-RU" b="1"/>
          </a:p>
        </p:txBody>
      </p:sp>
      <p:sp>
        <p:nvSpPr>
          <p:cNvPr id="18439" name="TextBox 7"/>
          <p:cNvSpPr txBox="1">
            <a:spLocks noChangeArrowheads="1"/>
          </p:cNvSpPr>
          <p:nvPr/>
        </p:nvSpPr>
        <p:spPr bwMode="auto">
          <a:xfrm>
            <a:off x="2286000" y="485775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20"/>
                            </p:stCondLst>
                            <p:childTnLst>
                              <p:par>
                                <p:cTn id="1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20"/>
                            </p:stCondLst>
                            <p:childTnLst>
                              <p:par>
                                <p:cTn id="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0070C0"/>
                </a:solidFill>
              </a:rPr>
              <a:t>Задача 445(В)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Прямоугольный треугольник 3"/>
          <p:cNvSpPr/>
          <p:nvPr/>
        </p:nvSpPr>
        <p:spPr>
          <a:xfrm rot="10800000" flipH="1">
            <a:off x="4935538" y="2500313"/>
            <a:ext cx="1363662" cy="2571750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ый треугольник 4"/>
          <p:cNvSpPr/>
          <p:nvPr/>
        </p:nvSpPr>
        <p:spPr>
          <a:xfrm rot="16200000">
            <a:off x="707232" y="3150394"/>
            <a:ext cx="2571750" cy="1271587"/>
          </a:xfrm>
          <a:prstGeom prst="rtTriangle">
            <a:avLst/>
          </a:prstGeom>
          <a:solidFill>
            <a:srgbClr val="59DF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9462" name="TextBox 5"/>
          <p:cNvSpPr txBox="1">
            <a:spLocks noChangeArrowheads="1"/>
          </p:cNvSpPr>
          <p:nvPr/>
        </p:nvSpPr>
        <p:spPr bwMode="auto">
          <a:xfrm>
            <a:off x="1643063" y="4429125"/>
            <a:ext cx="714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</a:t>
            </a:r>
            <a:endParaRPr lang="ru-RU" b="1"/>
          </a:p>
        </p:txBody>
      </p:sp>
      <p:sp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2286000" y="485775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20"/>
                            </p:stCondLst>
                            <p:childTnLst>
                              <p:par>
                                <p:cTn id="1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20"/>
                            </p:stCondLst>
                            <p:childTnLst>
                              <p:par>
                                <p:cTn id="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7239000" cy="150019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>
                <a:solidFill>
                  <a:srgbClr val="0070C0"/>
                </a:solidFill>
              </a:rPr>
              <a:t>Заполнить таблицу</a:t>
            </a:r>
            <a:br>
              <a:rPr lang="ru-RU" dirty="0" smtClean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28625" y="2500313"/>
          <a:ext cx="7267605" cy="242889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453521"/>
                <a:gridCol w="1453521"/>
                <a:gridCol w="1453521"/>
                <a:gridCol w="1453521"/>
                <a:gridCol w="1453521"/>
              </a:tblGrid>
              <a:tr h="1214446">
                <a:tc>
                  <a:txBody>
                    <a:bodyPr/>
                    <a:lstStyle/>
                    <a:p>
                      <a:pPr algn="ctr"/>
                      <a:r>
                        <a:rPr lang="en-US" sz="6600" b="1" dirty="0" smtClean="0"/>
                        <a:t>S</a:t>
                      </a:r>
                      <a:r>
                        <a:rPr lang="en-US" sz="5400" b="1" dirty="0" smtClean="0"/>
                        <a:t> </a:t>
                      </a:r>
                      <a:endParaRPr lang="ru-RU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/>
                        <a:t>25</a:t>
                      </a:r>
                      <a:endParaRPr lang="ru-RU" sz="6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/>
                        <a:t>1</a:t>
                      </a:r>
                      <a:r>
                        <a:rPr lang="ru-RU" sz="4400" b="1" dirty="0" smtClean="0"/>
                        <a:t>,</a:t>
                      </a:r>
                      <a:r>
                        <a:rPr lang="en-US" sz="4400" b="1" dirty="0" smtClean="0"/>
                        <a:t>69</a:t>
                      </a:r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8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1214446">
                <a:tc>
                  <a:txBody>
                    <a:bodyPr/>
                    <a:lstStyle/>
                    <a:p>
                      <a:pPr algn="ctr"/>
                      <a:r>
                        <a:rPr lang="en-US" sz="6000" b="1" dirty="0" smtClean="0"/>
                        <a:t>a</a:t>
                      </a:r>
                      <a:endParaRPr lang="ru-RU" sz="6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6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b="1" dirty="0" smtClean="0"/>
                        <a:t>3</a:t>
                      </a:r>
                      <a:endParaRPr lang="ru-RU" sz="6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5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4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2/3</a:t>
                      </a:r>
                      <a:endParaRPr kumimoji="0" lang="ru-RU" sz="4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00313" y="3857625"/>
            <a:ext cx="2857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rgbClr val="00B050"/>
                </a:solidFill>
              </a:rPr>
              <a:t>5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714750" y="2571750"/>
            <a:ext cx="6429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rgbClr val="00B050"/>
                </a:solidFill>
              </a:rPr>
              <a:t>9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929188" y="3786188"/>
            <a:ext cx="1143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5400" b="1">
                <a:solidFill>
                  <a:srgbClr val="00B050"/>
                </a:solidFill>
              </a:rPr>
              <a:t>1,</a:t>
            </a:r>
            <a:r>
              <a:rPr lang="en-US" sz="5400" b="1">
                <a:solidFill>
                  <a:srgbClr val="00B050"/>
                </a:solidFill>
              </a:rPr>
              <a:t>3</a:t>
            </a:r>
            <a:endParaRPr lang="ru-RU" sz="5400" b="1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215063" y="2714625"/>
            <a:ext cx="15001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5400" b="1">
                <a:solidFill>
                  <a:srgbClr val="00B050"/>
                </a:solidFill>
              </a:rPr>
              <a:t>4/9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ый треугольник 5"/>
          <p:cNvSpPr/>
          <p:nvPr/>
        </p:nvSpPr>
        <p:spPr>
          <a:xfrm>
            <a:off x="2500313" y="3071813"/>
            <a:ext cx="2643187" cy="1571625"/>
          </a:xfrm>
          <a:prstGeom prst="rtTriangle">
            <a:avLst/>
          </a:prstGeom>
          <a:solidFill>
            <a:srgbClr val="B1E2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071938" y="4286250"/>
            <a:ext cx="500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30</a:t>
            </a:r>
            <a:endParaRPr lang="ru-RU" b="1"/>
          </a:p>
        </p:txBody>
      </p:sp>
      <p:sp>
        <p:nvSpPr>
          <p:cNvPr id="14" name="Дуга 13"/>
          <p:cNvSpPr/>
          <p:nvPr/>
        </p:nvSpPr>
        <p:spPr>
          <a:xfrm rot="16200000">
            <a:off x="4286250" y="4527551"/>
            <a:ext cx="642937" cy="214312"/>
          </a:xfrm>
          <a:prstGeom prst="arc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8" y="4214813"/>
            <a:ext cx="1333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0070C0"/>
                </a:solidFill>
              </a:rPr>
              <a:t>Решить задачу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1511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1075" cy="4525963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86375" y="1600200"/>
            <a:ext cx="2786063" cy="452596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b="1" smtClean="0"/>
              <a:t>Дано:</a:t>
            </a:r>
          </a:p>
          <a:p>
            <a:pPr>
              <a:buFont typeface="Wingdings 2" pitchFamily="18" charset="2"/>
              <a:buNone/>
            </a:pPr>
            <a:r>
              <a:rPr lang="en-US" b="1" smtClean="0"/>
              <a:t>ABCD-</a:t>
            </a:r>
            <a:r>
              <a:rPr lang="ru-RU" b="1" smtClean="0"/>
              <a:t>квадрат</a:t>
            </a:r>
          </a:p>
          <a:p>
            <a:pPr>
              <a:buFont typeface="Wingdings 2" pitchFamily="18" charset="2"/>
              <a:buNone/>
            </a:pPr>
            <a:r>
              <a:rPr lang="en-US" b="1" smtClean="0"/>
              <a:t>CE=</a:t>
            </a:r>
            <a:r>
              <a:rPr lang="ru-RU" b="1" smtClean="0"/>
              <a:t>12см</a:t>
            </a:r>
          </a:p>
          <a:p>
            <a:pPr>
              <a:buFont typeface="Wingdings 2" pitchFamily="18" charset="2"/>
              <a:buNone/>
            </a:pPr>
            <a:r>
              <a:rPr lang="en-US" b="1" smtClean="0"/>
              <a:t>   CED=30</a:t>
            </a:r>
          </a:p>
          <a:p>
            <a:pPr>
              <a:buFont typeface="Wingdings 2" pitchFamily="18" charset="2"/>
              <a:buNone/>
            </a:pPr>
            <a:r>
              <a:rPr lang="en-US" b="1" smtClean="0"/>
              <a:t>____________</a:t>
            </a:r>
          </a:p>
          <a:p>
            <a:pPr>
              <a:buFont typeface="Wingdings 2" pitchFamily="18" charset="2"/>
              <a:buNone/>
            </a:pPr>
            <a:r>
              <a:rPr lang="ru-RU" b="1" smtClean="0"/>
              <a:t>Найти:</a:t>
            </a:r>
            <a:r>
              <a:rPr lang="en-US" sz="3600" b="1" smtClean="0"/>
              <a:t>S</a:t>
            </a:r>
            <a:r>
              <a:rPr lang="en-US" sz="2000" b="1" smtClean="0"/>
              <a:t>ABCD</a:t>
            </a:r>
            <a:endParaRPr lang="ru-RU" b="1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857250" y="3071813"/>
            <a:ext cx="1643063" cy="1571625"/>
          </a:xfrm>
          <a:prstGeom prst="rect">
            <a:avLst/>
          </a:prstGeom>
          <a:solidFill>
            <a:srgbClr val="B1E2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71500" y="4500563"/>
            <a:ext cx="285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А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2938" y="2714625"/>
            <a:ext cx="428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B</a:t>
            </a:r>
            <a:endParaRPr lang="ru-RU" sz="2000" b="1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357438" y="2714625"/>
            <a:ext cx="5000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С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357438" y="4643438"/>
            <a:ext cx="357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D</a:t>
            </a:r>
            <a:endParaRPr lang="ru-RU" b="1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072063" y="4500563"/>
            <a:ext cx="357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E</a:t>
            </a:r>
            <a:endParaRPr lang="ru-RU" sz="2000" b="1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500438" y="3429000"/>
            <a:ext cx="5000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12</a:t>
            </a:r>
            <a:endParaRPr lang="ru-RU" sz="2000" b="1"/>
          </a:p>
        </p:txBody>
      </p:sp>
      <p:sp>
        <p:nvSpPr>
          <p:cNvPr id="2152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21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21522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38" y="3071813"/>
            <a:ext cx="1428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4" name="Rectangle 6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5357813" y="3500438"/>
            <a:ext cx="285750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 flipH="1" flipV="1">
            <a:off x="5357812" y="3286126"/>
            <a:ext cx="214313" cy="2143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7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7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000"/>
                            </p:stCondLst>
                            <p:childTnLst>
                              <p:par>
                                <p:cTn id="7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000"/>
                            </p:stCondLst>
                            <p:childTnLst>
                              <p:par>
                                <p:cTn id="7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000"/>
                            </p:stCondLst>
                            <p:childTnLst>
                              <p:par>
                                <p:cTn id="8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/>
      <p:bldP spid="14" grpId="0" animBg="1"/>
      <p:bldP spid="4" grpId="0" build="p"/>
      <p:bldP spid="5" grpId="0" animBg="1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1075" cy="4525963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785813" y="2786063"/>
            <a:ext cx="2857500" cy="2571750"/>
          </a:xfrm>
          <a:prstGeom prst="rtTriangle">
            <a:avLst/>
          </a:prstGeom>
          <a:solidFill>
            <a:srgbClr val="B1E2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928688" y="2643188"/>
            <a:ext cx="2571750" cy="2857500"/>
          </a:xfrm>
          <a:prstGeom prst="rtTriangle">
            <a:avLst/>
          </a:prstGeom>
          <a:solidFill>
            <a:srgbClr val="B1E2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0070C0"/>
                </a:solidFill>
              </a:rPr>
              <a:t>Решить задачу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300" y="1600200"/>
            <a:ext cx="3521075" cy="4525963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ru-RU" b="1" dirty="0" smtClean="0"/>
              <a:t>Дано:</a:t>
            </a:r>
            <a:endParaRPr lang="en-US" b="1" dirty="0" smtClean="0"/>
          </a:p>
          <a:p>
            <a:pPr>
              <a:buFont typeface="Wingdings 2" pitchFamily="18" charset="2"/>
              <a:buNone/>
              <a:defRPr/>
            </a:pPr>
            <a:r>
              <a:rPr lang="en-US" b="1" dirty="0" smtClean="0"/>
              <a:t>ABCD-</a:t>
            </a:r>
            <a:r>
              <a:rPr lang="ru-RU" b="1" dirty="0" smtClean="0"/>
              <a:t>квадрат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3600" b="1" dirty="0" smtClean="0"/>
              <a:t>S</a:t>
            </a:r>
            <a:r>
              <a:rPr lang="en-US" sz="2000" b="1" dirty="0" smtClean="0"/>
              <a:t>ABOCD</a:t>
            </a:r>
            <a:r>
              <a:rPr lang="en-US" b="1" dirty="0" smtClean="0"/>
              <a:t>=48</a:t>
            </a:r>
            <a:r>
              <a:rPr lang="ru-RU" b="1" dirty="0" smtClean="0"/>
              <a:t>см</a:t>
            </a:r>
            <a:r>
              <a:rPr lang="ru-RU" b="1" baseline="30000" dirty="0" smtClean="0"/>
              <a:t>2</a:t>
            </a:r>
            <a:endParaRPr lang="ru-RU" dirty="0" smtClean="0"/>
          </a:p>
          <a:p>
            <a:pPr>
              <a:buFont typeface="Wingdings 2" pitchFamily="18" charset="2"/>
              <a:buNone/>
              <a:defRPr/>
            </a:pPr>
            <a:r>
              <a:rPr lang="ru-RU" b="1" dirty="0" smtClean="0"/>
              <a:t>_______________</a:t>
            </a:r>
          </a:p>
          <a:p>
            <a:pPr>
              <a:buFont typeface="Wingdings 2" pitchFamily="18" charset="2"/>
              <a:buNone/>
              <a:defRPr/>
            </a:pPr>
            <a:r>
              <a:rPr lang="ru-RU" b="1" dirty="0" smtClean="0"/>
              <a:t>Найти:</a:t>
            </a:r>
          </a:p>
          <a:p>
            <a:pPr marL="514350" indent="-514350">
              <a:buFont typeface="Wingdings 2" pitchFamily="18" charset="2"/>
              <a:buAutoNum type="arabicParenR"/>
              <a:defRPr/>
            </a:pPr>
            <a:r>
              <a:rPr lang="en-US" sz="3600" b="1" dirty="0" smtClean="0"/>
              <a:t>S</a:t>
            </a:r>
            <a:r>
              <a:rPr lang="en-US" sz="2000" b="1" dirty="0" smtClean="0"/>
              <a:t>ABCD</a:t>
            </a:r>
            <a:endParaRPr lang="en-US" b="1" dirty="0" smtClean="0"/>
          </a:p>
          <a:p>
            <a:pPr marL="514350" indent="-514350">
              <a:buFont typeface="Wingdings 2" pitchFamily="18" charset="2"/>
              <a:buAutoNum type="arabicParenR"/>
              <a:defRPr/>
            </a:pPr>
            <a:r>
              <a:rPr lang="en-US" sz="3600" b="1" dirty="0" smtClean="0"/>
              <a:t>P</a:t>
            </a:r>
            <a:r>
              <a:rPr lang="en-US" sz="2000" b="1" dirty="0" smtClean="0"/>
              <a:t>ABCD</a:t>
            </a:r>
            <a:endParaRPr lang="en-US" b="1" dirty="0" smtClean="0"/>
          </a:p>
          <a:p>
            <a:pPr>
              <a:buFont typeface="Wingdings 2" pitchFamily="18" charset="2"/>
              <a:buNone/>
              <a:defRPr/>
            </a:pPr>
            <a:endParaRPr lang="ru-RU" dirty="0"/>
          </a:p>
        </p:txBody>
      </p:sp>
      <p:cxnSp>
        <p:nvCxnSpPr>
          <p:cNvPr id="8" name="Прямая соединительная линия 7"/>
          <p:cNvCxnSpPr>
            <a:stCxn id="5" idx="0"/>
            <a:endCxn id="6" idx="4"/>
          </p:cNvCxnSpPr>
          <p:nvPr/>
        </p:nvCxnSpPr>
        <p:spPr>
          <a:xfrm rot="5400000" flipH="1" flipV="1">
            <a:off x="2213769" y="1356519"/>
            <a:ext cx="1588" cy="285750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71500" y="5286375"/>
            <a:ext cx="214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А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71500" y="2428875"/>
            <a:ext cx="357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В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500438" y="2428875"/>
            <a:ext cx="5000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С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571875" y="5286375"/>
            <a:ext cx="428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D</a:t>
            </a:r>
            <a:endParaRPr lang="ru-RU" sz="2000" b="1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000250" y="4143375"/>
            <a:ext cx="428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O</a:t>
            </a:r>
            <a:endParaRPr lang="ru-RU" sz="2000" b="1"/>
          </a:p>
        </p:txBody>
      </p:sp>
      <p:cxnSp>
        <p:nvCxnSpPr>
          <p:cNvPr id="19" name="Прямая соединительная линия 18"/>
          <p:cNvCxnSpPr>
            <a:stCxn id="6" idx="5"/>
          </p:cNvCxnSpPr>
          <p:nvPr/>
        </p:nvCxnSpPr>
        <p:spPr>
          <a:xfrm rot="16200000" flipH="1">
            <a:off x="2286000" y="4000501"/>
            <a:ext cx="1285875" cy="142875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500"/>
                            </p:stCondLst>
                            <p:childTnLst>
                              <p:par>
                                <p:cTn id="9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9500"/>
                            </p:stCondLst>
                            <p:childTnLst>
                              <p:par>
                                <p:cTn id="10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2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build="p"/>
      <p:bldP spid="11" grpId="0"/>
      <p:bldP spid="12" grpId="0"/>
      <p:bldP spid="13" grpId="0"/>
      <p:bldP spid="14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0070C0"/>
                </a:solidFill>
              </a:rPr>
              <a:t>Решить задачу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3555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1075" cy="4525963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300" y="1600200"/>
            <a:ext cx="3521075" cy="452596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b="1" smtClean="0"/>
              <a:t>Дано:</a:t>
            </a:r>
          </a:p>
          <a:p>
            <a:pPr>
              <a:buFont typeface="Wingdings 2" pitchFamily="18" charset="2"/>
              <a:buNone/>
            </a:pPr>
            <a:r>
              <a:rPr lang="en-US" b="1" smtClean="0"/>
              <a:t>ABKM</a:t>
            </a:r>
            <a:r>
              <a:rPr lang="ru-RU" b="1" smtClean="0"/>
              <a:t>-квадрат</a:t>
            </a:r>
          </a:p>
          <a:p>
            <a:pPr>
              <a:buFont typeface="Wingdings 2" pitchFamily="18" charset="2"/>
              <a:buNone/>
            </a:pPr>
            <a:r>
              <a:rPr lang="en-US" sz="4000" b="1" smtClean="0"/>
              <a:t>P</a:t>
            </a:r>
            <a:r>
              <a:rPr lang="en-US" sz="2400" b="1" smtClean="0"/>
              <a:t>ABKM</a:t>
            </a:r>
            <a:r>
              <a:rPr lang="en-US" b="1" smtClean="0"/>
              <a:t>=64 </a:t>
            </a:r>
            <a:r>
              <a:rPr lang="ru-RU" b="1" smtClean="0"/>
              <a:t>м</a:t>
            </a:r>
          </a:p>
          <a:p>
            <a:pPr>
              <a:buFont typeface="Wingdings 2" pitchFamily="18" charset="2"/>
              <a:buNone/>
            </a:pPr>
            <a:r>
              <a:rPr lang="en-US" b="1" smtClean="0"/>
              <a:t>______________</a:t>
            </a:r>
          </a:p>
          <a:p>
            <a:pPr>
              <a:buFont typeface="Wingdings 2" pitchFamily="18" charset="2"/>
              <a:buNone/>
            </a:pPr>
            <a:r>
              <a:rPr lang="ru-RU" b="1" smtClean="0"/>
              <a:t>Найти:</a:t>
            </a:r>
          </a:p>
          <a:p>
            <a:pPr>
              <a:buFont typeface="Wingdings 2" pitchFamily="18" charset="2"/>
              <a:buNone/>
            </a:pPr>
            <a:r>
              <a:rPr lang="en-US" sz="4400" b="1" smtClean="0"/>
              <a:t>S</a:t>
            </a:r>
            <a:r>
              <a:rPr lang="en-US" sz="2400" b="1" smtClean="0"/>
              <a:t>ABM</a:t>
            </a:r>
            <a:endParaRPr lang="en-US" b="1" smtClean="0"/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857250" y="2571750"/>
            <a:ext cx="2786063" cy="2857500"/>
          </a:xfrm>
          <a:prstGeom prst="rtTriangle">
            <a:avLst/>
          </a:prstGeom>
          <a:solidFill>
            <a:srgbClr val="B1E2E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16200000" flipH="1">
            <a:off x="2260600" y="1179513"/>
            <a:ext cx="1588" cy="2786062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 flipH="1" flipV="1">
            <a:off x="2212975" y="4000500"/>
            <a:ext cx="2859088" cy="1588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42938" y="5357813"/>
            <a:ext cx="285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А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42938" y="2214563"/>
            <a:ext cx="357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В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571875" y="2214563"/>
            <a:ext cx="428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К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571875" y="5286375"/>
            <a:ext cx="500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5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8500"/>
                            </p:stCondLst>
                            <p:childTnLst>
                              <p:par>
                                <p:cTn id="8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9500"/>
                            </p:stCondLst>
                            <p:childTnLst>
                              <p:par>
                                <p:cTn id="9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800" decel="100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800" decel="100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11" grpId="0"/>
      <p:bldP spid="12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atMod val="220000"/>
              </a:schemeClr>
            </a:gs>
            <a:gs pos="100000">
              <a:schemeClr val="bg2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714356"/>
            <a:ext cx="3429000" cy="1643074"/>
          </a:xfrm>
        </p:spPr>
        <p:txBody>
          <a:bodyPr/>
          <a:lstStyle/>
          <a:p>
            <a:pPr>
              <a:defRPr/>
            </a:pPr>
            <a:r>
              <a:rPr lang="ru-RU" sz="4400" dirty="0" smtClean="0">
                <a:solidFill>
                  <a:srgbClr val="FFFF00"/>
                </a:solidFill>
              </a:rPr>
              <a:t>Домашнее задание:</a:t>
            </a:r>
            <a:endParaRPr lang="ru-RU" sz="4400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389563" y="2571750"/>
            <a:ext cx="3429000" cy="2632075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  <a:defRPr/>
            </a:pPr>
            <a:r>
              <a:rPr lang="ru-RU" sz="4400" b="1" dirty="0" smtClean="0">
                <a:solidFill>
                  <a:srgbClr val="FFFF00"/>
                </a:solidFill>
              </a:rPr>
              <a:t>П.48,49</a:t>
            </a:r>
          </a:p>
          <a:p>
            <a:pPr>
              <a:spcBef>
                <a:spcPct val="0"/>
              </a:spcBef>
              <a:defRPr/>
            </a:pPr>
            <a:r>
              <a:rPr lang="ru-RU" sz="4400" b="1" dirty="0" smtClean="0">
                <a:solidFill>
                  <a:srgbClr val="FFFF00"/>
                </a:solidFill>
              </a:rPr>
              <a:t>№448</a:t>
            </a:r>
          </a:p>
          <a:p>
            <a:pPr>
              <a:spcBef>
                <a:spcPct val="0"/>
              </a:spcBef>
              <a:defRPr/>
            </a:pPr>
            <a:r>
              <a:rPr lang="ru-RU" sz="4400" b="1" dirty="0" smtClean="0">
                <a:solidFill>
                  <a:srgbClr val="FFFF00"/>
                </a:solidFill>
              </a:rPr>
              <a:t>№449</a:t>
            </a:r>
          </a:p>
          <a:p>
            <a:pPr>
              <a:spcBef>
                <a:spcPct val="0"/>
              </a:spcBef>
              <a:defRPr/>
            </a:pPr>
            <a:r>
              <a:rPr lang="ru-RU" sz="4400" b="1" dirty="0" smtClean="0">
                <a:solidFill>
                  <a:srgbClr val="FFFF00"/>
                </a:solidFill>
              </a:rPr>
              <a:t>№450</a:t>
            </a:r>
          </a:p>
        </p:txBody>
      </p:sp>
      <p:pic>
        <p:nvPicPr>
          <p:cNvPr id="24580" name="Picture 4" descr="MCj0396744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88" y="2143125"/>
            <a:ext cx="14827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MCj03967440000[1]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9330" b="9330"/>
          <a:stretch>
            <a:fillRect/>
          </a:stretch>
        </p:blipFill>
        <p:spPr>
          <a:xfrm rot="21348352">
            <a:off x="642910" y="1000108"/>
            <a:ext cx="4206875" cy="4429156"/>
          </a:xfr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820"/>
                            </p:stCondLst>
                            <p:childTnLst>
                              <p:par>
                                <p:cTn id="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20"/>
                            </p:stCondLst>
                            <p:childTnLst>
                              <p:par>
                                <p:cTn id="2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220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Цели урока: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b="1" i="1" smtClean="0">
                <a:solidFill>
                  <a:srgbClr val="00B0F0"/>
                </a:solidFill>
              </a:rPr>
              <a:t>Образовательные:</a:t>
            </a:r>
          </a:p>
          <a:p>
            <a:r>
              <a:rPr lang="ru-RU" sz="2000" smtClean="0"/>
              <a:t> Дать представление об измерении площадей многоугольников.</a:t>
            </a:r>
          </a:p>
          <a:p>
            <a:r>
              <a:rPr lang="ru-RU" sz="2000" smtClean="0"/>
              <a:t>Рассмотреть основные свойства площадей.</a:t>
            </a:r>
          </a:p>
          <a:p>
            <a:r>
              <a:rPr lang="ru-RU" sz="2000" smtClean="0"/>
              <a:t>Показать примеры использования изученного теоретического материала в ходе решения задач.</a:t>
            </a:r>
          </a:p>
          <a:p>
            <a:pPr>
              <a:buFont typeface="Wingdings 2" pitchFamily="18" charset="2"/>
              <a:buNone/>
            </a:pPr>
            <a:r>
              <a:rPr lang="ru-RU" sz="2400" b="1" i="1" smtClean="0">
                <a:solidFill>
                  <a:srgbClr val="00B0F0"/>
                </a:solidFill>
              </a:rPr>
              <a:t>Развивающие:</a:t>
            </a:r>
            <a:r>
              <a:rPr lang="ru-RU" sz="2400" smtClean="0"/>
              <a:t> </a:t>
            </a:r>
            <a:r>
              <a:rPr lang="ru-RU" sz="2000" smtClean="0"/>
              <a:t>развить умение вычислять площади фигур, применяя изученные свойства, развитие логического мышления  и  математической культуры.</a:t>
            </a:r>
          </a:p>
          <a:p>
            <a:pPr>
              <a:buFont typeface="Wingdings 2" pitchFamily="18" charset="2"/>
              <a:buNone/>
            </a:pPr>
            <a:r>
              <a:rPr lang="ru-RU" sz="2400" b="1" i="1" smtClean="0">
                <a:solidFill>
                  <a:srgbClr val="00B0F0"/>
                </a:solidFill>
              </a:rPr>
              <a:t>Воспитательные</a:t>
            </a:r>
            <a:r>
              <a:rPr lang="ru-RU" sz="2000" b="1" i="1" smtClean="0">
                <a:solidFill>
                  <a:srgbClr val="00B0F0"/>
                </a:solidFill>
              </a:rPr>
              <a:t>:</a:t>
            </a:r>
            <a:r>
              <a:rPr lang="ru-RU" sz="2000" smtClean="0"/>
              <a:t> воспитание познавательного интереса к геометрии.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8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8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8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8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8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8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8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b="0" dirty="0" smtClean="0">
                <a:solidFill>
                  <a:srgbClr val="00FF99"/>
                </a:solidFill>
              </a:rPr>
              <a:t>Спасибо за урок</a:t>
            </a:r>
            <a:endParaRPr lang="ru-RU" b="0" dirty="0">
              <a:solidFill>
                <a:srgbClr val="00FF99"/>
              </a:solidFill>
            </a:endParaRPr>
          </a:p>
        </p:txBody>
      </p:sp>
      <p:sp>
        <p:nvSpPr>
          <p:cNvPr id="23555" name="Содержимое 5"/>
          <p:cNvSpPr>
            <a:spLocks noGrp="1"/>
          </p:cNvSpPr>
          <p:nvPr>
            <p:ph idx="1"/>
          </p:nvPr>
        </p:nvSpPr>
        <p:spPr>
          <a:xfrm>
            <a:off x="500063" y="1643063"/>
            <a:ext cx="7239000" cy="484663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4000" b="1" smtClean="0">
                <a:solidFill>
                  <a:srgbClr val="C14388"/>
                </a:solidFill>
              </a:rPr>
              <a:t>  </a:t>
            </a:r>
          </a:p>
          <a:p>
            <a:pPr>
              <a:buFont typeface="Wingdings 2" pitchFamily="18" charset="2"/>
              <a:buNone/>
            </a:pPr>
            <a:r>
              <a:rPr lang="ru-RU" sz="4000" b="1" smtClean="0">
                <a:solidFill>
                  <a:srgbClr val="C14388"/>
                </a:solidFill>
              </a:rPr>
              <a:t>  Желаем успехов в учёбе!</a:t>
            </a:r>
          </a:p>
        </p:txBody>
      </p:sp>
      <p:pic>
        <p:nvPicPr>
          <p:cNvPr id="23556" name="Picture 16" descr="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813" y="4000500"/>
            <a:ext cx="2185987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17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13" y="4143375"/>
            <a:ext cx="1935162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5" descr="BS00554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63" y="4929188"/>
            <a:ext cx="1524000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50"/>
                            </p:stCondLst>
                            <p:childTnLst>
                              <p:par>
                                <p:cTn id="1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50"/>
                            </p:stCondLst>
                            <p:childTnLst>
                              <p:par>
                                <p:cTn id="2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950"/>
                            </p:stCondLst>
                            <p:childTnLst>
                              <p:par>
                                <p:cTn id="4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786063" y="3143250"/>
            <a:ext cx="1357312" cy="1357313"/>
          </a:xfrm>
          <a:prstGeom prst="rect">
            <a:avLst/>
          </a:prstGeom>
          <a:solidFill>
            <a:srgbClr val="B1E2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 flipH="1">
            <a:off x="785813" y="3143250"/>
            <a:ext cx="2000250" cy="1357313"/>
          </a:xfrm>
          <a:prstGeom prst="rtTriangle">
            <a:avLst/>
          </a:prstGeom>
          <a:solidFill>
            <a:srgbClr val="B1E2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0070C0"/>
                </a:solidFill>
              </a:rPr>
              <a:t>Дополнительная Задача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6629" name="Содержимое 2"/>
          <p:cNvSpPr>
            <a:spLocks noGrp="1"/>
          </p:cNvSpPr>
          <p:nvPr>
            <p:ph sz="half" idx="1"/>
          </p:nvPr>
        </p:nvSpPr>
        <p:spPr>
          <a:xfrm>
            <a:off x="357188" y="1571625"/>
            <a:ext cx="3900487" cy="4525963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00563" y="1600200"/>
            <a:ext cx="3643312" cy="452596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b="1" smtClean="0"/>
              <a:t>Дано:</a:t>
            </a:r>
          </a:p>
          <a:p>
            <a:pPr>
              <a:buFont typeface="Wingdings 2" pitchFamily="18" charset="2"/>
              <a:buNone/>
            </a:pPr>
            <a:r>
              <a:rPr lang="en-US" b="1" smtClean="0"/>
              <a:t>ABCF-</a:t>
            </a:r>
            <a:r>
              <a:rPr lang="ru-RU" b="1" smtClean="0"/>
              <a:t>прямоугольная трапеция</a:t>
            </a:r>
          </a:p>
          <a:p>
            <a:pPr>
              <a:buFont typeface="Wingdings 2" pitchFamily="18" charset="2"/>
              <a:buNone/>
            </a:pPr>
            <a:r>
              <a:rPr lang="en-US" b="1" smtClean="0"/>
              <a:t>     ABC=150</a:t>
            </a:r>
            <a:endParaRPr lang="ru-RU" b="1" smtClean="0"/>
          </a:p>
          <a:p>
            <a:pPr>
              <a:buFont typeface="Wingdings 2" pitchFamily="18" charset="2"/>
              <a:buNone/>
            </a:pPr>
            <a:r>
              <a:rPr lang="en-US" b="1" smtClean="0"/>
              <a:t>   AB=34</a:t>
            </a:r>
            <a:r>
              <a:rPr lang="ru-RU" b="1" smtClean="0"/>
              <a:t>см</a:t>
            </a:r>
          </a:p>
          <a:p>
            <a:pPr>
              <a:buFont typeface="Wingdings 2" pitchFamily="18" charset="2"/>
              <a:buNone/>
            </a:pPr>
            <a:r>
              <a:rPr lang="en-US" b="1" smtClean="0"/>
              <a:t>________________</a:t>
            </a:r>
          </a:p>
          <a:p>
            <a:pPr>
              <a:buFont typeface="Wingdings 2" pitchFamily="18" charset="2"/>
              <a:buNone/>
            </a:pPr>
            <a:r>
              <a:rPr lang="ru-RU" b="1" smtClean="0"/>
              <a:t>Найти:</a:t>
            </a:r>
            <a:r>
              <a:rPr lang="en-US" b="1" smtClean="0"/>
              <a:t> </a:t>
            </a:r>
            <a:r>
              <a:rPr lang="en-US" sz="4000" b="1" smtClean="0"/>
              <a:t>S</a:t>
            </a:r>
            <a:r>
              <a:rPr lang="en-US" sz="2000" b="1" smtClean="0"/>
              <a:t>MBCF</a:t>
            </a:r>
            <a:endParaRPr lang="ru-RU" b="1" smtClean="0"/>
          </a:p>
        </p:txBody>
      </p:sp>
      <p:sp>
        <p:nvSpPr>
          <p:cNvPr id="8" name="Дуга 7"/>
          <p:cNvSpPr/>
          <p:nvPr/>
        </p:nvSpPr>
        <p:spPr>
          <a:xfrm flipV="1">
            <a:off x="2308225" y="2928938"/>
            <a:ext cx="714375" cy="428625"/>
          </a:xfrm>
          <a:prstGeom prst="arc">
            <a:avLst>
              <a:gd name="adj1" fmla="val 13676948"/>
              <a:gd name="adj2" fmla="val 0"/>
            </a:avLst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786063" y="3214688"/>
            <a:ext cx="785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150</a:t>
            </a:r>
          </a:p>
        </p:txBody>
      </p:sp>
      <p:sp>
        <p:nvSpPr>
          <p:cNvPr id="2663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25" y="3143250"/>
            <a:ext cx="1333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643188" y="2714625"/>
            <a:ext cx="357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В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000500" y="2786063"/>
            <a:ext cx="571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С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071938" y="4429125"/>
            <a:ext cx="3254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F</a:t>
            </a:r>
            <a:endParaRPr lang="ru-RU" sz="2000" b="1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71750" y="4572000"/>
            <a:ext cx="428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M</a:t>
            </a:r>
            <a:endParaRPr lang="ru-RU" sz="2000" b="1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00063" y="4429125"/>
            <a:ext cx="357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A</a:t>
            </a:r>
            <a:endParaRPr lang="ru-RU" sz="2000" b="1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4786313" y="3808413"/>
            <a:ext cx="214312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4786313" y="3665538"/>
            <a:ext cx="142875" cy="1428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4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50" y="3429000"/>
            <a:ext cx="1333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428750" y="3500438"/>
            <a:ext cx="500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34</a:t>
            </a:r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800" decel="100000"/>
                                        <p:tgtEl>
                                          <p:spTgt spid="419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500"/>
                            </p:stCondLst>
                            <p:childTnLst>
                              <p:par>
                                <p:cTn id="7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500"/>
                            </p:stCondLst>
                            <p:childTnLst>
                              <p:par>
                                <p:cTn id="8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000"/>
                            </p:stCondLst>
                            <p:childTnLst>
                              <p:par>
                                <p:cTn id="8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000"/>
                            </p:stCondLst>
                            <p:childTnLst>
                              <p:par>
                                <p:cTn id="9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9500"/>
                            </p:stCondLst>
                            <p:childTnLst>
                              <p:par>
                                <p:cTn id="10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build="p"/>
      <p:bldP spid="8" grpId="0" animBg="1"/>
      <p:bldP spid="9" grpId="0"/>
      <p:bldP spid="12" grpId="0"/>
      <p:bldP spid="13" grpId="0"/>
      <p:bldP spid="14" grpId="0"/>
      <p:bldP spid="15" grpId="0"/>
      <p:bldP spid="16" grpId="0"/>
      <p:bldP spid="2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0070C0"/>
                </a:solidFill>
              </a:rPr>
              <a:t>дополнительная задача.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313" y="1500188"/>
            <a:ext cx="3763962" cy="4357687"/>
          </a:xfrm>
        </p:spPr>
        <p:txBody>
          <a:bodyPr>
            <a:normAutofit fontScale="77500" lnSpcReduction="20000"/>
          </a:bodyPr>
          <a:lstStyle/>
          <a:p>
            <a:pPr>
              <a:buFont typeface="Wingdings 2" pitchFamily="18" charset="2"/>
              <a:buNone/>
              <a:defRPr/>
            </a:pPr>
            <a:r>
              <a:rPr lang="en-US" dirty="0" smtClean="0"/>
              <a:t>                               </a:t>
            </a:r>
          </a:p>
          <a:p>
            <a:pPr>
              <a:buFont typeface="Wingdings 2" pitchFamily="18" charset="2"/>
              <a:buNone/>
              <a:defRPr/>
            </a:pPr>
            <a:endParaRPr lang="en-US" dirty="0" smtClean="0"/>
          </a:p>
          <a:p>
            <a:pPr>
              <a:buFont typeface="Wingdings 2" pitchFamily="18" charset="2"/>
              <a:buNone/>
              <a:defRPr/>
            </a:pPr>
            <a:r>
              <a:rPr lang="en-US" dirty="0" smtClean="0"/>
              <a:t>             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dirty="0" smtClean="0"/>
              <a:t>                                      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dirty="0" smtClean="0"/>
              <a:t>                                      </a:t>
            </a:r>
          </a:p>
          <a:p>
            <a:pPr>
              <a:buFont typeface="Wingdings 2" pitchFamily="18" charset="2"/>
              <a:buNone/>
              <a:defRPr/>
            </a:pPr>
            <a:endParaRPr lang="en-US" dirty="0" smtClean="0"/>
          </a:p>
          <a:p>
            <a:pPr>
              <a:buFont typeface="Wingdings 2" pitchFamily="18" charset="2"/>
              <a:buNone/>
              <a:defRPr/>
            </a:pPr>
            <a:endParaRPr lang="en-US" dirty="0" smtClean="0"/>
          </a:p>
          <a:p>
            <a:pPr>
              <a:buFont typeface="Wingdings 2" pitchFamily="18" charset="2"/>
              <a:buNone/>
              <a:defRPr/>
            </a:pPr>
            <a:r>
              <a:rPr lang="en-US" dirty="0" smtClean="0"/>
              <a:t>                                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dirty="0" smtClean="0"/>
              <a:t>  </a:t>
            </a:r>
          </a:p>
          <a:p>
            <a:pPr>
              <a:buFont typeface="Wingdings 2" pitchFamily="18" charset="2"/>
              <a:buNone/>
              <a:defRPr/>
            </a:pPr>
            <a:endParaRPr lang="en-US" dirty="0" smtClean="0"/>
          </a:p>
          <a:p>
            <a:pPr>
              <a:buFont typeface="Wingdings 2" pitchFamily="18" charset="2"/>
              <a:buNone/>
              <a:defRPr/>
            </a:pPr>
            <a:r>
              <a:rPr lang="en-US" dirty="0" smtClean="0"/>
              <a:t>    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dirty="0" smtClean="0"/>
              <a:t>                                                      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00500" y="1600200"/>
            <a:ext cx="4357688" cy="4525963"/>
          </a:xfrm>
        </p:spPr>
        <p:txBody>
          <a:bodyPr>
            <a:normAutofit fontScale="77500" lnSpcReduction="20000"/>
          </a:bodyPr>
          <a:lstStyle/>
          <a:p>
            <a:pPr>
              <a:buFont typeface="Wingdings 2" pitchFamily="18" charset="2"/>
              <a:buNone/>
              <a:defRPr/>
            </a:pPr>
            <a:endParaRPr lang="en-US" dirty="0" smtClean="0"/>
          </a:p>
          <a:p>
            <a:pPr>
              <a:buFont typeface="Wingdings 2" pitchFamily="18" charset="2"/>
              <a:buNone/>
              <a:defRPr/>
            </a:pPr>
            <a:endParaRPr lang="en-US" dirty="0" smtClean="0"/>
          </a:p>
          <a:p>
            <a:pPr>
              <a:buFont typeface="Wingdings 2" pitchFamily="18" charset="2"/>
              <a:buNone/>
              <a:defRPr/>
            </a:pPr>
            <a:r>
              <a:rPr lang="ru-RU" sz="3100" b="1" dirty="0" smtClean="0"/>
              <a:t>Дано:</a:t>
            </a:r>
          </a:p>
          <a:p>
            <a:pPr>
              <a:buFont typeface="Wingdings 2" pitchFamily="18" charset="2"/>
              <a:buNone/>
              <a:defRPr/>
            </a:pPr>
            <a:r>
              <a:rPr lang="ru-RU" sz="3100" b="1" dirty="0" smtClean="0"/>
              <a:t> </a:t>
            </a:r>
            <a:r>
              <a:rPr lang="en-US" sz="3100" b="1" dirty="0" smtClean="0"/>
              <a:t>ABCD-</a:t>
            </a:r>
            <a:r>
              <a:rPr lang="ru-RU" sz="3100" b="1" dirty="0" smtClean="0"/>
              <a:t>параллелограмм</a:t>
            </a:r>
            <a:endParaRPr lang="en-US" sz="3100" b="1" dirty="0" smtClean="0"/>
          </a:p>
          <a:p>
            <a:pPr>
              <a:buFont typeface="Wingdings 2" pitchFamily="18" charset="2"/>
              <a:buNone/>
              <a:defRPr/>
            </a:pPr>
            <a:r>
              <a:rPr lang="ru-RU" sz="3100" b="1" dirty="0" smtClean="0"/>
              <a:t> </a:t>
            </a:r>
            <a:r>
              <a:rPr lang="en-US" sz="3100" b="1" dirty="0" smtClean="0"/>
              <a:t>AD=2AB</a:t>
            </a:r>
          </a:p>
          <a:p>
            <a:pPr>
              <a:buFont typeface="Wingdings 2" pitchFamily="18" charset="2"/>
              <a:buNone/>
              <a:defRPr/>
            </a:pPr>
            <a:r>
              <a:rPr lang="ru-RU" sz="3100" b="1" dirty="0" smtClean="0"/>
              <a:t> </a:t>
            </a:r>
            <a:r>
              <a:rPr lang="en-US" sz="3100" b="1" dirty="0" smtClean="0"/>
              <a:t>AM-</a:t>
            </a:r>
            <a:r>
              <a:rPr lang="ru-RU" sz="3100" b="1" dirty="0" smtClean="0"/>
              <a:t>биссектриса угла </a:t>
            </a:r>
            <a:r>
              <a:rPr lang="en-US" sz="3100" b="1" dirty="0" smtClean="0"/>
              <a:t>BAD</a:t>
            </a:r>
          </a:p>
          <a:p>
            <a:pPr>
              <a:buFont typeface="Wingdings 2" pitchFamily="18" charset="2"/>
              <a:buNone/>
              <a:defRPr/>
            </a:pPr>
            <a:r>
              <a:rPr lang="ru-RU" sz="3100" b="1" dirty="0" smtClean="0"/>
              <a:t>_______</a:t>
            </a:r>
            <a:r>
              <a:rPr lang="en-US" sz="3100" b="1" dirty="0" smtClean="0"/>
              <a:t>________________</a:t>
            </a:r>
          </a:p>
          <a:p>
            <a:pPr>
              <a:buFont typeface="Wingdings 2" pitchFamily="18" charset="2"/>
              <a:buNone/>
              <a:defRPr/>
            </a:pPr>
            <a:r>
              <a:rPr lang="ru-RU" sz="3100" b="1" dirty="0" smtClean="0"/>
              <a:t>Доказать: </a:t>
            </a:r>
            <a:r>
              <a:rPr lang="en-US" sz="3100" b="1" dirty="0" smtClean="0"/>
              <a:t>AN=MN</a:t>
            </a:r>
            <a:endParaRPr lang="ru-RU" sz="3100" b="1" dirty="0" smtClean="0"/>
          </a:p>
          <a:p>
            <a:pPr>
              <a:buFont typeface="Wingdings 2" pitchFamily="18" charset="2"/>
              <a:buNone/>
              <a:defRPr/>
            </a:pPr>
            <a:endParaRPr lang="en-US" dirty="0" smtClean="0"/>
          </a:p>
          <a:p>
            <a:pPr>
              <a:buFont typeface="Wingdings 2" pitchFamily="18" charset="2"/>
              <a:buNone/>
              <a:defRPr/>
            </a:pPr>
            <a:endParaRPr lang="en-US" dirty="0" smtClean="0"/>
          </a:p>
        </p:txBody>
      </p:sp>
      <p:sp>
        <p:nvSpPr>
          <p:cNvPr id="5" name="Параллелограмм 4"/>
          <p:cNvSpPr/>
          <p:nvPr/>
        </p:nvSpPr>
        <p:spPr>
          <a:xfrm>
            <a:off x="571500" y="4214813"/>
            <a:ext cx="2643188" cy="1143000"/>
          </a:xfrm>
          <a:prstGeom prst="parallelogram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571500" y="3000375"/>
            <a:ext cx="3000375" cy="235743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2786063" y="3429000"/>
            <a:ext cx="1214438" cy="357187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0" name="TextBox 7"/>
          <p:cNvSpPr txBox="1">
            <a:spLocks noChangeArrowheads="1"/>
          </p:cNvSpPr>
          <p:nvPr/>
        </p:nvSpPr>
        <p:spPr bwMode="auto">
          <a:xfrm>
            <a:off x="642938" y="478631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</a:t>
            </a:r>
            <a:endParaRPr lang="ru-RU"/>
          </a:p>
        </p:txBody>
      </p:sp>
      <p:sp>
        <p:nvSpPr>
          <p:cNvPr id="8201" name="TextBox 9"/>
          <p:cNvSpPr txBox="1">
            <a:spLocks noChangeArrowheads="1"/>
          </p:cNvSpPr>
          <p:nvPr/>
        </p:nvSpPr>
        <p:spPr bwMode="auto">
          <a:xfrm>
            <a:off x="928688" y="5000625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  <a:endParaRPr lang="ru-RU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85750" y="5214938"/>
            <a:ext cx="285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A</a:t>
            </a:r>
            <a:endParaRPr lang="ru-RU" sz="2000" b="1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71500" y="3857625"/>
            <a:ext cx="285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B</a:t>
            </a:r>
            <a:endParaRPr lang="ru-RU" sz="2000" b="1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785938" y="3857625"/>
            <a:ext cx="357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N</a:t>
            </a:r>
            <a:endParaRPr lang="ru-RU" sz="2000" b="1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500438" y="2714625"/>
            <a:ext cx="357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M</a:t>
            </a:r>
            <a:endParaRPr lang="ru-RU" sz="2000" b="1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214688" y="4000500"/>
            <a:ext cx="428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C</a:t>
            </a:r>
            <a:endParaRPr lang="ru-RU" sz="2000" b="1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857500" y="5214938"/>
            <a:ext cx="500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D</a:t>
            </a:r>
            <a:endParaRPr lang="ru-RU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5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8500"/>
                            </p:stCondLst>
                            <p:childTnLst>
                              <p:par>
                                <p:cTn id="8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9500"/>
                            </p:stCondLst>
                            <p:childTnLst>
                              <p:par>
                                <p:cTn id="9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800" decel="100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800" decel="100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8200" grpId="0"/>
      <p:bldP spid="8201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89451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dirty="0" smtClean="0">
                <a:solidFill>
                  <a:srgbClr val="0070C0"/>
                </a:solidFill>
              </a:rPr>
              <a:t>Через точку во внутренней области равностороннего треугольника проведены 2 прямые, параллельные двум сторонам треугольника. На какие фигуры разбивается этими прямыми данный треугольник?</a:t>
            </a:r>
            <a:br>
              <a:rPr lang="ru-RU" sz="2000" dirty="0" smtClean="0">
                <a:solidFill>
                  <a:srgbClr val="0070C0"/>
                </a:solidFill>
              </a:rPr>
            </a:br>
            <a:r>
              <a:rPr lang="ru-RU" sz="2000" dirty="0" smtClean="0">
                <a:solidFill>
                  <a:srgbClr val="0070C0"/>
                </a:solidFill>
              </a:rPr>
              <a:t> Показать их на рисунке.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8195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571750"/>
            <a:ext cx="3521075" cy="3554413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8196" name="Содержимое 3"/>
          <p:cNvSpPr>
            <a:spLocks noGrp="1"/>
          </p:cNvSpPr>
          <p:nvPr>
            <p:ph sz="half" idx="2"/>
          </p:nvPr>
        </p:nvSpPr>
        <p:spPr>
          <a:xfrm>
            <a:off x="4178300" y="2571750"/>
            <a:ext cx="3521075" cy="3554413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1571625" y="2500313"/>
            <a:ext cx="4429125" cy="3714750"/>
          </a:xfrm>
          <a:prstGeom prst="triangle">
            <a:avLst>
              <a:gd name="adj" fmla="val 49142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1643063" y="4786313"/>
            <a:ext cx="4857750" cy="7143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6200000" flipH="1">
            <a:off x="1678782" y="3893344"/>
            <a:ext cx="3500437" cy="21431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286125" y="4500563"/>
            <a:ext cx="447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М</a:t>
            </a:r>
          </a:p>
        </p:txBody>
      </p:sp>
      <p:sp>
        <p:nvSpPr>
          <p:cNvPr id="9" name="Блок-схема: узел 8"/>
          <p:cNvSpPr/>
          <p:nvPr/>
        </p:nvSpPr>
        <p:spPr>
          <a:xfrm flipH="1" flipV="1">
            <a:off x="3325813" y="4810125"/>
            <a:ext cx="46037" cy="460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72390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Основные Единицы измерения площадей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smtClean="0"/>
          </a:p>
          <a:p>
            <a:pPr algn="just" eaLnBrk="1" hangingPunct="1">
              <a:buFont typeface="Wingdings 2" pitchFamily="18" charset="2"/>
              <a:buNone/>
            </a:pPr>
            <a:r>
              <a:rPr lang="ru-RU" b="1" smtClean="0"/>
              <a:t>                квадратный метр – м</a:t>
            </a:r>
            <a:r>
              <a:rPr lang="ru-RU" b="1" baseline="30000" smtClean="0"/>
              <a:t>2     </a:t>
            </a:r>
            <a:endParaRPr lang="ru-RU" b="1" smtClean="0"/>
          </a:p>
          <a:p>
            <a:pPr algn="just" eaLnBrk="1" hangingPunct="1">
              <a:buFont typeface="Wingdings 2" pitchFamily="18" charset="2"/>
              <a:buNone/>
            </a:pPr>
            <a:r>
              <a:rPr lang="ru-RU" b="1" smtClean="0"/>
              <a:t>                квадратный дециметр – дм</a:t>
            </a:r>
            <a:r>
              <a:rPr lang="ru-RU" b="1" baseline="30000" smtClean="0"/>
              <a:t>2</a:t>
            </a:r>
            <a:endParaRPr lang="ru-RU" smtClean="0"/>
          </a:p>
          <a:p>
            <a:pPr algn="just" eaLnBrk="1" hangingPunct="1">
              <a:buFont typeface="Wingdings 2" pitchFamily="18" charset="2"/>
              <a:buNone/>
            </a:pPr>
            <a:r>
              <a:rPr lang="ru-RU" b="1" smtClean="0"/>
              <a:t>                квадратный сантиметр – см</a:t>
            </a:r>
            <a:r>
              <a:rPr lang="ru-RU" b="1" baseline="30000" smtClean="0"/>
              <a:t>2</a:t>
            </a:r>
            <a:endParaRPr lang="ru-RU" b="1" smtClean="0"/>
          </a:p>
          <a:p>
            <a:pPr algn="just" eaLnBrk="1" hangingPunct="1">
              <a:buFont typeface="Wingdings 2" pitchFamily="18" charset="2"/>
              <a:buNone/>
            </a:pPr>
            <a:r>
              <a:rPr lang="ru-RU" b="1" smtClean="0"/>
              <a:t>                квадратный миллиметр- мм</a:t>
            </a:r>
            <a:r>
              <a:rPr lang="ru-RU" b="1" baseline="30000" smtClean="0"/>
              <a:t>2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b="1" baseline="30000" smtClean="0"/>
              <a:t>                        </a:t>
            </a:r>
            <a:r>
              <a:rPr lang="ru-RU" b="1" smtClean="0"/>
              <a:t>квадратный километр – км</a:t>
            </a:r>
            <a:r>
              <a:rPr lang="ru-RU" b="1" baseline="30000" smtClean="0"/>
              <a:t>2</a:t>
            </a:r>
            <a:endParaRPr lang="ru-RU" smtClean="0"/>
          </a:p>
          <a:p>
            <a:pPr algn="just" eaLnBrk="1" hangingPunct="1">
              <a:buFont typeface="Wingdings 2" pitchFamily="18" charset="2"/>
              <a:buNone/>
            </a:pPr>
            <a:r>
              <a:rPr lang="ru-RU" b="1" smtClean="0"/>
              <a:t>                ар (сотка)-100 м</a:t>
            </a:r>
            <a:r>
              <a:rPr lang="ru-RU" b="1" baseline="30000" smtClean="0"/>
              <a:t>2     </a:t>
            </a:r>
            <a:endParaRPr lang="ru-RU" b="1" smtClean="0"/>
          </a:p>
          <a:p>
            <a:pPr algn="just" eaLnBrk="1" hangingPunct="1">
              <a:buFont typeface="Wingdings 2" pitchFamily="18" charset="2"/>
              <a:buNone/>
            </a:pPr>
            <a:r>
              <a:rPr lang="ru-RU" b="1" smtClean="0"/>
              <a:t>                га (гектар)- 10000 м</a:t>
            </a:r>
            <a:r>
              <a:rPr lang="ru-RU" b="1" baseline="30000" smtClean="0"/>
              <a:t>2     </a:t>
            </a:r>
            <a:endParaRPr lang="ru-RU" b="1" smtClean="0"/>
          </a:p>
          <a:p>
            <a:pPr algn="just" eaLnBrk="1" hangingPunct="1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239000" cy="18573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dirty="0" smtClean="0">
                <a:solidFill>
                  <a:schemeClr val="tx2"/>
                </a:solidFill>
              </a:rPr>
              <a:t>Найти площадь прямоугольника, если площадь маленького квадрата равна 1 </a:t>
            </a:r>
            <a:r>
              <a:rPr lang="ru-RU" sz="2800" dirty="0" smtClean="0">
                <a:solidFill>
                  <a:schemeClr val="tx2"/>
                </a:solidFill>
              </a:rPr>
              <a:t>см</a:t>
            </a:r>
            <a:r>
              <a:rPr lang="ru-RU" sz="2800" baseline="30000" dirty="0" smtClean="0">
                <a:solidFill>
                  <a:schemeClr val="tx2"/>
                </a:solidFill>
              </a:rPr>
              <a:t>2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500063" y="1500188"/>
            <a:ext cx="7239000" cy="484663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                                                               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pPr>
              <a:buFont typeface="Wingdings 2" pitchFamily="18" charset="2"/>
              <a:buNone/>
            </a:pPr>
            <a:endParaRPr lang="ru-RU" smtClean="0"/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  <p:graphicFrame>
        <p:nvGraphicFramePr>
          <p:cNvPr id="11339" name="Group 75"/>
          <p:cNvGraphicFramePr>
            <a:graphicFrameLocks noGrp="1"/>
          </p:cNvGraphicFramePr>
          <p:nvPr/>
        </p:nvGraphicFramePr>
        <p:xfrm>
          <a:off x="1979613" y="1916113"/>
          <a:ext cx="4464050" cy="3241675"/>
        </p:xfrm>
        <a:graphic>
          <a:graphicData uri="http://schemas.openxmlformats.org/drawingml/2006/table">
            <a:tbl>
              <a:tblPr/>
              <a:tblGrid>
                <a:gridCol w="638175"/>
                <a:gridCol w="636587"/>
                <a:gridCol w="638175"/>
                <a:gridCol w="638175"/>
                <a:gridCol w="638175"/>
                <a:gridCol w="636588"/>
                <a:gridCol w="638175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F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85750" y="6119813"/>
            <a:ext cx="7072313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Площадь прямоугольника равна 7•5=35(см</a:t>
            </a:r>
            <a:r>
              <a:rPr lang="ru-RU" sz="2400" b="1" baseline="30000"/>
              <a:t>2</a:t>
            </a:r>
            <a:r>
              <a:rPr lang="ru-RU" sz="2400" b="1"/>
              <a:t>)</a:t>
            </a:r>
          </a:p>
          <a:p>
            <a:r>
              <a:rPr lang="ru-RU"/>
              <a:t> </a:t>
            </a:r>
          </a:p>
        </p:txBody>
      </p:sp>
      <p:sp>
        <p:nvSpPr>
          <p:cNvPr id="10295" name="TextBox 5"/>
          <p:cNvSpPr txBox="1">
            <a:spLocks noChangeArrowheads="1"/>
          </p:cNvSpPr>
          <p:nvPr/>
        </p:nvSpPr>
        <p:spPr bwMode="auto">
          <a:xfrm>
            <a:off x="2000250" y="5143500"/>
            <a:ext cx="714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1</a:t>
            </a:r>
            <a:r>
              <a:rPr lang="ru-RU" b="1"/>
              <a:t>см</a:t>
            </a:r>
          </a:p>
        </p:txBody>
      </p:sp>
      <p:sp>
        <p:nvSpPr>
          <p:cNvPr id="10296" name="TextBox 6"/>
          <p:cNvSpPr txBox="1">
            <a:spLocks noChangeArrowheads="1"/>
          </p:cNvSpPr>
          <p:nvPr/>
        </p:nvSpPr>
        <p:spPr bwMode="auto">
          <a:xfrm>
            <a:off x="1428750" y="4714875"/>
            <a:ext cx="642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1см</a:t>
            </a:r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6715125" y="1928813"/>
            <a:ext cx="285750" cy="3214687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Левая фигурная скобка 9"/>
          <p:cNvSpPr/>
          <p:nvPr/>
        </p:nvSpPr>
        <p:spPr>
          <a:xfrm rot="16200000">
            <a:off x="4036219" y="3321844"/>
            <a:ext cx="357187" cy="4429125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072313" y="3357563"/>
            <a:ext cx="31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5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071938" y="5715000"/>
            <a:ext cx="312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  <p:bldP spid="10" grpId="0" animBg="1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Измерение площадей многоугольников способом разбиения фигуры на квадраты.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267" name="Содержимое 2"/>
          <p:cNvSpPr>
            <a:spLocks noGrp="1"/>
          </p:cNvSpPr>
          <p:nvPr>
            <p:ph sz="half" idx="1"/>
          </p:nvPr>
        </p:nvSpPr>
        <p:spPr>
          <a:xfrm>
            <a:off x="357188" y="1643063"/>
            <a:ext cx="3521075" cy="4525962"/>
          </a:xfrm>
        </p:spPr>
        <p:txBody>
          <a:bodyPr/>
          <a:lstStyle/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pPr>
              <a:buFont typeface="Wingdings 2" pitchFamily="18" charset="2"/>
              <a:buNone/>
            </a:pPr>
            <a:r>
              <a:rPr lang="ru-RU" smtClean="0"/>
              <a:t>  </a:t>
            </a:r>
            <a:endParaRPr lang="ru-RU" sz="1800" smtClean="0"/>
          </a:p>
          <a:p>
            <a:pPr>
              <a:buFont typeface="Wingdings 2" pitchFamily="18" charset="2"/>
              <a:buNone/>
            </a:pPr>
            <a:endParaRPr lang="ru-RU" smtClean="0"/>
          </a:p>
          <a:p>
            <a:pPr>
              <a:buFont typeface="Wingdings 2" pitchFamily="18" charset="2"/>
              <a:buNone/>
            </a:pPr>
            <a:r>
              <a:rPr lang="ru-RU" sz="2000" smtClean="0"/>
              <a:t>        </a:t>
            </a:r>
          </a:p>
        </p:txBody>
      </p:sp>
      <p:sp>
        <p:nvSpPr>
          <p:cNvPr id="11268" name="Содержимое 174"/>
          <p:cNvSpPr>
            <a:spLocks noGrp="1"/>
          </p:cNvSpPr>
          <p:nvPr>
            <p:ph sz="half" idx="2"/>
          </p:nvPr>
        </p:nvSpPr>
        <p:spPr>
          <a:xfrm>
            <a:off x="4857750" y="1600200"/>
            <a:ext cx="2841625" cy="4525963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55" name="Прямоугольный треугольник 54"/>
          <p:cNvSpPr/>
          <p:nvPr/>
        </p:nvSpPr>
        <p:spPr>
          <a:xfrm>
            <a:off x="3786188" y="2500313"/>
            <a:ext cx="714375" cy="1571625"/>
          </a:xfrm>
          <a:prstGeom prst="rtTriangle">
            <a:avLst/>
          </a:prstGeom>
          <a:solidFill>
            <a:srgbClr val="FFD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" name="Прямоугольный треугольник 52"/>
          <p:cNvSpPr/>
          <p:nvPr/>
        </p:nvSpPr>
        <p:spPr>
          <a:xfrm>
            <a:off x="5662613" y="2071688"/>
            <a:ext cx="1562100" cy="3000375"/>
          </a:xfrm>
          <a:prstGeom prst="rtTriangle">
            <a:avLst/>
          </a:prstGeom>
          <a:solidFill>
            <a:srgbClr val="FFD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271" name="TextBox 68"/>
          <p:cNvSpPr txBox="1">
            <a:spLocks noChangeArrowheads="1"/>
          </p:cNvSpPr>
          <p:nvPr/>
        </p:nvSpPr>
        <p:spPr bwMode="auto">
          <a:xfrm>
            <a:off x="571500" y="2143125"/>
            <a:ext cx="2571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А</a:t>
            </a:r>
          </a:p>
        </p:txBody>
      </p:sp>
      <p:sp>
        <p:nvSpPr>
          <p:cNvPr id="11272" name="TextBox 69"/>
          <p:cNvSpPr txBox="1">
            <a:spLocks noChangeArrowheads="1"/>
          </p:cNvSpPr>
          <p:nvPr/>
        </p:nvSpPr>
        <p:spPr bwMode="auto">
          <a:xfrm>
            <a:off x="3786188" y="2214563"/>
            <a:ext cx="1785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В</a:t>
            </a:r>
          </a:p>
        </p:txBody>
      </p:sp>
      <p:sp>
        <p:nvSpPr>
          <p:cNvPr id="12311" name="TextBox 72"/>
          <p:cNvSpPr txBox="1">
            <a:spLocks noChangeArrowheads="1"/>
          </p:cNvSpPr>
          <p:nvPr/>
        </p:nvSpPr>
        <p:spPr bwMode="auto">
          <a:xfrm rot="10800000" flipV="1">
            <a:off x="6786563" y="4900613"/>
            <a:ext cx="10715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      С</a:t>
            </a:r>
          </a:p>
        </p:txBody>
      </p:sp>
      <p:sp>
        <p:nvSpPr>
          <p:cNvPr id="11274" name="TextBox 80"/>
          <p:cNvSpPr txBox="1">
            <a:spLocks noChangeArrowheads="1"/>
          </p:cNvSpPr>
          <p:nvPr/>
        </p:nvSpPr>
        <p:spPr bwMode="auto">
          <a:xfrm>
            <a:off x="500063" y="400050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D</a:t>
            </a:r>
            <a:endParaRPr lang="ru-RU" b="1"/>
          </a:p>
        </p:txBody>
      </p:sp>
      <p:sp>
        <p:nvSpPr>
          <p:cNvPr id="11275" name="TextBox 81"/>
          <p:cNvSpPr txBox="1">
            <a:spLocks noChangeArrowheads="1"/>
          </p:cNvSpPr>
          <p:nvPr/>
        </p:nvSpPr>
        <p:spPr bwMode="auto">
          <a:xfrm>
            <a:off x="6000750" y="4071938"/>
            <a:ext cx="214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2318" name="TextBox 85"/>
          <p:cNvSpPr txBox="1">
            <a:spLocks noChangeArrowheads="1"/>
          </p:cNvSpPr>
          <p:nvPr/>
        </p:nvSpPr>
        <p:spPr bwMode="auto">
          <a:xfrm rot="10800000" flipV="1">
            <a:off x="5357813" y="4949825"/>
            <a:ext cx="7143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K</a:t>
            </a:r>
            <a:endParaRPr lang="ru-RU" b="1"/>
          </a:p>
        </p:txBody>
      </p:sp>
      <p:sp>
        <p:nvSpPr>
          <p:cNvPr id="12319" name="TextBox 86"/>
          <p:cNvSpPr txBox="1">
            <a:spLocks noChangeArrowheads="1"/>
          </p:cNvSpPr>
          <p:nvPr/>
        </p:nvSpPr>
        <p:spPr bwMode="auto">
          <a:xfrm>
            <a:off x="5500688" y="1785938"/>
            <a:ext cx="642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В</a:t>
            </a:r>
          </a:p>
        </p:txBody>
      </p:sp>
      <p:sp>
        <p:nvSpPr>
          <p:cNvPr id="11278" name="TextBox 87"/>
          <p:cNvSpPr txBox="1">
            <a:spLocks noChangeArrowheads="1"/>
          </p:cNvSpPr>
          <p:nvPr/>
        </p:nvSpPr>
        <p:spPr bwMode="auto">
          <a:xfrm>
            <a:off x="857250" y="2214563"/>
            <a:ext cx="460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/>
              <a:t>          </a:t>
            </a:r>
          </a:p>
        </p:txBody>
      </p:sp>
      <p:sp>
        <p:nvSpPr>
          <p:cNvPr id="11279" name="TextBox 91"/>
          <p:cNvSpPr txBox="1">
            <a:spLocks noChangeArrowheads="1"/>
          </p:cNvSpPr>
          <p:nvPr/>
        </p:nvSpPr>
        <p:spPr bwMode="auto">
          <a:xfrm>
            <a:off x="1071563" y="4071938"/>
            <a:ext cx="9286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1дм</a:t>
            </a:r>
          </a:p>
        </p:txBody>
      </p:sp>
      <p:sp>
        <p:nvSpPr>
          <p:cNvPr id="12322" name="TextBox 92"/>
          <p:cNvSpPr txBox="1">
            <a:spLocks noChangeArrowheads="1"/>
          </p:cNvSpPr>
          <p:nvPr/>
        </p:nvSpPr>
        <p:spPr bwMode="auto">
          <a:xfrm rot="10800000" flipV="1">
            <a:off x="5572125" y="5065713"/>
            <a:ext cx="11985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/>
              <a:t>1см</a:t>
            </a:r>
          </a:p>
        </p:txBody>
      </p:sp>
      <p:sp>
        <p:nvSpPr>
          <p:cNvPr id="12324" name="TextBox 94"/>
          <p:cNvSpPr txBox="1">
            <a:spLocks noChangeArrowheads="1"/>
          </p:cNvSpPr>
          <p:nvPr/>
        </p:nvSpPr>
        <p:spPr bwMode="auto">
          <a:xfrm>
            <a:off x="1571625" y="5715000"/>
            <a:ext cx="4714875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S</a:t>
            </a:r>
            <a:r>
              <a:rPr lang="en-US" sz="2000" b="1"/>
              <a:t>ABCD    2</a:t>
            </a:r>
            <a:r>
              <a:rPr lang="ru-RU" sz="2000" b="1"/>
              <a:t>дм</a:t>
            </a:r>
            <a:r>
              <a:rPr lang="ru-RU" sz="2000" b="1" baseline="30000"/>
              <a:t>2</a:t>
            </a:r>
            <a:r>
              <a:rPr lang="en-US" sz="2000" b="1"/>
              <a:t> </a:t>
            </a:r>
            <a:r>
              <a:rPr lang="ru-RU" sz="2000" b="1"/>
              <a:t>12см</a:t>
            </a:r>
            <a:r>
              <a:rPr lang="ru-RU" sz="2000" b="1" baseline="30000"/>
              <a:t>2  </a:t>
            </a:r>
            <a:r>
              <a:rPr lang="ru-RU" sz="2000" b="1"/>
              <a:t>или  2,12дм</a:t>
            </a:r>
            <a:r>
              <a:rPr lang="ru-RU" sz="2000" b="1" baseline="30000"/>
              <a:t>2</a:t>
            </a:r>
            <a:endParaRPr lang="ru-RU" sz="2000"/>
          </a:p>
          <a:p>
            <a:endParaRPr lang="ru-RU" sz="2000"/>
          </a:p>
          <a:p>
            <a:r>
              <a:rPr lang="ru-RU" sz="2000" b="1" baseline="30000"/>
              <a:t>   </a:t>
            </a:r>
            <a:endParaRPr lang="ru-RU" sz="2000" b="1"/>
          </a:p>
          <a:p>
            <a:r>
              <a:rPr lang="en-US"/>
              <a:t>  </a:t>
            </a:r>
            <a:endParaRPr lang="ru-RU"/>
          </a:p>
        </p:txBody>
      </p:sp>
      <p:sp>
        <p:nvSpPr>
          <p:cNvPr id="112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326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88" y="5786438"/>
            <a:ext cx="257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" name="Прямоугольник 66"/>
          <p:cNvSpPr/>
          <p:nvPr/>
        </p:nvSpPr>
        <p:spPr>
          <a:xfrm>
            <a:off x="785813" y="2500313"/>
            <a:ext cx="3000375" cy="1571625"/>
          </a:xfrm>
          <a:prstGeom prst="rect">
            <a:avLst/>
          </a:prstGeom>
          <a:solidFill>
            <a:srgbClr val="FFD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9" name="Прямая соединительная линия 68"/>
          <p:cNvCxnSpPr>
            <a:endCxn id="67" idx="2"/>
          </p:cNvCxnSpPr>
          <p:nvPr/>
        </p:nvCxnSpPr>
        <p:spPr>
          <a:xfrm rot="5400000">
            <a:off x="1498601" y="3286125"/>
            <a:ext cx="1573212" cy="1587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6" name="TextBox 69"/>
          <p:cNvSpPr txBox="1">
            <a:spLocks noChangeArrowheads="1"/>
          </p:cNvSpPr>
          <p:nvPr/>
        </p:nvSpPr>
        <p:spPr bwMode="auto">
          <a:xfrm>
            <a:off x="4429125" y="3929063"/>
            <a:ext cx="357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С</a:t>
            </a:r>
          </a:p>
        </p:txBody>
      </p:sp>
      <p:sp>
        <p:nvSpPr>
          <p:cNvPr id="11287" name="TextBox 70"/>
          <p:cNvSpPr txBox="1">
            <a:spLocks noChangeArrowheads="1"/>
          </p:cNvSpPr>
          <p:nvPr/>
        </p:nvSpPr>
        <p:spPr bwMode="auto">
          <a:xfrm>
            <a:off x="3643313" y="4071938"/>
            <a:ext cx="357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К</a:t>
            </a:r>
          </a:p>
        </p:txBody>
      </p:sp>
      <p:sp>
        <p:nvSpPr>
          <p:cNvPr id="11288" name="TextBox 71"/>
          <p:cNvSpPr txBox="1">
            <a:spLocks noChangeArrowheads="1"/>
          </p:cNvSpPr>
          <p:nvPr/>
        </p:nvSpPr>
        <p:spPr bwMode="auto">
          <a:xfrm>
            <a:off x="214313" y="3071813"/>
            <a:ext cx="7858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1дм</a:t>
            </a:r>
          </a:p>
        </p:txBody>
      </p:sp>
      <p:cxnSp>
        <p:nvCxnSpPr>
          <p:cNvPr id="74" name="Прямая соединительная линия 73"/>
          <p:cNvCxnSpPr>
            <a:stCxn id="53" idx="1"/>
            <a:endCxn id="53" idx="5"/>
          </p:cNvCxnSpPr>
          <p:nvPr/>
        </p:nvCxnSpPr>
        <p:spPr>
          <a:xfrm rot="10800000" flipH="1">
            <a:off x="5662613" y="3571875"/>
            <a:ext cx="781050" cy="1588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>
            <a:stCxn id="53" idx="5"/>
            <a:endCxn id="53" idx="3"/>
          </p:cNvCxnSpPr>
          <p:nvPr/>
        </p:nvCxnSpPr>
        <p:spPr>
          <a:xfrm>
            <a:off x="6443663" y="3571875"/>
            <a:ext cx="1587" cy="1500188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5400000">
            <a:off x="6466681" y="4714082"/>
            <a:ext cx="714375" cy="1588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5670550" y="2792413"/>
            <a:ext cx="357188" cy="1587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5643563" y="3963988"/>
            <a:ext cx="1000125" cy="1587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5670550" y="4714875"/>
            <a:ext cx="1357313" cy="1588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/>
          <p:cNvCxnSpPr/>
          <p:nvPr/>
        </p:nvCxnSpPr>
        <p:spPr>
          <a:xfrm>
            <a:off x="5643563" y="2428875"/>
            <a:ext cx="214312" cy="1588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/>
          <p:cNvCxnSpPr/>
          <p:nvPr/>
        </p:nvCxnSpPr>
        <p:spPr>
          <a:xfrm>
            <a:off x="5643563" y="3170238"/>
            <a:ext cx="571500" cy="1587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единительная линия 145"/>
          <p:cNvCxnSpPr/>
          <p:nvPr/>
        </p:nvCxnSpPr>
        <p:spPr>
          <a:xfrm>
            <a:off x="5643563" y="4338638"/>
            <a:ext cx="1214437" cy="1587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 rot="16200000" flipH="1">
            <a:off x="4889500" y="3916363"/>
            <a:ext cx="2287587" cy="26988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>
            <a:spLocks noChangeArrowheads="1"/>
          </p:cNvSpPr>
          <p:nvPr/>
        </p:nvSpPr>
        <p:spPr bwMode="auto">
          <a:xfrm>
            <a:off x="5214938" y="4714875"/>
            <a:ext cx="730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/>
              <a:t>1см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rot="5400000">
            <a:off x="3035300" y="3298825"/>
            <a:ext cx="1500188" cy="1588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>
            <a:off x="3005138" y="3279775"/>
            <a:ext cx="1560512" cy="1588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500"/>
                            </p:stCondLst>
                            <p:childTnLst>
                              <p:par>
                                <p:cTn id="8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500"/>
                            </p:stCondLst>
                            <p:childTnLst>
                              <p:par>
                                <p:cTn id="9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0"/>
                            </p:stCondLst>
                            <p:childTnLst>
                              <p:par>
                                <p:cTn id="9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500"/>
                            </p:stCondLst>
                            <p:childTnLst>
                              <p:par>
                                <p:cTn id="101" presetID="5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6500"/>
                            </p:stCondLst>
                            <p:childTnLst>
                              <p:par>
                                <p:cTn id="10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2" dur="5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5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12311" grpId="0"/>
      <p:bldP spid="12318" grpId="0"/>
      <p:bldP spid="12319" grpId="0"/>
      <p:bldP spid="11279" grpId="0"/>
      <p:bldP spid="12322" grpId="0"/>
      <p:bldP spid="12324" grpId="0"/>
      <p:bldP spid="11287" grpId="0"/>
      <p:bldP spid="11288" grpId="0"/>
      <p:bldP spid="170" grpId="0"/>
      <p:bldP spid="17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50019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Равные многоугольники имеют равные площади</a:t>
            </a:r>
            <a:br>
              <a:rPr lang="ru-RU" dirty="0" smtClean="0">
                <a:solidFill>
                  <a:schemeClr val="tx2"/>
                </a:solidFill>
              </a:rPr>
            </a:br>
            <a:endParaRPr lang="ru-RU" dirty="0"/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5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172" name="AutoShape 5"/>
          <p:cNvSpPr>
            <a:spLocks noChangeArrowheads="1"/>
          </p:cNvSpPr>
          <p:nvPr/>
        </p:nvSpPr>
        <p:spPr bwMode="auto">
          <a:xfrm>
            <a:off x="1077913" y="2133600"/>
            <a:ext cx="1676400" cy="1447800"/>
          </a:xfrm>
          <a:prstGeom prst="triangle">
            <a:avLst>
              <a:gd name="adj" fmla="val 83333"/>
            </a:avLst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293" name="AutoShape 6"/>
          <p:cNvSpPr>
            <a:spLocks noChangeArrowheads="1"/>
          </p:cNvSpPr>
          <p:nvPr/>
        </p:nvSpPr>
        <p:spPr bwMode="auto">
          <a:xfrm>
            <a:off x="2819400" y="2133600"/>
            <a:ext cx="1676400" cy="1447800"/>
          </a:xfrm>
          <a:prstGeom prst="triangle">
            <a:avLst>
              <a:gd name="adj" fmla="val 83333"/>
            </a:avLst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294" name="AutoShape 7"/>
          <p:cNvSpPr>
            <a:spLocks noChangeArrowheads="1"/>
          </p:cNvSpPr>
          <p:nvPr/>
        </p:nvSpPr>
        <p:spPr bwMode="auto">
          <a:xfrm>
            <a:off x="4929188" y="2286000"/>
            <a:ext cx="1219200" cy="1066800"/>
          </a:xfrm>
          <a:prstGeom prst="plus">
            <a:avLst>
              <a:gd name="adj" fmla="val 25000"/>
            </a:avLst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295" name="AutoShape 8"/>
          <p:cNvSpPr>
            <a:spLocks noChangeArrowheads="1"/>
          </p:cNvSpPr>
          <p:nvPr/>
        </p:nvSpPr>
        <p:spPr bwMode="auto">
          <a:xfrm>
            <a:off x="6500813" y="2286000"/>
            <a:ext cx="1219200" cy="1066800"/>
          </a:xfrm>
          <a:prstGeom prst="plus">
            <a:avLst>
              <a:gd name="adj" fmla="val 25000"/>
            </a:avLst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296" name="AutoShape 9"/>
          <p:cNvSpPr>
            <a:spLocks noChangeArrowheads="1"/>
          </p:cNvSpPr>
          <p:nvPr/>
        </p:nvSpPr>
        <p:spPr bwMode="auto">
          <a:xfrm>
            <a:off x="1066800" y="4343400"/>
            <a:ext cx="1752600" cy="9144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297" name="AutoShape 10"/>
          <p:cNvSpPr>
            <a:spLocks noChangeArrowheads="1"/>
          </p:cNvSpPr>
          <p:nvPr/>
        </p:nvSpPr>
        <p:spPr bwMode="auto">
          <a:xfrm>
            <a:off x="1752600" y="5562600"/>
            <a:ext cx="1752600" cy="9144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298" name="AutoShape 12"/>
          <p:cNvSpPr>
            <a:spLocks noChangeArrowheads="1"/>
          </p:cNvSpPr>
          <p:nvPr/>
        </p:nvSpPr>
        <p:spPr bwMode="auto">
          <a:xfrm>
            <a:off x="6215063" y="4713288"/>
            <a:ext cx="1862137" cy="1562100"/>
          </a:xfrm>
          <a:prstGeom prst="hexagon">
            <a:avLst>
              <a:gd name="adj" fmla="val 30265"/>
              <a:gd name="vf" fmla="val 115470"/>
            </a:avLst>
          </a:prstGeom>
          <a:solidFill>
            <a:srgbClr val="9933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3" name="AutoShape 11"/>
          <p:cNvSpPr>
            <a:spLocks noChangeArrowheads="1"/>
          </p:cNvSpPr>
          <p:nvPr/>
        </p:nvSpPr>
        <p:spPr bwMode="auto">
          <a:xfrm>
            <a:off x="4343400" y="4143375"/>
            <a:ext cx="1514475" cy="1266825"/>
          </a:xfrm>
          <a:prstGeom prst="hexagon">
            <a:avLst>
              <a:gd name="adj" fmla="val 30264"/>
              <a:gd name="vf" fmla="val 115470"/>
            </a:avLst>
          </a:prstGeom>
          <a:solidFill>
            <a:srgbClr val="9933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007 L 0.18924 -0.000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8575E-6 L 0.21268 0.12581 " pathEditMode="relative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6087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Если многоугольник состоит из нескольких частей, то его площадь равна сумме площадей этих частей.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315" name="Содержимое 4"/>
          <p:cNvSpPr>
            <a:spLocks noGrp="1"/>
          </p:cNvSpPr>
          <p:nvPr>
            <p:ph idx="1"/>
          </p:nvPr>
        </p:nvSpPr>
        <p:spPr>
          <a:xfrm>
            <a:off x="457200" y="2071688"/>
            <a:ext cx="7239000" cy="4384675"/>
          </a:xfrm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algn="ctr" eaLnBrk="1" hangingPunct="1">
              <a:buFont typeface="Wingdings 2" pitchFamily="18" charset="2"/>
              <a:buNone/>
            </a:pPr>
            <a:endParaRPr lang="en-US" sz="2800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2800" smtClean="0"/>
              <a:t>                   </a:t>
            </a:r>
            <a:endParaRPr lang="ru-RU" smtClean="0"/>
          </a:p>
        </p:txBody>
      </p:sp>
      <p:sp>
        <p:nvSpPr>
          <p:cNvPr id="13316" name="AutoShape 3"/>
          <p:cNvSpPr>
            <a:spLocks noChangeArrowheads="1"/>
          </p:cNvSpPr>
          <p:nvPr/>
        </p:nvSpPr>
        <p:spPr bwMode="auto">
          <a:xfrm>
            <a:off x="1457325" y="2582863"/>
            <a:ext cx="4976813" cy="3000375"/>
          </a:xfrm>
          <a:prstGeom prst="hexagon">
            <a:avLst>
              <a:gd name="adj" fmla="val 43972"/>
              <a:gd name="vf" fmla="val 115470"/>
            </a:avLst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3317" name="Line 4"/>
          <p:cNvSpPr>
            <a:spLocks noChangeShapeType="1"/>
          </p:cNvSpPr>
          <p:nvPr/>
        </p:nvSpPr>
        <p:spPr bwMode="auto">
          <a:xfrm flipV="1">
            <a:off x="2786063" y="2571750"/>
            <a:ext cx="0" cy="2971800"/>
          </a:xfrm>
          <a:prstGeom prst="line">
            <a:avLst/>
          </a:prstGeom>
          <a:noFill/>
          <a:ln w="28575">
            <a:solidFill>
              <a:schemeClr val="bg2">
                <a:lumMod val="50000"/>
              </a:schemeClr>
            </a:solidFill>
            <a:round/>
            <a:headEnd/>
            <a:tailEnd/>
          </a:ln>
        </p:spPr>
        <p:txBody>
          <a:bodyPr wrap="none"/>
          <a:lstStyle/>
          <a:p>
            <a:pPr>
              <a:defRPr/>
            </a:pPr>
            <a:endParaRPr lang="ru-RU"/>
          </a:p>
        </p:txBody>
      </p:sp>
      <p:sp>
        <p:nvSpPr>
          <p:cNvPr id="13318" name="Line 5"/>
          <p:cNvSpPr>
            <a:spLocks noChangeShapeType="1"/>
          </p:cNvSpPr>
          <p:nvPr/>
        </p:nvSpPr>
        <p:spPr bwMode="auto">
          <a:xfrm flipV="1">
            <a:off x="2786063" y="2571750"/>
            <a:ext cx="2357437" cy="3000375"/>
          </a:xfrm>
          <a:prstGeom prst="line">
            <a:avLst/>
          </a:prstGeom>
          <a:noFill/>
          <a:ln w="28575">
            <a:solidFill>
              <a:schemeClr val="bg2">
                <a:lumMod val="50000"/>
              </a:schemeClr>
            </a:solidFill>
            <a:round/>
            <a:headEnd/>
            <a:tailEnd/>
          </a:ln>
        </p:spPr>
        <p:txBody>
          <a:bodyPr wrap="none"/>
          <a:lstStyle/>
          <a:p>
            <a:pPr>
              <a:defRPr/>
            </a:pPr>
            <a:endParaRPr lang="ru-RU"/>
          </a:p>
        </p:txBody>
      </p:sp>
      <p:sp>
        <p:nvSpPr>
          <p:cNvPr id="13320" name="Text Box 7"/>
          <p:cNvSpPr txBox="1">
            <a:spLocks noChangeArrowheads="1"/>
          </p:cNvSpPr>
          <p:nvPr/>
        </p:nvSpPr>
        <p:spPr bwMode="auto">
          <a:xfrm>
            <a:off x="2133600" y="38100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rebuchet MS" pitchFamily="34" charset="0"/>
              </a:rPr>
              <a:t>S</a:t>
            </a:r>
            <a:r>
              <a:rPr lang="ru-RU" b="1">
                <a:latin typeface="Trebuchet MS" pitchFamily="34" charset="0"/>
              </a:rPr>
              <a:t>1</a:t>
            </a:r>
          </a:p>
        </p:txBody>
      </p:sp>
      <p:sp>
        <p:nvSpPr>
          <p:cNvPr id="13321" name="Rectangle 8"/>
          <p:cNvSpPr>
            <a:spLocks noChangeArrowheads="1"/>
          </p:cNvSpPr>
          <p:nvPr/>
        </p:nvSpPr>
        <p:spPr bwMode="auto">
          <a:xfrm>
            <a:off x="3505200" y="3124200"/>
            <a:ext cx="503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rebuchet MS" pitchFamily="34" charset="0"/>
              </a:rPr>
              <a:t>S</a:t>
            </a:r>
            <a:r>
              <a:rPr lang="ru-RU" b="1">
                <a:latin typeface="Trebuchet MS" pitchFamily="34" charset="0"/>
              </a:rPr>
              <a:t>2</a:t>
            </a:r>
          </a:p>
        </p:txBody>
      </p:sp>
      <p:sp>
        <p:nvSpPr>
          <p:cNvPr id="13322" name="Rectangle 9"/>
          <p:cNvSpPr>
            <a:spLocks noChangeArrowheads="1"/>
          </p:cNvSpPr>
          <p:nvPr/>
        </p:nvSpPr>
        <p:spPr bwMode="auto">
          <a:xfrm>
            <a:off x="4724400" y="3581400"/>
            <a:ext cx="503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rebuchet MS" pitchFamily="34" charset="0"/>
              </a:rPr>
              <a:t>S</a:t>
            </a:r>
            <a:r>
              <a:rPr lang="ru-RU" b="1">
                <a:latin typeface="Trebuchet MS" pitchFamily="34" charset="0"/>
              </a:rPr>
              <a:t>3</a:t>
            </a:r>
          </a:p>
        </p:txBody>
      </p:sp>
      <p:sp>
        <p:nvSpPr>
          <p:cNvPr id="13323" name="Rectangle 10"/>
          <p:cNvSpPr>
            <a:spLocks noChangeArrowheads="1"/>
          </p:cNvSpPr>
          <p:nvPr/>
        </p:nvSpPr>
        <p:spPr bwMode="auto">
          <a:xfrm>
            <a:off x="4857750" y="4857750"/>
            <a:ext cx="503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rebuchet MS" pitchFamily="34" charset="0"/>
              </a:rPr>
              <a:t>S</a:t>
            </a:r>
            <a:r>
              <a:rPr lang="ru-RU" b="1">
                <a:latin typeface="Trebuchet MS" pitchFamily="34" charset="0"/>
              </a:rPr>
              <a:t>4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643063" y="5786438"/>
            <a:ext cx="52863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/>
              <a:t>      </a:t>
            </a:r>
            <a:r>
              <a:rPr lang="en-US" sz="4400" b="1"/>
              <a:t>S</a:t>
            </a:r>
            <a:r>
              <a:rPr lang="en-US" sz="3200" b="1"/>
              <a:t>=</a:t>
            </a:r>
            <a:r>
              <a:rPr lang="en-US" sz="4000" b="1"/>
              <a:t>S</a:t>
            </a:r>
            <a:r>
              <a:rPr lang="en-US" sz="3200" b="1"/>
              <a:t>1+</a:t>
            </a:r>
            <a:r>
              <a:rPr lang="en-US" sz="4000" b="1"/>
              <a:t>S</a:t>
            </a:r>
            <a:r>
              <a:rPr lang="en-US" sz="3200" b="1"/>
              <a:t>2+</a:t>
            </a:r>
            <a:r>
              <a:rPr lang="en-US" sz="4000" b="1"/>
              <a:t>S</a:t>
            </a:r>
            <a:r>
              <a:rPr lang="en-US" sz="3200" b="1"/>
              <a:t>3+</a:t>
            </a:r>
            <a:r>
              <a:rPr lang="en-US" sz="4000" b="1"/>
              <a:t>S</a:t>
            </a:r>
            <a:r>
              <a:rPr lang="en-US" sz="3200" b="1"/>
              <a:t>4</a:t>
            </a:r>
            <a:endParaRPr lang="ru-RU" sz="3200" b="1"/>
          </a:p>
        </p:txBody>
      </p:sp>
      <p:cxnSp>
        <p:nvCxnSpPr>
          <p:cNvPr id="15" name="Прямая соединительная линия 14"/>
          <p:cNvCxnSpPr>
            <a:stCxn id="13318" idx="0"/>
            <a:endCxn id="13316" idx="2"/>
          </p:cNvCxnSpPr>
          <p:nvPr/>
        </p:nvCxnSpPr>
        <p:spPr>
          <a:xfrm rot="5400000" flipH="1" flipV="1">
            <a:off x="3865563" y="3003550"/>
            <a:ext cx="1489075" cy="364807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  <p:bldP spid="13320" grpId="0"/>
      <p:bldP spid="13321" grpId="0"/>
      <p:bldP spid="13322" grpId="0"/>
      <p:bldP spid="13323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7859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Площадь квадрата равна квадрату его стороны</a:t>
            </a:r>
            <a:r>
              <a:rPr lang="ru-RU" dirty="0" smtClean="0">
                <a:solidFill>
                  <a:schemeClr val="tx2"/>
                </a:solidFill>
              </a:rPr>
              <a:t/>
            </a:r>
            <a:br>
              <a:rPr lang="ru-RU" dirty="0" smtClean="0">
                <a:solidFill>
                  <a:schemeClr val="tx2"/>
                </a:solidFill>
              </a:rPr>
            </a:br>
            <a:endParaRPr lang="ru-RU" dirty="0"/>
          </a:p>
        </p:txBody>
      </p:sp>
      <p:grpSp>
        <p:nvGrpSpPr>
          <p:cNvPr id="3" name="Group 6"/>
          <p:cNvGrpSpPr>
            <a:grpSpLocks noGrp="1"/>
          </p:cNvGrpSpPr>
          <p:nvPr>
            <p:ph idx="1"/>
          </p:nvPr>
        </p:nvGrpSpPr>
        <p:grpSpPr bwMode="auto">
          <a:xfrm>
            <a:off x="1714500" y="2071688"/>
            <a:ext cx="4429125" cy="3857625"/>
            <a:chOff x="1371" y="1621"/>
            <a:chExt cx="1135" cy="1432"/>
          </a:xfrm>
        </p:grpSpPr>
        <p:sp>
          <p:nvSpPr>
            <p:cNvPr id="14341" name="Rectangle 3"/>
            <p:cNvSpPr>
              <a:spLocks noChangeArrowheads="1"/>
            </p:cNvSpPr>
            <p:nvPr/>
          </p:nvSpPr>
          <p:spPr bwMode="auto">
            <a:xfrm>
              <a:off x="1371" y="1621"/>
              <a:ext cx="1024" cy="143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Trebuchet MS" pitchFamily="34" charset="0"/>
              </a:endParaRPr>
            </a:p>
          </p:txBody>
        </p:sp>
        <p:sp>
          <p:nvSpPr>
            <p:cNvPr id="14342" name="Rectangle 4"/>
            <p:cNvSpPr>
              <a:spLocks noChangeArrowheads="1"/>
            </p:cNvSpPr>
            <p:nvPr/>
          </p:nvSpPr>
          <p:spPr bwMode="auto">
            <a:xfrm>
              <a:off x="2395" y="2178"/>
              <a:ext cx="111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4000">
                  <a:latin typeface="Trebuchet MS" pitchFamily="34" charset="0"/>
                </a:rPr>
                <a:t>а</a:t>
              </a:r>
            </a:p>
          </p:txBody>
        </p:sp>
        <p:sp>
          <p:nvSpPr>
            <p:cNvPr id="14343" name="Rectangle 5"/>
            <p:cNvSpPr>
              <a:spLocks noChangeArrowheads="1"/>
            </p:cNvSpPr>
            <p:nvPr/>
          </p:nvSpPr>
          <p:spPr bwMode="auto">
            <a:xfrm>
              <a:off x="1728" y="2177"/>
              <a:ext cx="366" cy="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0">
                  <a:latin typeface="Trebuchet MS" pitchFamily="34" charset="0"/>
                </a:rPr>
                <a:t>S=</a:t>
              </a:r>
              <a:r>
                <a:rPr lang="ru-RU" sz="4000">
                  <a:latin typeface="Trebuchet MS" pitchFamily="34" charset="0"/>
                </a:rPr>
                <a:t>а</a:t>
              </a:r>
              <a:r>
                <a:rPr lang="ru-RU" sz="4000" baseline="30000">
                  <a:latin typeface="Trebuchet MS" pitchFamily="34" charset="0"/>
                </a:rPr>
                <a:t>2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429000" y="5715000"/>
            <a:ext cx="4349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>
                <a:latin typeface="Trebuchet MS" pitchFamily="34" charset="0"/>
              </a:rPr>
              <a:t>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1232</TotalTime>
  <Words>435</Words>
  <Application>Microsoft Office PowerPoint</Application>
  <PresentationFormat>Экран (4:3)</PresentationFormat>
  <Paragraphs>257</Paragraphs>
  <Slides>22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Trebuchet MS</vt:lpstr>
      <vt:lpstr>Wingdings 2</vt:lpstr>
      <vt:lpstr>Wingdings</vt:lpstr>
      <vt:lpstr>Calibri</vt:lpstr>
      <vt:lpstr>Изящная</vt:lpstr>
      <vt:lpstr> Тема урока  «площадь многоугольника»</vt:lpstr>
      <vt:lpstr>Цели урока:</vt:lpstr>
      <vt:lpstr>Через точку во внутренней области равностороннего треугольника проведены 2 прямые, параллельные двум сторонам треугольника. На какие фигуры разбивается этими прямыми данный треугольник?  Показать их на рисунке.</vt:lpstr>
      <vt:lpstr>Основные Единицы измерения площадей</vt:lpstr>
      <vt:lpstr>Найти площадь прямоугольника, если площадь маленького квадрата равна 1 см2 </vt:lpstr>
      <vt:lpstr>Измерение площадей многоугольников способом разбиения фигуры на квадраты.</vt:lpstr>
      <vt:lpstr>Равные многоугольники имеют равные площади </vt:lpstr>
      <vt:lpstr>Если многоугольник состоит из нескольких частей, то его площадь равна сумме площадей этих частей.</vt:lpstr>
      <vt:lpstr>Площадь квадрата равна квадрату его стороны </vt:lpstr>
      <vt:lpstr>Решить задачу</vt:lpstr>
      <vt:lpstr>решить задачу</vt:lpstr>
      <vt:lpstr>Задача 445(А)</vt:lpstr>
      <vt:lpstr>Задача 445(б)</vt:lpstr>
      <vt:lpstr>Задача 445(В)</vt:lpstr>
      <vt:lpstr>  Заполнить таблицу </vt:lpstr>
      <vt:lpstr>Решить задачу</vt:lpstr>
      <vt:lpstr>Решить задачу</vt:lpstr>
      <vt:lpstr>Решить задачу</vt:lpstr>
      <vt:lpstr>Домашнее задание:</vt:lpstr>
      <vt:lpstr>Спасибо за урок</vt:lpstr>
      <vt:lpstr>Дополнительная Задача</vt:lpstr>
      <vt:lpstr>дополнительная задача.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ппроо</dc:title>
  <dc:creator>Customer</dc:creator>
  <cp:lastModifiedBy>Tata</cp:lastModifiedBy>
  <cp:revision>179</cp:revision>
  <dcterms:created xsi:type="dcterms:W3CDTF">2009-11-07T05:17:04Z</dcterms:created>
  <dcterms:modified xsi:type="dcterms:W3CDTF">2013-12-24T16:21:34Z</dcterms:modified>
</cp:coreProperties>
</file>