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283" r:id="rId3"/>
    <p:sldId id="258" r:id="rId4"/>
    <p:sldId id="298" r:id="rId5"/>
    <p:sldId id="284" r:id="rId6"/>
    <p:sldId id="265" r:id="rId7"/>
    <p:sldId id="270" r:id="rId8"/>
    <p:sldId id="269" r:id="rId9"/>
    <p:sldId id="286" r:id="rId10"/>
    <p:sldId id="285" r:id="rId11"/>
    <p:sldId id="287" r:id="rId12"/>
    <p:sldId id="288" r:id="rId13"/>
    <p:sldId id="300" r:id="rId14"/>
    <p:sldId id="289" r:id="rId15"/>
    <p:sldId id="295" r:id="rId16"/>
    <p:sldId id="301" r:id="rId17"/>
    <p:sldId id="302" r:id="rId18"/>
    <p:sldId id="268" r:id="rId19"/>
    <p:sldId id="296" r:id="rId20"/>
    <p:sldId id="297" r:id="rId21"/>
    <p:sldId id="290" r:id="rId22"/>
    <p:sldId id="282" r:id="rId23"/>
    <p:sldId id="291" r:id="rId24"/>
    <p:sldId id="292" r:id="rId25"/>
    <p:sldId id="261" r:id="rId26"/>
    <p:sldId id="259" r:id="rId27"/>
    <p:sldId id="260" r:id="rId28"/>
    <p:sldId id="293" r:id="rId29"/>
    <p:sldId id="294" r:id="rId30"/>
    <p:sldId id="299" r:id="rId31"/>
    <p:sldId id="274" r:id="rId32"/>
    <p:sldId id="279" r:id="rId33"/>
    <p:sldId id="272" r:id="rId34"/>
    <p:sldId id="303" r:id="rId35"/>
    <p:sldId id="281" r:id="rId36"/>
    <p:sldId id="304" r:id="rId37"/>
    <p:sldId id="305" r:id="rId38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853" autoAdjust="0"/>
    <p:restoredTop sz="94660"/>
  </p:normalViewPr>
  <p:slideViewPr>
    <p:cSldViewPr>
      <p:cViewPr varScale="1">
        <p:scale>
          <a:sx n="93" d="100"/>
          <a:sy n="93" d="100"/>
        </p:scale>
        <p:origin x="-3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63A3-8942-4831-A66B-104B42804DA4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A89B4-0DEA-4F6E-9FCF-AABAD452AD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636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5BC6-1BFC-412D-9F50-6B598E79C138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13B79-9D7A-4146-906A-CABAAAD28B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2270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3B79-9D7A-4146-906A-CABAAAD28B0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0424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3B79-9D7A-4146-906A-CABAAAD28B0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038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F962-FA38-4FCC-A810-B1866374FDB6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1F962-FA38-4FCC-A810-B1866374FDB6}" type="datetimeFigureOut">
              <a:rPr lang="ru-RU" smtClean="0"/>
              <a:pPr/>
              <a:t>18.01.2014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55903-3A65-4D27-A662-CDFEE048FF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microsoft.com/office/2007/relationships/media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bigpicture.ru/wp-content/uploads/2010/05/2014.jpg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42975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70-летию</a:t>
            </a:r>
            <a:b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 Курской Битвы 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5576" y="2247007"/>
            <a:ext cx="7772400" cy="1470025"/>
          </a:xfrm>
          <a:prstGeom prst="rect">
            <a:avLst/>
          </a:prstGeom>
        </p:spPr>
        <p:txBody>
          <a:bodyPr vert="horz" lIns="45720" rIns="45720" bIns="4572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посвящается</a:t>
            </a:r>
            <a:endParaRPr kumimoji="0" lang="ru-RU" sz="5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396536" cy="1752600"/>
          </a:xfrm>
        </p:spPr>
        <p:txBody>
          <a:bodyPr>
            <a:normAutofit/>
          </a:bodyPr>
          <a:lstStyle/>
          <a:p>
            <a:endParaRPr lang="ru-RU" sz="2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Picture 4" descr="http://art-apple.ru/albums/userpics/10001/Star_Victory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128" y="4745938"/>
            <a:ext cx="3635896" cy="211206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43808" y="64440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МОСКВА 2013 г.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9" name="Picture 4" descr="http://art-apple.ru/albums/userpics/10001/Star_Victory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76528" y="4898338"/>
            <a:ext cx="3635896" cy="2112062"/>
          </a:xfrm>
          <a:prstGeom prst="rect">
            <a:avLst/>
          </a:prstGeom>
          <a:noFill/>
        </p:spPr>
      </p:pic>
      <p:pic>
        <p:nvPicPr>
          <p:cNvPr id="10" name="Picture 4" descr="http://art-apple.ru/albums/userpics/10001/Star_Victory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4941168"/>
            <a:ext cx="3635896" cy="2112062"/>
          </a:xfrm>
          <a:prstGeom prst="rect">
            <a:avLst/>
          </a:prstGeom>
          <a:noFill/>
        </p:spPr>
      </p:pic>
      <p:pic>
        <p:nvPicPr>
          <p:cNvPr id="11" name="Picture 4" descr="http://art-apple.ru/albums/userpics/10001/Star_Victory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20544" y="5093568"/>
            <a:ext cx="3635896" cy="211206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4719" y="4682895"/>
            <a:ext cx="5769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Руководители проекта:</a:t>
            </a:r>
          </a:p>
          <a:p>
            <a:r>
              <a:rPr lang="ru-RU" sz="2000" dirty="0" smtClean="0">
                <a:latin typeface="Arial Black" pitchFamily="34" charset="0"/>
                <a:cs typeface="Arial" pitchFamily="34" charset="0"/>
              </a:rPr>
              <a:t>Габриелян И.Г.,</a:t>
            </a:r>
          </a:p>
          <a:p>
            <a:r>
              <a:rPr lang="ru-RU" sz="2000" dirty="0" smtClean="0">
                <a:latin typeface="Arial Black" pitchFamily="34" charset="0"/>
                <a:cs typeface="Arial" pitchFamily="34" charset="0"/>
              </a:rPr>
              <a:t>Елисеева Л.Ю.,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учителя истории,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руководители музеев.</a:t>
            </a:r>
          </a:p>
          <a:p>
            <a:endParaRPr lang="ru-RU" sz="2000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" name="От Героев Былых Времен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145976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5849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5" y="476672"/>
            <a:ext cx="840105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71475" y="4181897"/>
            <a:ext cx="8401050" cy="2676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Narrow" pitchFamily="34" charset="0"/>
                <a:ea typeface="+mj-ea"/>
                <a:cs typeface="Arial" pitchFamily="34" charset="0"/>
              </a:rPr>
              <a:t>Владимир Ильич вспоминал</a:t>
            </a: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20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“</a:t>
            </a:r>
            <a:r>
              <a:rPr kumimoji="0" lang="ru-RU" sz="20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 ночь</a:t>
            </a:r>
            <a:r>
              <a:rPr kumimoji="0" lang="ru-RU" sz="2000" b="0" i="0" u="sng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перед наступлением наших войск на Курской дуге нес я службу в карауле по охране передовой позиции. Немцы отправили через линию фронта </a:t>
            </a:r>
            <a:r>
              <a:rPr kumimoji="0" lang="ru-RU" sz="2000" b="0" i="0" u="sng" strike="noStrike" kern="1200" cap="none" spc="0" normalizeH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разведовательную</a:t>
            </a:r>
            <a:r>
              <a:rPr kumimoji="0" lang="ru-RU" sz="2000" b="0" i="0" u="sng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группу, чтобы установить место дислокации наших войск. Вместе с Иваном, моим другом, мы обнаружили эту группу и подали сигнал. Завязалась перестрелка. Друга убили. Через некоторое время я доставил в штаб вражеского </a:t>
            </a:r>
            <a:r>
              <a:rPr kumimoji="0" lang="en-US" sz="2000" b="0" i="0" u="sng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“</a:t>
            </a:r>
            <a:r>
              <a:rPr kumimoji="0" lang="ru-RU" sz="2000" b="0" i="0" u="sng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языка</a:t>
            </a:r>
            <a:r>
              <a:rPr kumimoji="0" lang="en-US" sz="2000" b="0" i="0" u="sng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”</a:t>
            </a:r>
            <a:r>
              <a:rPr kumimoji="0" lang="ru-RU" sz="2000" b="0" i="0" u="sng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с очень важными сведениям…</a:t>
            </a:r>
            <a:r>
              <a:rPr kumimoji="0" lang="en-US" sz="20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”</a:t>
            </a:r>
            <a:endParaRPr kumimoji="0" lang="ru-RU" sz="2000" b="0" i="0" u="sng" strike="noStrike" kern="120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7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4098" name="Picture 2" descr="D:\DCIM\101_PANA\P10104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3692"/>
            <a:ext cx="3633744" cy="54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067944" y="1484784"/>
            <a:ext cx="5076056" cy="4669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Под</a:t>
            </a:r>
            <a:r>
              <a:rPr kumimoji="0" lang="ru-RU" sz="2000" b="0" i="0" u="sng" strike="noStrike" kern="1200" cap="none" spc="0" normalizeH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утро был дан сигнал нашему танковому корпусу о наступлении. Командир корпуса гвардии генерал – лейтенант А.С. Богданов по-отцовски обратился к нам: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2000" b="1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Дорогие сыны! Мы идем в бой с жестоким врагом. Не посрамим земли русской.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u="sng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Взревели моторы, и мы, автоматчики, пошли следом за своими танками.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Враг</a:t>
            </a:r>
            <a:r>
              <a:rPr kumimoji="0" lang="ru-RU" sz="2000" b="0" u="sng" strike="noStrike" kern="1200" cap="none" spc="0" normalizeH="0" noProof="0" dirty="0" smtClean="0">
                <a:ln>
                  <a:solidFill>
                    <a:schemeClr val="tx1"/>
                  </a:solidFill>
                </a:ln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не выдержал нашего натиска и, ожесточенно сопротивляясь, покинул первую линию обороны. На нашем пути была и вторая линия, очень укрепленная. Мы попали под шквальный огонь немцев, неся большие потери в живой силе и технике. Пехота залегла. </a:t>
            </a:r>
            <a:endParaRPr kumimoji="0" lang="ru-RU" sz="2000" b="0" u="sng" strike="noStrike" kern="1200" cap="none" spc="0" normalizeH="0" baseline="0" noProof="0" dirty="0" smtClean="0">
              <a:ln>
                <a:solidFill>
                  <a:schemeClr val="tx1"/>
                </a:solidFill>
              </a:ln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11960" y="593304"/>
            <a:ext cx="4932040" cy="603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Курская дуга</a:t>
            </a:r>
            <a:endParaRPr lang="ru-RU" sz="2400" dirty="0" smtClean="0">
              <a:ln>
                <a:solidFill>
                  <a:schemeClr val="tx1"/>
                </a:solidFill>
              </a:ln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noProof="0" dirty="0" smtClean="0">
                <a:ln>
                  <a:solidFill>
                    <a:schemeClr val="tx1"/>
                  </a:solidFill>
                </a:ln>
                <a:latin typeface="Arial Black" pitchFamily="34" charset="0"/>
                <a:ea typeface="+mj-ea"/>
                <a:cs typeface="+mj-cs"/>
              </a:rPr>
              <a:t>05.07.1943-23.08.1943</a:t>
            </a:r>
            <a:endParaRPr kumimoji="0" lang="ru-RU" sz="2400" b="0" i="0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12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6146" name="Picture 2" descr="http://img-fotki.yandex.ru/get/5815/130283026.5f/0_62528_5314b8cd_X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674" y="593304"/>
            <a:ext cx="437173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827387" y="563152"/>
            <a:ext cx="4316613" cy="5386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sng" noProof="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Я оказался в группе гвардии старшего лейтенанта Степанова и гвардии лейтенанта Гольдмана. Короткими перебежками мы достигли березовой рощи и зашли в тыл противника.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sng" strike="noStrike" kern="1200" cap="none" spc="0" normalizeH="0" baseline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Командир</a:t>
            </a:r>
            <a:r>
              <a:rPr kumimoji="0" lang="ru-RU" sz="2000" b="0" i="0" u="sng" strike="noStrike" kern="1200" cap="none" spc="0" normalizeH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группы дал нам, троим автоматчикам, задание – собрать одиноких бойцов и укрепить отряд. И под прицелом немецких снайперов, где ползком, где перебежками, мы это задание выполнили. Собранный отряд выбил немцев из укреплений, и те отступили.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u="sng" baseline="0" noProof="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Наша часть шла правее города Орла и способствовала взятию его, а затем также</a:t>
            </a:r>
            <a:r>
              <a:rPr lang="ru-RU" sz="2000" u="sng" noProof="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 и Белгорода.</a:t>
            </a:r>
            <a:endParaRPr kumimoji="0" lang="ru-RU" sz="2000" b="0" i="0" u="sng" strike="noStrike" kern="1200" cap="none" spc="0" normalizeH="0" baseline="0" noProof="0" dirty="0" smtClean="0">
              <a:ln>
                <a:solidFill>
                  <a:schemeClr val="tx1"/>
                </a:solidFill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30674" y="5013176"/>
            <a:ext cx="4396713" cy="1844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Narrow" pitchFamily="34" charset="0"/>
                <a:ea typeface="+mj-ea"/>
                <a:cs typeface="Arial" pitchFamily="34" charset="0"/>
              </a:rPr>
              <a:t>Мне не забыть лесов и пашен,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 pitchFamily="34" charset="0"/>
              </a:rPr>
              <a:t>Где</a:t>
            </a:r>
            <a:r>
              <a:rPr kumimoji="0" lang="ru-RU" sz="2000" b="0" i="0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 pitchFamily="34" charset="0"/>
              </a:rPr>
              <a:t> в дни войны мой путь пролег.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aseline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Narrow" pitchFamily="34" charset="0"/>
                <a:ea typeface="+mj-ea"/>
                <a:cs typeface="Arial" pitchFamily="34" charset="0"/>
              </a:rPr>
              <a:t>Горжусь,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Narrow" pitchFamily="34" charset="0"/>
                <a:ea typeface="+mj-ea"/>
                <a:cs typeface="Arial" pitchFamily="34" charset="0"/>
              </a:rPr>
              <a:t> что для Отчизны нашей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 pitchFamily="34" charset="0"/>
              </a:rPr>
              <a:t>Я</a:t>
            </a:r>
            <a:r>
              <a:rPr kumimoji="0" lang="ru-RU" sz="2000" b="0" i="0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  <a:ea typeface="+mj-ea"/>
                <a:cs typeface="Arial" pitchFamily="34" charset="0"/>
              </a:rPr>
              <a:t> сделал все, что только смог</a:t>
            </a:r>
            <a:r>
              <a:rPr kumimoji="0" lang="ru-RU" sz="2000" b="0" i="0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i="1" dirty="0" smtClean="0">
              <a:ln>
                <a:solidFill>
                  <a:schemeClr val="tx1"/>
                </a:solidFill>
              </a:ln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i="1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                                                 В.И. </a:t>
            </a:r>
            <a:r>
              <a:rPr lang="ru-RU" sz="1600" i="1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Чичварин</a:t>
            </a:r>
            <a:endParaRPr lang="ru-RU" sz="1600" i="1" baseline="0" dirty="0">
              <a:ln>
                <a:solidFill>
                  <a:schemeClr val="tx1"/>
                </a:solidFill>
              </a:ln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1" strike="noStrike" kern="120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407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3" name="Великое танковое сражение под Прохоровкой. Курская Дуга.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55575" y="566682"/>
            <a:ext cx="7656851" cy="574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41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8194" name="Picture 2" descr="http://img-fotki.yandex.ru/get/3314/elenagukp.14/0_23005_10b6a49e_X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744" y="1164703"/>
            <a:ext cx="4605545" cy="45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949289" y="1340768"/>
            <a:ext cx="4194711" cy="43525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Участвуя</a:t>
            </a:r>
            <a:r>
              <a:rPr kumimoji="0" lang="ru-RU" sz="2800" b="0" i="0" strike="noStrike" kern="1200" cap="none" spc="0" normalizeH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в этом сражении Владимир Ильич получил серьезное ранение легкого и контузию. За мужество и героизм, проявленные при выполнении этой операции, Владимир Ильич награжден </a:t>
            </a:r>
            <a:r>
              <a:rPr kumimoji="0" lang="ru-RU" sz="3200" b="0" i="0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Орденом Красной Звезды</a:t>
            </a:r>
            <a:r>
              <a:rPr kumimoji="0" lang="ru-RU" sz="2400" b="0" i="0" strike="noStrike" kern="1200" cap="none" spc="0" normalizeH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ru-RU" sz="2400" b="0" i="0" strike="noStrike" kern="120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46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9952" y="476672"/>
            <a:ext cx="5004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 5 августа вечером нам салютовала Москва двенадцатью артиллерийскими залпами из 120 орудий. Это был первый салют! С тех пор салюты в ознаменование побед советских войск стали традицией до самого Дня Победы</a:t>
            </a:r>
            <a:r>
              <a:rPr lang="en-US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20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6" name="Picture 2" descr="http://img-fotki.yandex.ru/get/3512/nashenasledie2008.45/0_2b246_445a4521_X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591" y="593304"/>
            <a:ext cx="3840361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gorizont.ru/upload/iblock/b99/b995a108fae070104a96fd7fb58afc7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8035" y="3140968"/>
            <a:ext cx="4420910" cy="331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071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360053"/>
            <a:ext cx="9144000" cy="10306285"/>
          </a:xfrm>
          <a:prstGeom prst="rect">
            <a:avLst/>
          </a:prstGeom>
          <a:noFill/>
        </p:spPr>
      </p:pic>
      <p:pic>
        <p:nvPicPr>
          <p:cNvPr id="2050" name="Picture 2" descr="C:\Users\Наталья\Desktop\фото шорин\img070 - копия (4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076" y="594720"/>
            <a:ext cx="1728192" cy="249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талья\Desktop\фото шорин\img070 - копия (5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0476" y="628465"/>
            <a:ext cx="2267712" cy="29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талья\Desktop\фото шорин\img070 - копия (6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1019" y="4189979"/>
            <a:ext cx="1678601" cy="229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талья\Desktop\фото шорин\img070 - копия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804" y="3963669"/>
            <a:ext cx="1426464" cy="204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Наталья\Desktop\фото шорин\img07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284" y="1168289"/>
            <a:ext cx="2535936" cy="35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1804" y="6011925"/>
            <a:ext cx="142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Аркадий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076" y="3092898"/>
            <a:ext cx="1728192" cy="366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Чичин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1019" y="6483585"/>
            <a:ext cx="167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Савин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0476" y="3627697"/>
            <a:ext cx="226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Поляков Михаил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6284" y="4728353"/>
            <a:ext cx="2535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Газиев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Талип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3528" y="-22099"/>
            <a:ext cx="851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FF0000"/>
                </a:solidFill>
                <a:latin typeface="Arial Black" pitchFamily="34" charset="0"/>
              </a:rPr>
              <a:t>Боевые друзья  В.И. </a:t>
            </a:r>
            <a:r>
              <a:rPr lang="ru-RU" sz="2400" u="sng" dirty="0" err="1" smtClean="0">
                <a:solidFill>
                  <a:srgbClr val="FF0000"/>
                </a:solidFill>
                <a:latin typeface="Arial Black" pitchFamily="34" charset="0"/>
              </a:rPr>
              <a:t>Чичварина</a:t>
            </a:r>
            <a:endParaRPr lang="ru-RU" sz="2400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1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360053"/>
            <a:ext cx="9144000" cy="10306285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3074" name="Picture 2" descr="C:\Users\Наталья\Desktop\фото шорин\img071 - копи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48227"/>
            <a:ext cx="6624736" cy="455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2418" y="439566"/>
            <a:ext cx="851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FF0000"/>
                </a:solidFill>
                <a:latin typeface="Arial Black" pitchFamily="34" charset="0"/>
              </a:rPr>
              <a:t>Боевые друзья  В.И. </a:t>
            </a:r>
            <a:r>
              <a:rPr lang="ru-RU" sz="2400" u="sng" dirty="0" err="1" smtClean="0">
                <a:solidFill>
                  <a:srgbClr val="FF0000"/>
                </a:solidFill>
                <a:latin typeface="Arial Black" pitchFamily="34" charset="0"/>
              </a:rPr>
              <a:t>Чичварина</a:t>
            </a:r>
            <a:endParaRPr lang="ru-RU" sz="2400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1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8" name="Picture 2" descr="G:\CANON_SC\IMAGE\0001\SCN_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49453" y="1338291"/>
            <a:ext cx="5810456" cy="4320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932040" y="634380"/>
            <a:ext cx="4211960" cy="5769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Перебежки и атаки-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Это Родины</a:t>
            </a:r>
            <a:r>
              <a:rPr kumimoji="0" lang="ru-RU" sz="2000" b="0" i="0" strike="noStrike" kern="1200" cap="none" spc="0" normalizeH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приказ!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aseline="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В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 рукопашной смертной схватке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Приходилось быть не раз.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>
              <a:ln>
                <a:solidFill>
                  <a:schemeClr val="tx1"/>
                </a:solidFill>
              </a:ln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Мы не думаем о жизни,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Цель одна – скорей вперед.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Мы с поруганной Отчизны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Сбросим весь фашистский сброд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>
              <a:ln>
                <a:solidFill>
                  <a:schemeClr val="tx1"/>
                </a:solidFill>
              </a:ln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И победу мы добыли,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Как она нам дорога,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И в Берлине мы добили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Ненавистного врага.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dirty="0">
              <a:ln>
                <a:solidFill>
                  <a:schemeClr val="tx1"/>
                </a:solidFill>
              </a:ln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                                 </a:t>
            </a:r>
            <a:r>
              <a:rPr lang="ru-RU" sz="1600" i="1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В.И. </a:t>
            </a:r>
            <a:r>
              <a:rPr lang="ru-RU" sz="1600" i="1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Чичварин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ru-RU" sz="2000" b="0" i="0" strike="noStrike" kern="1200" cap="none" spc="0" normalizeH="0" baseline="0" noProof="0" dirty="0" smtClean="0">
              <a:ln>
                <a:solidFill>
                  <a:schemeClr val="tx1"/>
                </a:solidFill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360053"/>
            <a:ext cx="9144000" cy="10306285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764704"/>
            <a:ext cx="87484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/>
                </a:solidFill>
              </a:rPr>
              <a:t>После госпиталя Владимир Ильич </a:t>
            </a:r>
            <a:r>
              <a:rPr lang="ru-RU" sz="2400" b="1" dirty="0" err="1" smtClean="0">
                <a:solidFill>
                  <a:schemeClr val="accent2"/>
                </a:solidFill>
              </a:rPr>
              <a:t>Чичварин</a:t>
            </a:r>
            <a:r>
              <a:rPr lang="ru-RU" sz="2400" b="1" dirty="0" smtClean="0">
                <a:solidFill>
                  <a:schemeClr val="accent2"/>
                </a:solidFill>
              </a:rPr>
              <a:t> воевал в Белоруссии и Прибалтике. За ратные подвиги бесстрашный сержант награжден двумя орденами Красной Звезды, медалью </a:t>
            </a:r>
            <a:r>
              <a:rPr lang="en-US" sz="2400" b="1" dirty="0" smtClean="0">
                <a:solidFill>
                  <a:schemeClr val="accent2"/>
                </a:solidFill>
              </a:rPr>
              <a:t>“</a:t>
            </a:r>
            <a:r>
              <a:rPr lang="ru-RU" sz="2400" b="1" dirty="0" smtClean="0">
                <a:solidFill>
                  <a:schemeClr val="accent2"/>
                </a:solidFill>
              </a:rPr>
              <a:t>За отвагу</a:t>
            </a:r>
            <a:r>
              <a:rPr lang="en-US" sz="2400" b="1" dirty="0" smtClean="0">
                <a:solidFill>
                  <a:schemeClr val="accent2"/>
                </a:solidFill>
              </a:rPr>
              <a:t>”</a:t>
            </a:r>
            <a:r>
              <a:rPr lang="ru-RU" sz="2400" b="1" dirty="0" smtClean="0">
                <a:solidFill>
                  <a:schemeClr val="accent2"/>
                </a:solidFill>
              </a:rPr>
              <a:t> и множеством других медалей.</a:t>
            </a:r>
          </a:p>
          <a:p>
            <a:r>
              <a:rPr lang="ru-RU" sz="2400" b="1" dirty="0" smtClean="0">
                <a:solidFill>
                  <a:schemeClr val="accent2"/>
                </a:solidFill>
              </a:rPr>
              <a:t>1944-45 гг. Владимир Ильич </a:t>
            </a:r>
            <a:r>
              <a:rPr lang="ru-RU" sz="2400" b="1" dirty="0" err="1" smtClean="0">
                <a:solidFill>
                  <a:schemeClr val="accent2"/>
                </a:solidFill>
              </a:rPr>
              <a:t>Чичварин</a:t>
            </a:r>
            <a:r>
              <a:rPr lang="ru-RU" sz="2400" b="1" dirty="0" smtClean="0">
                <a:solidFill>
                  <a:schemeClr val="accent2"/>
                </a:solidFill>
              </a:rPr>
              <a:t> служил в </a:t>
            </a:r>
            <a:r>
              <a:rPr lang="ru-RU" sz="2400" b="1" dirty="0" err="1" smtClean="0">
                <a:solidFill>
                  <a:schemeClr val="accent2"/>
                </a:solidFill>
              </a:rPr>
              <a:t>Маньчжури</a:t>
            </a:r>
            <a:r>
              <a:rPr lang="ru-RU" sz="2400" b="1" dirty="0" smtClean="0">
                <a:solidFill>
                  <a:schemeClr val="accent2"/>
                </a:solidFill>
              </a:rPr>
              <a:t> в третьем гвардейском механизированном корпусе. Награжден медалью </a:t>
            </a:r>
            <a:r>
              <a:rPr lang="en-US" sz="2400" b="1" dirty="0" smtClean="0">
                <a:solidFill>
                  <a:schemeClr val="accent2"/>
                </a:solidFill>
              </a:rPr>
              <a:t>“</a:t>
            </a:r>
            <a:r>
              <a:rPr lang="ru-RU" sz="2400" b="1" dirty="0" smtClean="0">
                <a:solidFill>
                  <a:schemeClr val="accent2"/>
                </a:solidFill>
              </a:rPr>
              <a:t>За победу над Японией</a:t>
            </a:r>
            <a:r>
              <a:rPr lang="en-US" sz="2400" b="1" dirty="0" smtClean="0">
                <a:solidFill>
                  <a:schemeClr val="accent2"/>
                </a:solidFill>
              </a:rPr>
              <a:t>”</a:t>
            </a:r>
            <a:r>
              <a:rPr lang="ru-RU" sz="2400" b="1" dirty="0" smtClean="0">
                <a:solidFill>
                  <a:schemeClr val="accent2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3316" name="Picture 4" descr="http://mondvor.narod.ru/MPobJapn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1397" y="3396662"/>
            <a:ext cx="2040161" cy="351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art-apple.ru/albums/userpics/10001/Star_Victory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0040" y="3685858"/>
            <a:ext cx="5062243" cy="2940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1707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1196752"/>
            <a:ext cx="9144000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u="sng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Курская битва и </a:t>
            </a:r>
            <a:r>
              <a:rPr lang="ru-RU" sz="4000" u="sng" dirty="0" err="1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Прохоровское</a:t>
            </a:r>
            <a:r>
              <a:rPr lang="ru-RU" sz="4000" u="sng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 сражение. Малоизвестные страницы истории</a:t>
            </a:r>
            <a:r>
              <a:rPr lang="en-US" sz="4000" u="sng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.</a:t>
            </a:r>
            <a:endParaRPr lang="ru-RU" sz="4000" u="sng" dirty="0" smtClean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Arial Black" pitchFamily="34" charset="0"/>
            </a:endParaRPr>
          </a:p>
          <a:p>
            <a:r>
              <a:rPr lang="ru-RU" sz="4000" u="sng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5 июля – 23 августа 1943г.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259632" y="2348880"/>
            <a:ext cx="6768752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 smtClean="0">
              <a:ln>
                <a:solidFill>
                  <a:schemeClr val="tx1"/>
                </a:solidFill>
              </a:ln>
              <a:latin typeface="Arial Black" pitchFamily="34" charset="0"/>
            </a:endParaRPr>
          </a:p>
        </p:txBody>
      </p:sp>
      <p:pic>
        <p:nvPicPr>
          <p:cNvPr id="6" name="Picture 4" descr="http://art-apple.ru/albums/userpics/10001/Star_Victory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729736"/>
            <a:ext cx="9144000" cy="2112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864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9952" y="476672"/>
            <a:ext cx="5004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Только в 1947 году вернулся солдат домой, в </a:t>
            </a:r>
            <a:r>
              <a:rPr lang="ru-RU" b="1" dirty="0" err="1" smtClean="0">
                <a:solidFill>
                  <a:schemeClr val="accent4"/>
                </a:solidFill>
              </a:rPr>
              <a:t>Люблино</a:t>
            </a:r>
            <a:r>
              <a:rPr lang="ru-RU" b="1" dirty="0" smtClean="0">
                <a:solidFill>
                  <a:schemeClr val="accent4"/>
                </a:solidFill>
              </a:rPr>
              <a:t>.</a:t>
            </a:r>
          </a:p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>Стихи к 50-летию Курской битвы.</a:t>
            </a:r>
            <a:endParaRPr lang="ru-RU" b="1" dirty="0">
              <a:solidFill>
                <a:schemeClr val="accent4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3304"/>
            <a:ext cx="3510164" cy="586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5936" y="1268760"/>
            <a:ext cx="489654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Мы готовимся к атаке,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Командирский ждем приказ,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рукопашной смертной схватке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Приходилось быть не раз.</a:t>
            </a:r>
          </a:p>
          <a:p>
            <a:pPr algn="ctr"/>
            <a:endParaRPr lang="ru-RU" sz="1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Дан сигнал, рванулись танки,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Мы за ними сходу в бой,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За деревней, возле балки,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 обстановке боевой.</a:t>
            </a:r>
          </a:p>
          <a:p>
            <a:pPr algn="ctr"/>
            <a:endParaRPr lang="ru-RU" sz="1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И, не думаем о жизни,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Цель одна: скорей вперед.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Нам с земли родной Отчизны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Надо гнать фашистский сброд.</a:t>
            </a:r>
          </a:p>
          <a:p>
            <a:pPr algn="ctr"/>
            <a:endParaRPr lang="ru-RU" sz="14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Вот и первая траншея,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Бросив несколько гранат,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Я, фашистов не жалея,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Разрядил свой автомат.</a:t>
            </a:r>
          </a:p>
          <a:p>
            <a:pPr algn="ctr"/>
            <a:endParaRPr lang="ru-RU" sz="1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 победу мы добыли,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Тем мне память дорога,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Что под Курском разгромили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Ненавистного врага.</a:t>
            </a:r>
          </a:p>
        </p:txBody>
      </p:sp>
    </p:spTree>
    <p:extLst>
      <p:ext uri="{BB962C8B-B14F-4D97-AF65-F5344CB8AC3E}">
        <p14:creationId xmlns:p14="http://schemas.microsoft.com/office/powerpoint/2010/main" xmlns="" val="164812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6" name="Picture 3" descr="G:\CANON_SC\IMAGE\0001\SCN_0009.jpg"/>
          <p:cNvPicPr>
            <a:picLocks noChangeAspect="1" noChangeArrowheads="1"/>
          </p:cNvPicPr>
          <p:nvPr/>
        </p:nvPicPr>
        <p:blipFill>
          <a:blip r:embed="rId3" cstate="email">
            <a:lum contrast="10000"/>
          </a:blip>
          <a:srcRect/>
          <a:stretch>
            <a:fillRect/>
          </a:stretch>
        </p:blipFill>
        <p:spPr bwMode="auto">
          <a:xfrm rot="5400000">
            <a:off x="-48977" y="934977"/>
            <a:ext cx="5976664" cy="5231654"/>
          </a:xfrm>
          <a:prstGeom prst="rect">
            <a:avLst/>
          </a:prstGeom>
          <a:noFill/>
        </p:spPr>
      </p:pic>
      <p:pic>
        <p:nvPicPr>
          <p:cNvPr id="10" name="Picture 4" descr="G:\CANON_SC\IMAGE\0001\SCN_0010.jpg"/>
          <p:cNvPicPr>
            <a:picLocks noChangeAspect="1" noChangeArrowheads="1"/>
          </p:cNvPicPr>
          <p:nvPr/>
        </p:nvPicPr>
        <p:blipFill>
          <a:blip r:embed="rId4" cstate="email">
            <a:biLevel thresh="50000"/>
          </a:blip>
          <a:srcRect/>
          <a:stretch>
            <a:fillRect/>
          </a:stretch>
        </p:blipFill>
        <p:spPr bwMode="auto">
          <a:xfrm>
            <a:off x="5555182" y="562472"/>
            <a:ext cx="3576712" cy="6035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78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9269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В.И. </a:t>
            </a:r>
            <a:r>
              <a:rPr lang="ru-RU" dirty="0" err="1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Чичварин</a:t>
            </a:r>
            <a:r>
              <a:rPr lang="ru-RU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был замечательным человеком, большим другом школы и проводил огромную работу по патриотическому воспитанию подростков</a:t>
            </a:r>
            <a:r>
              <a:rPr lang="ru-RU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. Его долго будут помнить в школах, садах и лицеях, ведь он в течение нескольких лет возглавлял </a:t>
            </a:r>
            <a:r>
              <a:rPr lang="ru-RU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Люблинский</a:t>
            </a:r>
            <a:r>
              <a:rPr lang="ru-RU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Совет ветеранов. Рассказывал нашему поколению правду о войне, читал свои стихи и верил, что служение Отечеству – великая награда солдату, который совершает великие подвиги.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3069" y="696160"/>
            <a:ext cx="40767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DCIM\101_PANA\P101044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8988" y="3789040"/>
            <a:ext cx="4150781" cy="26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CIM\101_PANA\P101044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0794" y="4386015"/>
            <a:ext cx="3117467" cy="23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8" name="Picture 3" descr="C:\Users\vikki\Pictures\20130422_17442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504" y="931858"/>
            <a:ext cx="3744416" cy="33123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6095" y="593304"/>
            <a:ext cx="6667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Личные вещи В.И. </a:t>
            </a:r>
            <a:r>
              <a:rPr lang="ru-RU" sz="1600" dirty="0" err="1" smtClean="0">
                <a:solidFill>
                  <a:srgbClr val="C00000"/>
                </a:solidFill>
                <a:latin typeface="Arial Black" pitchFamily="34" charset="0"/>
              </a:rPr>
              <a:t>Чичварина</a:t>
            </a: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, переданные в музей.</a:t>
            </a:r>
            <a:endParaRPr lang="ru-RU" sz="1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9218" name="Picture 2" descr="D:\DCIM\101_PANA\P101042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15083"/>
            <a:ext cx="3923928" cy="26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DCIM\101_PANA\P101042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340768"/>
            <a:ext cx="3943075" cy="29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DCIM\101_PANA\P101042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6" y="4244226"/>
            <a:ext cx="3707904" cy="247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26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5696" y="606021"/>
            <a:ext cx="8358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Личные вещи В.И. </a:t>
            </a:r>
            <a:r>
              <a:rPr lang="ru-RU" sz="2000" dirty="0" err="1" smtClean="0">
                <a:solidFill>
                  <a:srgbClr val="C00000"/>
                </a:solidFill>
                <a:latin typeface="Arial Black" pitchFamily="34" charset="0"/>
              </a:rPr>
              <a:t>Чичварина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,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    переданные в музей.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0242" name="Picture 2" descr="D:\DCIM\101_PANA\P10104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1983" y="2009878"/>
            <a:ext cx="4933845" cy="328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DCIM\101_PANA\P101041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19913"/>
            <a:ext cx="3246107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56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3140968"/>
            <a:ext cx="4248472" cy="33843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</a:t>
            </a:r>
            <a:b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им. В.И. Чичварина.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170" name="Picture 2" descr="C:\Users\vikki\Pictures\20130422_110220.jpg"/>
          <p:cNvPicPr>
            <a:picLocks noChangeAspect="1" noChangeArrowheads="1"/>
          </p:cNvPicPr>
          <p:nvPr/>
        </p:nvPicPr>
        <p:blipFill>
          <a:blip r:embed="rId3" cstate="email">
            <a:lum contrast="40000"/>
          </a:blip>
          <a:srcRect/>
          <a:stretch>
            <a:fillRect/>
          </a:stretch>
        </p:blipFill>
        <p:spPr bwMode="auto">
          <a:xfrm>
            <a:off x="323528" y="1484783"/>
            <a:ext cx="4320480" cy="3240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5536" y="4725144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Королева Наталья Николаевна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директор ГБОУ СОШ № 1039.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химии высшей категории. Почетный работник общего образования. Награждена многими грамотами, дипломами и медалями.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4365104"/>
            <a:ext cx="3168352" cy="21602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171" name="Picture 3" descr="C:\Users\vikki\Pictures\20130422_114427.jpg"/>
          <p:cNvPicPr>
            <a:picLocks noChangeAspect="1" noChangeArrowheads="1"/>
          </p:cNvPicPr>
          <p:nvPr/>
        </p:nvPicPr>
        <p:blipFill>
          <a:blip r:embed="rId4" cstate="email">
            <a:lum contrast="40000"/>
          </a:blip>
          <a:srcRect/>
          <a:stretch>
            <a:fillRect/>
          </a:stretch>
        </p:blipFill>
        <p:spPr bwMode="auto">
          <a:xfrm rot="5400000">
            <a:off x="5326548" y="1522324"/>
            <a:ext cx="3243431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364088" y="4797152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Габриелян Ирина Григорьевна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руководитель музея Боевой Славы им. В. И. Чичварина.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истории и обществознания.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</a:t>
            </a:r>
            <a:b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им. В.И. Чичварина.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148" name="Picture 4" descr="G:\CANON_SC\IMAGE\0001\SCN_000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24790" y="1492391"/>
            <a:ext cx="3507650" cy="496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G:\CANON_SC\IMAGE\0001\SCN_00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5576" y="1484784"/>
            <a:ext cx="3672408" cy="5029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vikki\Pictures\20130422_105812.jpg"/>
          <p:cNvPicPr>
            <a:picLocks noChangeAspect="1" noChangeArrowheads="1"/>
          </p:cNvPicPr>
          <p:nvPr/>
        </p:nvPicPr>
        <p:blipFill>
          <a:blip r:embed="rId3" cstate="email">
            <a:lum contrast="40000"/>
          </a:blip>
          <a:srcRect/>
          <a:stretch>
            <a:fillRect/>
          </a:stretch>
        </p:blipFill>
        <p:spPr bwMode="auto">
          <a:xfrm rot="10800000">
            <a:off x="251520" y="260648"/>
            <a:ext cx="422447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vikki\Pictures\20130422_105926.jpg"/>
          <p:cNvPicPr>
            <a:picLocks noChangeAspect="1" noChangeArrowheads="1"/>
          </p:cNvPicPr>
          <p:nvPr/>
        </p:nvPicPr>
        <p:blipFill>
          <a:blip r:embed="rId4" cstate="email">
            <a:lum bright="10000" contrast="40000"/>
          </a:blip>
          <a:srcRect/>
          <a:stretch>
            <a:fillRect/>
          </a:stretch>
        </p:blipFill>
        <p:spPr bwMode="auto">
          <a:xfrm rot="10800000">
            <a:off x="1547663" y="4293096"/>
            <a:ext cx="3024337" cy="226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3528" y="350100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Церемония открытия музея  – слева сын ветерана Чичварин В.В.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C:\Users\vikki\Pictures\20130422_105838.jpg"/>
          <p:cNvPicPr>
            <a:picLocks noChangeAspect="1" noChangeArrowheads="1"/>
          </p:cNvPicPr>
          <p:nvPr/>
        </p:nvPicPr>
        <p:blipFill>
          <a:blip r:embed="rId5" cstate="email">
            <a:lum contrast="40000"/>
          </a:blip>
          <a:srcRect/>
          <a:stretch>
            <a:fillRect/>
          </a:stretch>
        </p:blipFill>
        <p:spPr bwMode="auto">
          <a:xfrm rot="10800000">
            <a:off x="4716014" y="260646"/>
            <a:ext cx="4224471" cy="316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788024" y="350100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торжественного открытия фотография на память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http://art-apple.ru/albums/userpics/10001/Star_Victory.jpg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23770">
            <a:off x="5956157" y="4959117"/>
            <a:ext cx="3063232" cy="1779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11266" name="Picture 2" descr="D:\DCIM\101_PANA\P10104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3304"/>
            <a:ext cx="5328084" cy="35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DCIM\101_PANA\P101042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9604" y="587159"/>
            <a:ext cx="3198101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DCIM\101_PANA\P101043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5360"/>
            <a:ext cx="5328084" cy="27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79604" y="5384311"/>
            <a:ext cx="356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Стенды, посвященные Владимиру Ильичу </a:t>
            </a:r>
            <a:r>
              <a:rPr lang="ru-RU" dirty="0" err="1" smtClean="0">
                <a:solidFill>
                  <a:srgbClr val="FF0000"/>
                </a:solidFill>
              </a:rPr>
              <a:t>Чичварину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86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12290" name="Picture 2" descr="D:\DCIM\101_PANA\P10104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4428491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DCIM\101_PANA\P101042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026" y="3645023"/>
            <a:ext cx="4104457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980728"/>
            <a:ext cx="3852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Схема военных действий в период Курской битвы, участником которой был В.И. </a:t>
            </a:r>
            <a:r>
              <a:rPr lang="ru-RU" dirty="0" err="1" smtClean="0">
                <a:solidFill>
                  <a:srgbClr val="FF0000"/>
                </a:solidFill>
              </a:rPr>
              <a:t>Чичварин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4293096"/>
            <a:ext cx="3906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Макет танкового сражения под Прохоровкой, в которой участвовал В.И. </a:t>
            </a:r>
            <a:r>
              <a:rPr lang="ru-RU" dirty="0" err="1" smtClean="0">
                <a:solidFill>
                  <a:srgbClr val="FF0000"/>
                </a:solidFill>
              </a:rPr>
              <a:t>Чичварин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29676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Людмила Юрьевна\Desktop\Фото школа\Фото школа\P101029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96952"/>
            <a:ext cx="7416824" cy="3682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C:\Users\Людмила Юрьевна\Desktop\Фото школа\Фото школа\P10103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528392" cy="231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51520" y="188640"/>
            <a:ext cx="4824536" cy="28083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мире город есть Герой,</a:t>
            </a:r>
          </a:p>
          <a:p>
            <a:pPr algn="ctr"/>
            <a:r>
              <a:rPr lang="ru-RU" sz="28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Москвой зовется он.</a:t>
            </a:r>
          </a:p>
          <a:p>
            <a:pPr algn="ctr"/>
            <a:r>
              <a:rPr lang="ru-RU" sz="28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Там район есть Люблино,</a:t>
            </a:r>
          </a:p>
          <a:p>
            <a:pPr algn="ctr"/>
            <a:r>
              <a:rPr lang="ru-RU" sz="28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Школа есть возле метро.</a:t>
            </a:r>
          </a:p>
          <a:p>
            <a:pPr algn="ctr"/>
            <a:r>
              <a:rPr lang="ru-RU" sz="28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Ну а в ней цветет музей </a:t>
            </a:r>
          </a:p>
          <a:p>
            <a:pPr algn="ctr"/>
            <a:r>
              <a:rPr lang="ru-RU" sz="2800" i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встречает всех гостей.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91680" y="6372036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ул. Белореченская 23а, </a:t>
            </a:r>
            <a:r>
              <a:rPr lang="ru-RU" dirty="0" smtClean="0">
                <a:solidFill>
                  <a:schemeClr val="bg1"/>
                </a:solidFill>
                <a:latin typeface="Arial Black" pitchFamily="34" charset="0"/>
                <a:sym typeface="Wingdings"/>
              </a:rPr>
              <a:t> 8(495)358-01-47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548680"/>
            <a:ext cx="5904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Arial Black" pitchFamily="34" charset="0"/>
              </a:rPr>
              <a:t>Фронтовыми дорогами.</a:t>
            </a:r>
          </a:p>
          <a:p>
            <a:pPr algn="ctr"/>
            <a:endParaRPr lang="ru-RU" sz="2800" dirty="0">
              <a:solidFill>
                <a:srgbClr val="7030A0"/>
              </a:solidFill>
              <a:latin typeface="Arial Black" pitchFamily="34" charset="0"/>
            </a:endParaRPr>
          </a:p>
          <a:p>
            <a:pPr algn="ctr"/>
            <a:endParaRPr lang="ru-RU" sz="28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2" name="Picture 4" descr="http://art-apple.ru/albums/userpics/10001/Star_Victory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8994" y="3969128"/>
            <a:ext cx="6966012" cy="302494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1241177"/>
            <a:ext cx="50341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Я помню, как земля дрожала,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Как бомбы падали на нас.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Земля стеной тогда вставала,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Оберегая в трудный час.</a:t>
            </a:r>
          </a:p>
          <a:p>
            <a:endParaRPr lang="ru-RU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Как в дом родной, мы в дот входили,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Смотрели с болью в небосвод,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Когда фашисты нас бомбили,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Нас пробивал холодный пот.</a:t>
            </a:r>
            <a:endParaRPr lang="ru-RU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1241177"/>
            <a:ext cx="43559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 много раз окопы рыли,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Переходили реки вброд.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 павших в землю хоронили,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 боями двигались вперед.</a:t>
            </a:r>
          </a:p>
          <a:p>
            <a:pPr algn="ctr"/>
            <a:endParaRPr lang="ru-RU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Теперь об этом вспоминая,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Я приношу поклон земле,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 та, дорога фронтовая,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Мне часто видится во сне</a:t>
            </a:r>
            <a:endParaRPr lang="ru-RU" sz="2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1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476672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ОСВЕЩЕНИЕ ДЕЯТЕЛЬНОСТИ МУЗЕЯ В СМИ.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22530" name="Picture 2" descr="G:\CANON_SC\IMAGE\0001\SCN_0016.jpg"/>
          <p:cNvPicPr>
            <a:picLocks noChangeAspect="1" noChangeArrowheads="1"/>
          </p:cNvPicPr>
          <p:nvPr/>
        </p:nvPicPr>
        <p:blipFill>
          <a:blip r:embed="rId3" cstate="email">
            <a:lum contrast="40000"/>
          </a:blip>
          <a:srcRect/>
          <a:stretch>
            <a:fillRect/>
          </a:stretch>
        </p:blipFill>
        <p:spPr bwMode="auto">
          <a:xfrm>
            <a:off x="251520" y="1872208"/>
            <a:ext cx="2945724" cy="47251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90872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Газета: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«МОЁ ЛЮБЛИНО»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май, 2010 г.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2531" name="Picture 3" descr="G:\CANON_SC\IMAGE\0001\SCN_0017.jpg"/>
          <p:cNvPicPr>
            <a:picLocks noChangeAspect="1" noChangeArrowheads="1"/>
          </p:cNvPicPr>
          <p:nvPr/>
        </p:nvPicPr>
        <p:blipFill>
          <a:blip r:embed="rId4" cstate="email">
            <a:lum contrast="40000"/>
          </a:blip>
          <a:srcRect/>
          <a:stretch>
            <a:fillRect/>
          </a:stretch>
        </p:blipFill>
        <p:spPr bwMode="auto">
          <a:xfrm>
            <a:off x="3385582" y="2852936"/>
            <a:ext cx="2914610" cy="3600400"/>
          </a:xfrm>
          <a:prstGeom prst="rect">
            <a:avLst/>
          </a:prstGeom>
          <a:noFill/>
        </p:spPr>
      </p:pic>
      <p:pic>
        <p:nvPicPr>
          <p:cNvPr id="22532" name="Picture 4" descr="G:\CANON_SC\IMAGE\0001\SCN_0018.jpg"/>
          <p:cNvPicPr>
            <a:picLocks noChangeAspect="1" noChangeArrowheads="1"/>
          </p:cNvPicPr>
          <p:nvPr/>
        </p:nvPicPr>
        <p:blipFill>
          <a:blip r:embed="rId5" cstate="email">
            <a:lum contrast="40000"/>
          </a:blip>
          <a:srcRect/>
          <a:stretch>
            <a:fillRect/>
          </a:stretch>
        </p:blipFill>
        <p:spPr bwMode="auto">
          <a:xfrm>
            <a:off x="6339469" y="980728"/>
            <a:ext cx="2553011" cy="561662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35896" y="90872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Газета: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«МОЁ ЛЮБЛИНО»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январь, 2012 г.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275856" y="1052736"/>
            <a:ext cx="0" cy="5544616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476672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ОСВЕЩЕНИЕ ДЕЯТЕЛЬНОСТИ МУЗЕЯ В СМИ.</a:t>
            </a:r>
            <a:endParaRPr lang="ru-RU" sz="2400" dirty="0"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1052736"/>
            <a:ext cx="0" cy="5544616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4" name="Picture 2" descr="G:\CANON_SC\IMAGE\0001\SCN_001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936346"/>
            <a:ext cx="4104456" cy="5805022"/>
          </a:xfrm>
          <a:prstGeom prst="rect">
            <a:avLst/>
          </a:prstGeom>
          <a:noFill/>
        </p:spPr>
      </p:pic>
      <p:pic>
        <p:nvPicPr>
          <p:cNvPr id="23555" name="Picture 3" descr="G:\CANON_SC\IMAGE\0001\SCN_002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8024" y="980728"/>
            <a:ext cx="4104456" cy="5660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548680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 Black" pitchFamily="34" charset="0"/>
              </a:rPr>
              <a:t>РЕЗУЛЬТАТЫ </a:t>
            </a:r>
          </a:p>
          <a:p>
            <a:pPr algn="ctr"/>
            <a:r>
              <a:rPr lang="ru-RU" sz="2400" b="1" dirty="0" smtClean="0">
                <a:latin typeface="Arial Black" pitchFamily="34" charset="0"/>
              </a:rPr>
              <a:t>РАБОТЫ МУЗЕЯ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6386" name="Picture 2" descr="C:\Users\vikki\Pictures\20130422_145852.jpg"/>
          <p:cNvPicPr>
            <a:picLocks noChangeAspect="1" noChangeArrowheads="1"/>
          </p:cNvPicPr>
          <p:nvPr/>
        </p:nvPicPr>
        <p:blipFill>
          <a:blip r:embed="rId3" cstate="email">
            <a:lum bright="10000" contrast="40000"/>
          </a:blip>
          <a:srcRect/>
          <a:stretch>
            <a:fillRect/>
          </a:stretch>
        </p:blipFill>
        <p:spPr bwMode="auto">
          <a:xfrm rot="5400000">
            <a:off x="1846458" y="2208189"/>
            <a:ext cx="5098481" cy="3823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Picture 3" descr="G:\CANON_SC\IMAGE\0001\SCN_0008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16216" y="3737657"/>
            <a:ext cx="2123781" cy="3003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G:\CANON_SC\IMAGE\0001\SCN_000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5056" y="476672"/>
            <a:ext cx="224019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6" descr="G:\CANON_SC\IMAGE\0001\SCN_0007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1520" y="3728130"/>
            <a:ext cx="2181431" cy="308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G:\грамота1.jpe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44208" y="476672"/>
            <a:ext cx="2232248" cy="3211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098" name="Picture 2" descr="C:\Users\Наталья\Desktop\фото шорин\img06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9578"/>
            <a:ext cx="9144000" cy="587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36842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СЛАВА ГЕРОЯМ РОССИИ! ВЕЧНАЯ ИМ ПАМЯТЬ!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108" y="489578"/>
            <a:ext cx="8822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НИКТО НЕ ЗАБЫТ! НИЧТО НЕ ЗАБЫТО!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20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Людмила Юрьевна\Desktop\моск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4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1700808"/>
            <a:ext cx="80648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Музей наш далеко глядит вперед.</a:t>
            </a:r>
          </a:p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А преданья старины</a:t>
            </a:r>
          </a:p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Забывать мы не должны.</a:t>
            </a:r>
          </a:p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Пред Москвою снимем шапки, братцы,</a:t>
            </a:r>
          </a:p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Этот город всем помог собраться.</a:t>
            </a:r>
          </a:p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Это он нам всем на славу</a:t>
            </a:r>
          </a:p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Создал русскую державу.</a:t>
            </a:r>
            <a:endParaRPr lang="ru-RU" sz="2800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34847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715"/>
    </mc:Choice>
    <mc:Fallback>
      <p:transition spd="slow" advTm="20715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Picture 4" descr="http://art-apple.ru/albums/userpics/10001/Star_Victory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8994" y="3969128"/>
            <a:ext cx="6966012" cy="30249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7768" y="620688"/>
            <a:ext cx="874846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   Список используемой литературы: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atin typeface="+mj-lt"/>
              </a:rPr>
              <a:t>Фотографии из фонда музея Боевой Славы им. В.И. </a:t>
            </a:r>
            <a:r>
              <a:rPr lang="ru-RU" b="1" dirty="0" err="1" smtClean="0">
                <a:latin typeface="+mj-lt"/>
              </a:rPr>
              <a:t>Чичварина</a:t>
            </a:r>
            <a:r>
              <a:rPr lang="ru-RU" b="1" dirty="0" smtClean="0">
                <a:latin typeface="+mj-lt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atin typeface="+mj-lt"/>
              </a:rPr>
              <a:t>Сборник стихов и воспоминания В.И. </a:t>
            </a:r>
            <a:r>
              <a:rPr lang="ru-RU" b="1" dirty="0" err="1" smtClean="0">
                <a:latin typeface="+mj-lt"/>
              </a:rPr>
              <a:t>Чичварина</a:t>
            </a:r>
            <a:r>
              <a:rPr lang="ru-RU" b="1" dirty="0" smtClean="0">
                <a:latin typeface="+mj-lt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atin typeface="+mj-lt"/>
              </a:rPr>
              <a:t>Вырезка из газеты </a:t>
            </a:r>
            <a:r>
              <a:rPr lang="en-US" b="1" dirty="0" smtClean="0">
                <a:latin typeface="+mj-lt"/>
              </a:rPr>
              <a:t>“</a:t>
            </a:r>
            <a:r>
              <a:rPr lang="ru-RU" b="1" dirty="0" smtClean="0">
                <a:latin typeface="+mj-lt"/>
              </a:rPr>
              <a:t>Мое Люблино</a:t>
            </a:r>
            <a:r>
              <a:rPr lang="en-US" b="1" dirty="0" smtClean="0">
                <a:latin typeface="+mj-lt"/>
              </a:rPr>
              <a:t>”</a:t>
            </a:r>
            <a:r>
              <a:rPr lang="ru-RU" b="1" dirty="0" smtClean="0">
                <a:latin typeface="+mj-lt"/>
              </a:rPr>
              <a:t> за 2010 год. Статья </a:t>
            </a:r>
            <a:r>
              <a:rPr lang="en-US" b="1" dirty="0" smtClean="0">
                <a:latin typeface="+mj-lt"/>
              </a:rPr>
              <a:t>“</a:t>
            </a:r>
            <a:r>
              <a:rPr lang="ru-RU" b="1" dirty="0" smtClean="0">
                <a:latin typeface="+mj-lt"/>
              </a:rPr>
              <a:t>Новый музей Боевой Славы</a:t>
            </a:r>
            <a:r>
              <a:rPr lang="en-US" b="1" dirty="0" smtClean="0">
                <a:latin typeface="+mj-lt"/>
              </a:rPr>
              <a:t>”</a:t>
            </a:r>
            <a:r>
              <a:rPr lang="ru-RU" b="1" dirty="0" smtClean="0">
                <a:latin typeface="+mj-lt"/>
              </a:rPr>
              <a:t> Г.Е. Кузнецовой.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atin typeface="+mj-lt"/>
              </a:rPr>
              <a:t>Сочинение </a:t>
            </a:r>
            <a:r>
              <a:rPr lang="en-US" b="1" dirty="0" smtClean="0">
                <a:latin typeface="+mj-lt"/>
              </a:rPr>
              <a:t>“</a:t>
            </a:r>
            <a:r>
              <a:rPr lang="ru-RU" b="1" dirty="0" smtClean="0">
                <a:latin typeface="+mj-lt"/>
              </a:rPr>
              <a:t>Моя семья</a:t>
            </a:r>
            <a:r>
              <a:rPr lang="en-US" b="1" dirty="0" smtClean="0">
                <a:latin typeface="+mj-lt"/>
              </a:rPr>
              <a:t>”</a:t>
            </a:r>
            <a:r>
              <a:rPr lang="ru-RU" b="1" dirty="0" smtClean="0">
                <a:latin typeface="+mj-lt"/>
              </a:rPr>
              <a:t> </a:t>
            </a:r>
            <a:r>
              <a:rPr lang="ru-RU" b="1" dirty="0" err="1" smtClean="0">
                <a:latin typeface="+mj-lt"/>
              </a:rPr>
              <a:t>Чичвариной</a:t>
            </a:r>
            <a:r>
              <a:rPr lang="ru-RU" b="1" dirty="0" smtClean="0">
                <a:latin typeface="+mj-lt"/>
              </a:rPr>
              <a:t> Е.В.(Номинация </a:t>
            </a:r>
            <a:r>
              <a:rPr lang="en-US" b="1" dirty="0" smtClean="0">
                <a:latin typeface="+mj-lt"/>
              </a:rPr>
              <a:t>“</a:t>
            </a:r>
            <a:r>
              <a:rPr lang="ru-RU" b="1" dirty="0" smtClean="0">
                <a:latin typeface="+mj-lt"/>
              </a:rPr>
              <a:t>Мой самый близкий человек</a:t>
            </a:r>
            <a:r>
              <a:rPr lang="en-US" b="1" dirty="0" smtClean="0">
                <a:latin typeface="+mj-lt"/>
              </a:rPr>
              <a:t>”</a:t>
            </a:r>
            <a:endParaRPr lang="ru-RU" b="1" dirty="0" smtClean="0">
              <a:latin typeface="+mj-lt"/>
            </a:endParaRPr>
          </a:p>
          <a:p>
            <a:pPr marL="342900" indent="-342900" algn="just">
              <a:buAutoNum type="arabicPeriod"/>
            </a:pPr>
            <a:r>
              <a:rPr lang="ru-RU" b="1" dirty="0" smtClean="0">
                <a:latin typeface="+mj-lt"/>
              </a:rPr>
              <a:t>Видео с сайта </a:t>
            </a:r>
            <a:r>
              <a:rPr lang="en-US" b="1" dirty="0" smtClean="0">
                <a:latin typeface="+mj-lt"/>
                <a:hlinkClick r:id="rId4"/>
              </a:rPr>
              <a:t>www.youtube.com</a:t>
            </a:r>
            <a:r>
              <a:rPr lang="ru-RU" b="1" dirty="0" smtClean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“</a:t>
            </a:r>
            <a:r>
              <a:rPr lang="ru-RU" b="1" dirty="0" smtClean="0">
                <a:latin typeface="+mj-lt"/>
              </a:rPr>
              <a:t>Танковое сражение под Прохоровкой</a:t>
            </a:r>
            <a:r>
              <a:rPr lang="en-US" b="1" dirty="0" smtClean="0">
                <a:latin typeface="+mj-lt"/>
              </a:rPr>
              <a:t>”</a:t>
            </a:r>
            <a:r>
              <a:rPr lang="ru-RU" b="1" dirty="0" smtClean="0">
                <a:latin typeface="+mj-lt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latin typeface="+mj-lt"/>
              </a:rPr>
              <a:t>Песня </a:t>
            </a:r>
            <a:r>
              <a:rPr lang="en-US" b="1" dirty="0" smtClean="0">
                <a:latin typeface="+mj-lt"/>
              </a:rPr>
              <a:t>“</a:t>
            </a:r>
            <a:r>
              <a:rPr lang="ru-RU" b="1" dirty="0" smtClean="0">
                <a:latin typeface="+mj-lt"/>
              </a:rPr>
              <a:t>От героев былых времен</a:t>
            </a:r>
            <a:r>
              <a:rPr lang="en-US" b="1" dirty="0" smtClean="0">
                <a:latin typeface="+mj-lt"/>
              </a:rPr>
              <a:t>”</a:t>
            </a:r>
            <a:r>
              <a:rPr lang="ru-RU" b="1" dirty="0" smtClean="0">
                <a:latin typeface="+mj-lt"/>
              </a:rPr>
              <a:t> </a:t>
            </a:r>
            <a:r>
              <a:rPr lang="ru-RU" b="1" dirty="0" err="1" smtClean="0">
                <a:latin typeface="+mj-lt"/>
              </a:rPr>
              <a:t>Е.Д.Агроновича</a:t>
            </a:r>
            <a:r>
              <a:rPr lang="ru-RU" b="1" dirty="0" smtClean="0">
                <a:latin typeface="+mj-lt"/>
              </a:rPr>
              <a:t> в исполнении Владимира Златоустовского.</a:t>
            </a:r>
          </a:p>
        </p:txBody>
      </p:sp>
    </p:spTree>
    <p:extLst>
      <p:ext uri="{BB962C8B-B14F-4D97-AF65-F5344CB8AC3E}">
        <p14:creationId xmlns:p14="http://schemas.microsoft.com/office/powerpoint/2010/main" xmlns="" val="48386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7" name="Picture 3" descr="H:\DCIM\101_PANA\P10104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6414"/>
            <a:ext cx="3203848" cy="28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DCIM\101_PANA\P101048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2804" y="805353"/>
            <a:ext cx="3335916" cy="31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DCIM\101_PANA\P101054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49080"/>
            <a:ext cx="3335916" cy="25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DCIM\101_PANA\P101046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84" y="3696458"/>
            <a:ext cx="291581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DCIM\101_PANA\P101054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4426" y="1688091"/>
            <a:ext cx="3672408" cy="35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337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1196752"/>
            <a:ext cx="9144000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“</a:t>
            </a:r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Курская битва и </a:t>
            </a:r>
            <a:r>
              <a:rPr lang="ru-RU" sz="2800" u="sng" dirty="0" err="1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Прохоровское</a:t>
            </a:r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 сражение. Малоизвестные страницы истории</a:t>
            </a:r>
            <a:r>
              <a:rPr lang="en-US" sz="2800" u="sng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”.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259632" y="2348880"/>
            <a:ext cx="6768752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Цели и </a:t>
            </a:r>
            <a:r>
              <a:rPr lang="ru-RU" sz="160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задачи проекта:</a:t>
            </a:r>
            <a:endParaRPr lang="ru-RU" sz="1600" dirty="0" smtClean="0">
              <a:ln>
                <a:solidFill>
                  <a:schemeClr val="tx1"/>
                </a:solidFill>
              </a:ln>
              <a:latin typeface="Arial Black" pitchFamily="34" charset="0"/>
            </a:endParaRPr>
          </a:p>
          <a:p>
            <a:pPr marL="342900" indent="-342900" algn="l">
              <a:buAutoNum type="arabicPeriod"/>
            </a:pPr>
            <a:r>
              <a:rPr lang="ru-RU" sz="1600" dirty="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 Патриотическое воспитание молодежи средствами музейной педагогики;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 Сформировать у подрастающего поколения исторически объективного подхода к событиям периода ВОВ;</a:t>
            </a:r>
          </a:p>
          <a:p>
            <a:pPr marL="342900" indent="-342900" algn="l">
              <a:buAutoNum type="arabicPeriod"/>
            </a:pPr>
            <a:r>
              <a:rPr lang="ru-RU" sz="1600" dirty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Изучить и сохранить историческое наследие нашей </a:t>
            </a:r>
            <a:r>
              <a:rPr lang="ru-RU" sz="1600" dirty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Р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одины средствами военно – исторического музея нашей школы;</a:t>
            </a:r>
          </a:p>
          <a:p>
            <a:pPr marL="342900" indent="-342900" algn="l">
              <a:buAutoNum type="arabicPeriod"/>
            </a:pPr>
            <a:r>
              <a:rPr lang="ru-RU" sz="1600" dirty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Привлечь молодёжь и педагогов к исследовательской работе по военно</a:t>
            </a:r>
            <a:r>
              <a:rPr lang="ru-RU" sz="1600" dirty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– исторической тематике;</a:t>
            </a:r>
          </a:p>
          <a:p>
            <a:pPr marL="342900" indent="-342900" algn="l">
              <a:buAutoNum type="arabicPeriod"/>
            </a:pPr>
            <a:r>
              <a:rPr lang="ru-RU" sz="1600" dirty="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Рассказать о подвиге нашего соотечественника – </a:t>
            </a:r>
            <a:r>
              <a:rPr lang="ru-RU" sz="1600" dirty="0" err="1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Чичварине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 В.И., участника Курской битвы и </a:t>
            </a:r>
            <a:r>
              <a:rPr lang="ru-RU" sz="1600" dirty="0" err="1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Прохоровского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 сражения.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19864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075" name="Picture 3" descr="D:\DCIM\101_PANA\P10104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486133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23928" y="836712"/>
            <a:ext cx="4968552" cy="5373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Владимир Ильич </a:t>
            </a:r>
            <a:r>
              <a:rPr lang="ru-RU" sz="2800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Чичварин</a:t>
            </a:r>
            <a:endParaRPr lang="ru-RU" sz="2800" dirty="0" smtClean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endParaRPr lang="ru-RU" sz="2800" dirty="0" smtClean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28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Родился: 26.02.1924.</a:t>
            </a:r>
          </a:p>
          <a:p>
            <a:pPr algn="l"/>
            <a:r>
              <a:rPr lang="ru-RU" sz="28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Место рождения-Печатники</a:t>
            </a:r>
          </a:p>
          <a:p>
            <a:pPr algn="l"/>
            <a:endParaRPr lang="ru-RU" sz="2800" dirty="0" smtClean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28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Скончался: 21.12.2004</a:t>
            </a:r>
          </a:p>
          <a:p>
            <a:pPr algn="l"/>
            <a:r>
              <a:rPr lang="ru-RU" sz="28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Место смерти-Люблино</a:t>
            </a:r>
            <a:endParaRPr lang="ru-RU" sz="2800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48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6183" y="-895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692696"/>
            <a:ext cx="376206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638639" y="6226224"/>
            <a:ext cx="3131840" cy="475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Владимир Ильич </a:t>
            </a:r>
          </a:p>
          <a:p>
            <a:r>
              <a:rPr lang="ru-RU" sz="2000" dirty="0" err="1" smtClean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Чичварин</a:t>
            </a:r>
            <a:endParaRPr lang="ru-RU" sz="2000" dirty="0">
              <a:ln>
                <a:solidFill>
                  <a:schemeClr val="tx1"/>
                </a:solidFill>
              </a:ln>
              <a:latin typeface="Arial Black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83968" y="692696"/>
            <a:ext cx="4680520" cy="540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В.И. </a:t>
            </a:r>
            <a:r>
              <a:rPr lang="ru-RU" sz="2000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Чичварин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был замечательным человеком, большим другом школы и проводил огромную работу по патриотическому воспитанию подростков. Достойный защитник Отечества, коренной москвич, участник двух войн: с фашистской Германией и с Японией.</a:t>
            </a:r>
          </a:p>
          <a:p>
            <a:pPr algn="l"/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Имя В.И. </a:t>
            </a:r>
            <a:r>
              <a:rPr lang="ru-RU" sz="2000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Чичварина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хорошо известно постоянным читателям газет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“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ЮВ – курьер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” 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и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“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Заводская правда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” </a:t>
            </a:r>
            <a:r>
              <a:rPr lang="ru-RU" sz="2000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Литейно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– механического завода. Его стихи о войне, родном районе, заботах и чаяниях </a:t>
            </a:r>
            <a:r>
              <a:rPr lang="ru-RU" sz="2000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люблинцев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регулярно печатались в этих изданиях.</a:t>
            </a:r>
          </a:p>
          <a:p>
            <a:pPr algn="l"/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Память о </a:t>
            </a:r>
            <a:r>
              <a:rPr lang="ru-RU" sz="2000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Чичварине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живет в наших сердцах.</a:t>
            </a:r>
            <a:endParaRPr lang="ru-RU" sz="2000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82941" y="548680"/>
            <a:ext cx="4561059" cy="5976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itchFamily="2" charset="2"/>
              <a:buChar char="Ø"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До войны два года ФЗО на    </a:t>
            </a:r>
            <a:r>
              <a:rPr lang="ru-RU" sz="2000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литейно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– механическом заводе г. Люблино Московской области.</a:t>
            </a:r>
          </a:p>
          <a:p>
            <a:pPr algn="l"/>
            <a:endParaRPr lang="ru-RU" sz="2000" dirty="0" smtClean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В сентябре 1941 года эвакуация завода в г. Свердловск.</a:t>
            </a:r>
          </a:p>
          <a:p>
            <a:pPr algn="l"/>
            <a:endParaRPr lang="ru-RU" sz="2000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28.08.1942 призван в ряды Советской армии.</a:t>
            </a:r>
          </a:p>
          <a:p>
            <a:pPr algn="l"/>
            <a:endParaRPr lang="ru-RU" sz="2000" dirty="0">
              <a:ln>
                <a:solidFill>
                  <a:schemeClr val="tx1"/>
                </a:solidFill>
              </a:ln>
              <a:latin typeface="Arial" pitchFamily="34" charset="0"/>
              <a:cs typeface="Arial" pitchFamily="34" charset="0"/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Принимает присягу в 16 отдельном мотоциклетном полку.</a:t>
            </a:r>
          </a:p>
          <a:p>
            <a:endParaRPr lang="ru-RU" sz="2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Наталья\Desktop\фото шорин\img070 - копия (2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998729"/>
            <a:ext cx="3240360" cy="48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540568" y="-99392"/>
            <a:ext cx="10260632" cy="692696"/>
          </a:xfrm>
        </p:spPr>
        <p:txBody>
          <a:bodyPr>
            <a:noAutofit/>
          </a:bodyPr>
          <a:lstStyle/>
          <a:p>
            <a:r>
              <a:rPr lang="ru-RU" sz="2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Музей Боевой Славы им. В.И. Чичварина.</a:t>
            </a:r>
            <a:endParaRPr lang="ru-RU" sz="2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Picture 4" descr="G:\CANON_SC\IMAGE\0001\SCN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82416" y="-833738"/>
            <a:ext cx="6379166" cy="914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ublic\Documents\Pinnacle\Content\Backgrounds 16x9\TreeFrost_bg16x9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540568" y="-99392"/>
            <a:ext cx="10260632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Музей Боевой Славы им. В.И. </a:t>
            </a:r>
            <a:r>
              <a:rPr kumimoji="0" lang="ru-RU" sz="2800" b="0" i="0" u="sng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Чичварина</a:t>
            </a:r>
            <a:r>
              <a:rPr kumimoji="0" lang="ru-RU" sz="2800" b="0" i="0" u="sng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4098" name="Picture 2" descr="D:\DCIM\101_PANA\P101041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3692"/>
            <a:ext cx="3633744" cy="54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067944" y="703692"/>
            <a:ext cx="5076056" cy="5450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В августе 1942-го Володя пошел на фронт. Боевое крещение принял на </a:t>
            </a:r>
            <a:r>
              <a:rPr lang="ru-RU" sz="2000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Орловско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 – Курской дуге, там же получил первое ранение и контузию. Вот как вспоминал В.И. </a:t>
            </a:r>
            <a:r>
              <a:rPr lang="ru-RU" sz="2000" dirty="0" err="1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Чичварин</a:t>
            </a:r>
            <a:r>
              <a:rPr lang="ru-RU" sz="2000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 о начале операции на Курской дуге: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u="sng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“</a:t>
            </a:r>
            <a:r>
              <a:rPr lang="ru-RU" sz="2000" u="sng" dirty="0" smtClean="0">
                <a:ln>
                  <a:solidFill>
                    <a:schemeClr val="tx1"/>
                  </a:solidFill>
                </a:ln>
                <a:latin typeface="Arial" pitchFamily="34" charset="0"/>
                <a:ea typeface="+mj-ea"/>
                <a:cs typeface="Arial" pitchFamily="34" charset="0"/>
              </a:rPr>
              <a:t>На новом участке фронта Орловского направления в июле 1943 года нас готовили на прорыв немецкой обороны. Это делалось строго секретно. Мы с вечера до утра рыли окопы, траншеи, тщательно маскировали технику – трудились до седьмого пота, зарывшись, как кроты в землю.</a:t>
            </a:r>
            <a:endParaRPr kumimoji="0" lang="ru-RU" sz="2000" b="0" i="0" u="sng" strike="noStrike" kern="1200" cap="none" spc="0" normalizeH="0" baseline="0" noProof="0" dirty="0" smtClean="0">
              <a:ln>
                <a:solidFill>
                  <a:schemeClr val="tx1"/>
                </a:solidFill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11960" y="593304"/>
            <a:ext cx="4932040" cy="603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Курская дуга</a:t>
            </a:r>
            <a:endParaRPr lang="ru-RU" sz="2400" dirty="0" smtClean="0">
              <a:ln>
                <a:solidFill>
                  <a:schemeClr val="tx1"/>
                </a:solidFill>
              </a:ln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noProof="0" dirty="0" smtClean="0">
                <a:ln>
                  <a:solidFill>
                    <a:schemeClr val="tx1"/>
                  </a:solidFill>
                </a:ln>
                <a:latin typeface="Arial Black" pitchFamily="34" charset="0"/>
                <a:ea typeface="+mj-ea"/>
                <a:cs typeface="+mj-cs"/>
              </a:rPr>
              <a:t>05.07.1943-23.08.1943</a:t>
            </a:r>
            <a:endParaRPr kumimoji="0" lang="ru-RU" sz="2400" b="0" i="0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7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1749</Words>
  <Application>Microsoft Office PowerPoint</Application>
  <PresentationFormat>Экран (4:3)</PresentationFormat>
  <Paragraphs>210</Paragraphs>
  <Slides>37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70-летию  Курской Битвы </vt:lpstr>
      <vt:lpstr>Музей Боевой Славы им. В.И. Чичварина.</vt:lpstr>
      <vt:lpstr>Слайд 3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Музей Боевой Славы им. В.И. Чичварина.</vt:lpstr>
      <vt:lpstr>Слайд 23</vt:lpstr>
      <vt:lpstr>Слайд 24</vt:lpstr>
      <vt:lpstr>Музей Боевой Славы  им. В.И. Чичварина.</vt:lpstr>
      <vt:lpstr>Музей Боевой Славы  им. В.И. Чичварина.</vt:lpstr>
      <vt:lpstr>Слайд 27</vt:lpstr>
      <vt:lpstr>Слайд 28</vt:lpstr>
      <vt:lpstr>Слайд 29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Музей Боевой Славы им. В.И. Чичварина.</vt:lpstr>
      <vt:lpstr>Слайд 35</vt:lpstr>
      <vt:lpstr>Музей Боевой Славы им. В.И. Чичварина.</vt:lpstr>
      <vt:lpstr>Музей Боевой Славы им. В.И. Чичварина.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70-летию  Курской Битвы</dc:title>
  <dc:creator>vikki</dc:creator>
  <cp:lastModifiedBy>Tata</cp:lastModifiedBy>
  <cp:revision>63</cp:revision>
  <dcterms:created xsi:type="dcterms:W3CDTF">2013-04-22T06:13:46Z</dcterms:created>
  <dcterms:modified xsi:type="dcterms:W3CDTF">2014-01-18T16:38:31Z</dcterms:modified>
</cp:coreProperties>
</file>