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1" r:id="rId6"/>
    <p:sldId id="266" r:id="rId7"/>
    <p:sldId id="267" r:id="rId8"/>
    <p:sldId id="270" r:id="rId9"/>
    <p:sldId id="262" r:id="rId10"/>
    <p:sldId id="264" r:id="rId11"/>
    <p:sldId id="265" r:id="rId12"/>
    <p:sldId id="268" r:id="rId13"/>
    <p:sldId id="269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663"/>
    <a:srgbClr val="EF5786"/>
    <a:srgbClr val="F1739A"/>
    <a:srgbClr val="F494B2"/>
    <a:srgbClr val="F9C3D4"/>
    <a:srgbClr val="F7AFC5"/>
    <a:srgbClr val="F490AF"/>
    <a:srgbClr val="F48CAC"/>
    <a:srgbClr val="F7ABC3"/>
    <a:srgbClr val="F9BDD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02BC1B2-D831-4D0D-9D82-2059618E7AE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35403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&#1089;&#1074;&#1086;&#1081;&#1089;&#1090;&#1074;&#1072;%20&#1096;&#1077;&#1083;&#1082;&#1086;&#1074;&#1099;&#1093;%20&#1090;&#1082;&#1072;&#1085;&#1077;&#1081;.ppt#-1,3,&#1060;&#1080;&#1079;&#1080;&#1082;&#1086;-&#1084;&#1077;&#1093;&#1072;&#1085;&#1080;&#1095;&#1077;&#1089;&#1082;&#1080;&#1077; &#1089;&#1074;&#1086;&#1081;&#1089;&#1090;&#1074;&#1072;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hyperlink" Target="&#1089;&#1074;&#1086;&#1081;&#1089;&#1090;&#1074;&#1072;%20&#1096;&#1077;&#1083;&#1082;&#1086;&#1074;&#1099;&#1093;%20&#1090;&#1082;&#1072;&#1085;&#1077;&#1081;.ppt#-1,7,&#1043;&#1080;&#1075;&#1080;&#1077;&#1085;&#1080;&#1095;&#1077;&#1089;&#1082;&#1080;&#1077; &#1089;&#1074;&#1086;&#1081;&#1089;&#1090;&#1074;&#1072;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аы\Desktop\на конкурс\ткани\крепдешин шелковый-сырец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72008"/>
            <a:ext cx="8961738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2060"/>
                </a:solidFill>
              </a:rPr>
              <a:t>Материаловедение</a:t>
            </a:r>
            <a:r>
              <a:rPr lang="ru-RU" sz="2800" dirty="0" smtClean="0">
                <a:solidFill>
                  <a:srgbClr val="002060"/>
                </a:solidFill>
              </a:rPr>
              <a:t>,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>
                <a:solidFill>
                  <a:srgbClr val="002060"/>
                </a:solidFill>
              </a:rPr>
              <a:t>лабораторно-практическая работа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«Опытное определение показателей качества хлопчатобумажных тканей»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07704" y="5301208"/>
            <a:ext cx="58326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Учитель трудового обучения МКОУ Специальная (коррекционная) общеобразовательная школа – интернат №7 </a:t>
            </a:r>
            <a:r>
              <a:rPr lang="en-US" dirty="0" smtClean="0">
                <a:solidFill>
                  <a:srgbClr val="002060"/>
                </a:solidFill>
              </a:rPr>
              <a:t>VIII</a:t>
            </a:r>
            <a:r>
              <a:rPr lang="ru-RU" dirty="0" smtClean="0">
                <a:solidFill>
                  <a:srgbClr val="002060"/>
                </a:solidFill>
              </a:rPr>
              <a:t> вида г. </a:t>
            </a:r>
            <a:r>
              <a:rPr lang="ru-RU" dirty="0" err="1" smtClean="0">
                <a:solidFill>
                  <a:srgbClr val="002060"/>
                </a:solidFill>
              </a:rPr>
              <a:t>Олекминска</a:t>
            </a:r>
            <a:r>
              <a:rPr lang="ru-RU" dirty="0" smtClean="0">
                <a:solidFill>
                  <a:srgbClr val="002060"/>
                </a:solidFill>
              </a:rPr>
              <a:t>, РС(Я)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Молчанова </a:t>
            </a:r>
            <a:r>
              <a:rPr lang="ru-RU" b="1" dirty="0">
                <a:solidFill>
                  <a:srgbClr val="002060"/>
                </a:solidFill>
              </a:rPr>
              <a:t>Т</a:t>
            </a:r>
            <a:r>
              <a:rPr lang="ru-RU" b="1" dirty="0" smtClean="0">
                <a:solidFill>
                  <a:srgbClr val="002060"/>
                </a:solidFill>
              </a:rPr>
              <a:t>атьяна Юрьевна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899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508104" y="1412776"/>
            <a:ext cx="1138808" cy="25922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2" name="Группа 21"/>
          <p:cNvGrpSpPr/>
          <p:nvPr/>
        </p:nvGrpSpPr>
        <p:grpSpPr>
          <a:xfrm>
            <a:off x="107504" y="72008"/>
            <a:ext cx="8961738" cy="6741368"/>
            <a:chOff x="107504" y="72008"/>
            <a:chExt cx="8961738" cy="6741368"/>
          </a:xfrm>
        </p:grpSpPr>
        <p:grpSp>
          <p:nvGrpSpPr>
            <p:cNvPr id="50" name="Группа 49"/>
            <p:cNvGrpSpPr/>
            <p:nvPr/>
          </p:nvGrpSpPr>
          <p:grpSpPr>
            <a:xfrm>
              <a:off x="107504" y="72008"/>
              <a:ext cx="8961738" cy="6741368"/>
              <a:chOff x="107504" y="100484"/>
              <a:chExt cx="8961738" cy="6741368"/>
            </a:xfrm>
          </p:grpSpPr>
          <p:grpSp>
            <p:nvGrpSpPr>
              <p:cNvPr id="4" name="Группа 3"/>
              <p:cNvGrpSpPr/>
              <p:nvPr/>
            </p:nvGrpSpPr>
            <p:grpSpPr>
              <a:xfrm>
                <a:off x="107504" y="100484"/>
                <a:ext cx="8961738" cy="6741368"/>
                <a:chOff x="107504" y="72008"/>
                <a:chExt cx="8961738" cy="6741368"/>
              </a:xfrm>
            </p:grpSpPr>
            <p:pic>
              <p:nvPicPr>
                <p:cNvPr id="5" name="Picture 2" descr="C:\Users\аы\Desktop\на конкурс\ткани\крепдешин шелковый-сырец.jpg"/>
                <p:cNvPicPr>
                  <a:picLocks noChangeAspect="1" noChangeArrowheads="1"/>
                </p:cNvPicPr>
                <p:nvPr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7504" y="72008"/>
                  <a:ext cx="8961738" cy="674136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6" name="Прямоугольник 5"/>
                <p:cNvSpPr/>
                <p:nvPr/>
              </p:nvSpPr>
              <p:spPr>
                <a:xfrm>
                  <a:off x="395536" y="736228"/>
                  <a:ext cx="7704856" cy="576064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</p:grpSp>
          <p:pic>
            <p:nvPicPr>
              <p:cNvPr id="7" name="Picture 6" descr="DSC07353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0799" y="1355442"/>
                <a:ext cx="3539153" cy="26541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36" name="Группа 35"/>
              <p:cNvGrpSpPr/>
              <p:nvPr/>
            </p:nvGrpSpPr>
            <p:grpSpPr>
              <a:xfrm>
                <a:off x="5508104" y="1412776"/>
                <a:ext cx="1138808" cy="2592288"/>
                <a:chOff x="5508104" y="1412776"/>
                <a:chExt cx="1138808" cy="2592288"/>
              </a:xfrm>
            </p:grpSpPr>
            <p:sp>
              <p:nvSpPr>
                <p:cNvPr id="13" name="Прямоугольник 12"/>
                <p:cNvSpPr/>
                <p:nvPr/>
              </p:nvSpPr>
              <p:spPr>
                <a:xfrm>
                  <a:off x="5508104" y="1412776"/>
                  <a:ext cx="72008" cy="2592288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4" name="Прямоугольник 13"/>
                <p:cNvSpPr/>
                <p:nvPr/>
              </p:nvSpPr>
              <p:spPr>
                <a:xfrm>
                  <a:off x="5652120" y="1412776"/>
                  <a:ext cx="72008" cy="2592288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5" name="Прямоугольник 14"/>
                <p:cNvSpPr/>
                <p:nvPr/>
              </p:nvSpPr>
              <p:spPr>
                <a:xfrm>
                  <a:off x="5812904" y="1412776"/>
                  <a:ext cx="72008" cy="2592288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" name="Прямоугольник 15"/>
                <p:cNvSpPr/>
                <p:nvPr/>
              </p:nvSpPr>
              <p:spPr>
                <a:xfrm>
                  <a:off x="5965304" y="1412776"/>
                  <a:ext cx="72008" cy="2592288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7" name="Прямоугольник 16"/>
                <p:cNvSpPr/>
                <p:nvPr/>
              </p:nvSpPr>
              <p:spPr>
                <a:xfrm>
                  <a:off x="6117704" y="1412776"/>
                  <a:ext cx="72008" cy="2592288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" name="Прямоугольник 17"/>
                <p:cNvSpPr/>
                <p:nvPr/>
              </p:nvSpPr>
              <p:spPr>
                <a:xfrm>
                  <a:off x="6270104" y="1412776"/>
                  <a:ext cx="72008" cy="2592288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" name="Прямоугольник 18"/>
                <p:cNvSpPr/>
                <p:nvPr/>
              </p:nvSpPr>
              <p:spPr>
                <a:xfrm>
                  <a:off x="6422504" y="1412776"/>
                  <a:ext cx="72008" cy="2592288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0" name="Прямоугольник 19"/>
                <p:cNvSpPr/>
                <p:nvPr/>
              </p:nvSpPr>
              <p:spPr>
                <a:xfrm>
                  <a:off x="6574904" y="1412776"/>
                  <a:ext cx="72008" cy="2592288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38" name="Группа 37"/>
              <p:cNvGrpSpPr/>
              <p:nvPr/>
            </p:nvGrpSpPr>
            <p:grpSpPr>
              <a:xfrm>
                <a:off x="6799312" y="1772816"/>
                <a:ext cx="1138808" cy="2236812"/>
                <a:chOff x="6799312" y="1371714"/>
                <a:chExt cx="1138808" cy="2637914"/>
              </a:xfrm>
            </p:grpSpPr>
            <p:sp>
              <p:nvSpPr>
                <p:cNvPr id="39" name="Прямоугольник 38"/>
                <p:cNvSpPr/>
                <p:nvPr/>
              </p:nvSpPr>
              <p:spPr>
                <a:xfrm>
                  <a:off x="6799312" y="1412776"/>
                  <a:ext cx="1138808" cy="2592288"/>
                </a:xfrm>
                <a:prstGeom prst="rect">
                  <a:avLst/>
                </a:prstGeom>
                <a:no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grpSp>
              <p:nvGrpSpPr>
                <p:cNvPr id="40" name="Группа 39"/>
                <p:cNvGrpSpPr/>
                <p:nvPr/>
              </p:nvGrpSpPr>
              <p:grpSpPr>
                <a:xfrm>
                  <a:off x="7342394" y="1371714"/>
                  <a:ext cx="557188" cy="2637914"/>
                  <a:chOff x="7342394" y="1371714"/>
                  <a:chExt cx="557188" cy="2637914"/>
                </a:xfrm>
              </p:grpSpPr>
              <p:sp>
                <p:nvSpPr>
                  <p:cNvPr id="41" name="Прямоугольник 40"/>
                  <p:cNvSpPr/>
                  <p:nvPr/>
                </p:nvSpPr>
                <p:spPr>
                  <a:xfrm>
                    <a:off x="7342394" y="1371714"/>
                    <a:ext cx="72008" cy="2592288"/>
                  </a:xfrm>
                  <a:prstGeom prst="rect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2" name="Прямоугольник 41"/>
                  <p:cNvSpPr/>
                  <p:nvPr/>
                </p:nvSpPr>
                <p:spPr>
                  <a:xfrm>
                    <a:off x="7432894" y="1386390"/>
                    <a:ext cx="72008" cy="2592288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3" name="Прямоугольник 42"/>
                  <p:cNvSpPr/>
                  <p:nvPr/>
                </p:nvSpPr>
                <p:spPr>
                  <a:xfrm>
                    <a:off x="7554722" y="1404640"/>
                    <a:ext cx="72008" cy="2592288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4" name="Прямоугольник 43"/>
                  <p:cNvSpPr/>
                  <p:nvPr/>
                </p:nvSpPr>
                <p:spPr>
                  <a:xfrm>
                    <a:off x="7635598" y="1390576"/>
                    <a:ext cx="72008" cy="2592288"/>
                  </a:xfrm>
                  <a:prstGeom prst="rect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5" name="Прямоугольник 44"/>
                  <p:cNvSpPr/>
                  <p:nvPr/>
                </p:nvSpPr>
                <p:spPr>
                  <a:xfrm>
                    <a:off x="7739170" y="1412776"/>
                    <a:ext cx="72008" cy="2592288"/>
                  </a:xfrm>
                  <a:prstGeom prst="rect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6" name="Прямоугольник 45"/>
                  <p:cNvSpPr/>
                  <p:nvPr/>
                </p:nvSpPr>
                <p:spPr>
                  <a:xfrm>
                    <a:off x="7827574" y="1417340"/>
                    <a:ext cx="72008" cy="2592288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</p:grpSp>
        </p:grpSp>
        <p:pic>
          <p:nvPicPr>
            <p:cNvPr id="30" name="Объект 7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5400000">
              <a:off x="1082356" y="4283977"/>
              <a:ext cx="2108023" cy="1846929"/>
            </a:xfrm>
            <a:prstGeom prst="rect">
              <a:avLst/>
            </a:prstGeom>
          </p:spPr>
        </p:pic>
        <p:pic>
          <p:nvPicPr>
            <p:cNvPr id="33" name="Объект 9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816559" y="4153430"/>
              <a:ext cx="2853342" cy="2140007"/>
            </a:xfrm>
            <a:prstGeom prst="rect">
              <a:avLst/>
            </a:prstGeom>
          </p:spPr>
        </p:pic>
        <p:sp>
          <p:nvSpPr>
            <p:cNvPr id="12" name="Прямоугольник 11"/>
            <p:cNvSpPr/>
            <p:nvPr/>
          </p:nvSpPr>
          <p:spPr>
            <a:xfrm>
              <a:off x="5508104" y="1384300"/>
              <a:ext cx="1138808" cy="2596852"/>
            </a:xfrm>
            <a:prstGeom prst="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392669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 descr="C:\Users\аы\Desktop\на конкурс\ткани\крепдешин шелковый-сырец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758" y="116632"/>
            <a:ext cx="8961738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аы\Desktop\Урок с использоваанием ИКТ. Молчанова Т.Ю\S6304508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5908" y="188640"/>
            <a:ext cx="3849216" cy="2886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аы\Desktop\Урок с использоваанием ИКТ. Молчанова Т.Ю\S6304512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5908" y="3554624"/>
            <a:ext cx="8164524" cy="2970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аы\Desktop\Урок с использоваанием ИКТ. Молчанова Т.Ю\S6304510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11088"/>
            <a:ext cx="3888432" cy="2916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9897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Группа 18"/>
          <p:cNvGrpSpPr/>
          <p:nvPr/>
        </p:nvGrpSpPr>
        <p:grpSpPr>
          <a:xfrm>
            <a:off x="74758" y="72008"/>
            <a:ext cx="8961738" cy="6741368"/>
            <a:chOff x="107504" y="72008"/>
            <a:chExt cx="8961738" cy="6741368"/>
          </a:xfrm>
        </p:grpSpPr>
        <p:grpSp>
          <p:nvGrpSpPr>
            <p:cNvPr id="2" name="Группа 1"/>
            <p:cNvGrpSpPr/>
            <p:nvPr/>
          </p:nvGrpSpPr>
          <p:grpSpPr>
            <a:xfrm>
              <a:off x="107504" y="72008"/>
              <a:ext cx="8961738" cy="6741368"/>
              <a:chOff x="107504" y="72008"/>
              <a:chExt cx="8961738" cy="6741368"/>
            </a:xfrm>
          </p:grpSpPr>
          <p:pic>
            <p:nvPicPr>
              <p:cNvPr id="3" name="Picture 2" descr="C:\Users\аы\Desktop\на конкурс\ткани\крепдешин шелковый-сырец.jpg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7504" y="72008"/>
                <a:ext cx="8961738" cy="674136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" name="Прямоугольник 3"/>
              <p:cNvSpPr/>
              <p:nvPr/>
            </p:nvSpPr>
            <p:spPr>
              <a:xfrm>
                <a:off x="395536" y="836712"/>
                <a:ext cx="7704856" cy="576064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5" name="Прямоугольник 4"/>
            <p:cNvSpPr/>
            <p:nvPr/>
          </p:nvSpPr>
          <p:spPr>
            <a:xfrm>
              <a:off x="1907704" y="1191062"/>
              <a:ext cx="4968552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прочность </a:t>
              </a:r>
              <a:r>
                <a:rPr lang="ru-RU" sz="40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окраски</a:t>
              </a:r>
              <a:endParaRPr lang="ru-RU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971600" y="2132856"/>
              <a:ext cx="2232248" cy="200253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>
                  <a:solidFill>
                    <a:schemeClr val="tx2"/>
                  </a:solidFill>
                </a:rPr>
                <a:t>сухим трением 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301332" y="2132856"/>
              <a:ext cx="2232248" cy="200253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>
                  <a:solidFill>
                    <a:schemeClr val="tx2"/>
                  </a:solidFill>
                </a:rPr>
                <a:t>замачиванием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971600" y="5301208"/>
              <a:ext cx="648072" cy="1008112"/>
            </a:xfrm>
            <a:prstGeom prst="rect">
              <a:avLst/>
            </a:prstGeom>
            <a:solidFill>
              <a:srgbClr val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619672" y="5301208"/>
              <a:ext cx="648072" cy="1008112"/>
            </a:xfrm>
            <a:prstGeom prst="rect">
              <a:avLst/>
            </a:prstGeom>
            <a:solidFill>
              <a:srgbClr val="FDE9E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267744" y="5301208"/>
              <a:ext cx="648072" cy="1008112"/>
            </a:xfrm>
            <a:prstGeom prst="rect">
              <a:avLst/>
            </a:prstGeom>
            <a:solidFill>
              <a:srgbClr val="FBD5E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2915816" y="5301208"/>
              <a:ext cx="648072" cy="1008112"/>
            </a:xfrm>
            <a:prstGeom prst="rect">
              <a:avLst/>
            </a:prstGeom>
            <a:solidFill>
              <a:srgbClr val="FAC6D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3563888" y="5301208"/>
              <a:ext cx="648072" cy="1008112"/>
            </a:xfrm>
            <a:prstGeom prst="rect">
              <a:avLst/>
            </a:prstGeom>
            <a:solidFill>
              <a:srgbClr val="F9BDD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4211960" y="5301208"/>
              <a:ext cx="648072" cy="1008112"/>
            </a:xfrm>
            <a:prstGeom prst="rect">
              <a:avLst/>
            </a:prstGeom>
            <a:solidFill>
              <a:srgbClr val="F7ABC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4860032" y="5301208"/>
              <a:ext cx="648072" cy="1008112"/>
            </a:xfrm>
            <a:prstGeom prst="rect">
              <a:avLst/>
            </a:prstGeom>
            <a:solidFill>
              <a:srgbClr val="F494B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508104" y="5301208"/>
              <a:ext cx="648072" cy="1008112"/>
            </a:xfrm>
            <a:prstGeom prst="rect">
              <a:avLst/>
            </a:prstGeom>
            <a:solidFill>
              <a:srgbClr val="F1739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6156176" y="5301208"/>
              <a:ext cx="648072" cy="1008112"/>
            </a:xfrm>
            <a:prstGeom prst="rect">
              <a:avLst/>
            </a:prstGeom>
            <a:solidFill>
              <a:srgbClr val="EF578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6804248" y="5301208"/>
              <a:ext cx="648072" cy="1008112"/>
            </a:xfrm>
            <a:prstGeom prst="rect">
              <a:avLst/>
            </a:prstGeom>
            <a:solidFill>
              <a:srgbClr val="EA266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353162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7504" y="72008"/>
            <a:ext cx="8961738" cy="6741368"/>
            <a:chOff x="107504" y="72008"/>
            <a:chExt cx="8961738" cy="6741368"/>
          </a:xfrm>
        </p:grpSpPr>
        <p:pic>
          <p:nvPicPr>
            <p:cNvPr id="3" name="Picture 2" descr="C:\Users\аы\Desktop\на конкурс\ткани\крепдешин шелковый-сырец.jpg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72008"/>
              <a:ext cx="8961738" cy="67413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Прямоугольник 3"/>
            <p:cNvSpPr/>
            <p:nvPr/>
          </p:nvSpPr>
          <p:spPr>
            <a:xfrm>
              <a:off x="395536" y="836712"/>
              <a:ext cx="7704856" cy="57606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Вопросы для по</a:t>
              </a:r>
              <a:endParaRPr lang="ru-RU" dirty="0"/>
            </a:p>
          </p:txBody>
        </p:sp>
      </p:grpSp>
      <p:sp>
        <p:nvSpPr>
          <p:cNvPr id="5" name="Прямоугольник 4"/>
          <p:cNvSpPr/>
          <p:nvPr/>
        </p:nvSpPr>
        <p:spPr>
          <a:xfrm>
            <a:off x="902420" y="2204864"/>
            <a:ext cx="67687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ru-RU" sz="3200" dirty="0"/>
              <a:t>Назовите основные показатели качества материалов, а именно х/б тканей.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3200" dirty="0"/>
              <a:t>Как можно определить усадку по утку?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3200" dirty="0"/>
              <a:t>С какой целью определяем усадку? 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/>
              <a:t>А прочность окраски?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79712" y="1628800"/>
            <a:ext cx="43236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chemeClr val="tx2"/>
                </a:solidFill>
              </a:rPr>
              <a:t>Вопросы для закрепления</a:t>
            </a:r>
            <a:endParaRPr lang="ru-RU" sz="28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1884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07504" y="72008"/>
            <a:ext cx="8961738" cy="6741368"/>
            <a:chOff x="107504" y="72008"/>
            <a:chExt cx="8961738" cy="6741368"/>
          </a:xfrm>
        </p:grpSpPr>
        <p:pic>
          <p:nvPicPr>
            <p:cNvPr id="5" name="Picture 2" descr="C:\Users\аы\Desktop\на конкурс\ткани\крепдешин шелковый-сырец.jpg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72008"/>
              <a:ext cx="8961738" cy="67413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Прямоугольник 5"/>
            <p:cNvSpPr/>
            <p:nvPr/>
          </p:nvSpPr>
          <p:spPr>
            <a:xfrm>
              <a:off x="395536" y="836712"/>
              <a:ext cx="7704856" cy="57606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Вопросы для по</a:t>
              </a:r>
              <a:endParaRPr lang="ru-RU" dirty="0"/>
            </a:p>
          </p:txBody>
        </p:sp>
      </p:grpSp>
      <p:sp>
        <p:nvSpPr>
          <p:cNvPr id="2" name="Улыбающееся лицо 1"/>
          <p:cNvSpPr/>
          <p:nvPr/>
        </p:nvSpPr>
        <p:spPr>
          <a:xfrm>
            <a:off x="2483768" y="1124744"/>
            <a:ext cx="3528392" cy="367240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895979" y="5373216"/>
            <a:ext cx="54240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До новых встреч!</a:t>
            </a:r>
            <a:endParaRPr lang="ru-RU" sz="5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082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107504" y="72008"/>
            <a:ext cx="8961738" cy="6741368"/>
            <a:chOff x="107504" y="72008"/>
            <a:chExt cx="8961738" cy="6741368"/>
          </a:xfrm>
        </p:grpSpPr>
        <p:pic>
          <p:nvPicPr>
            <p:cNvPr id="1026" name="Picture 2" descr="C:\Users\аы\Desktop\на конкурс\ткани\крепдешин шелковый-сырец.jpg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72008"/>
              <a:ext cx="8961738" cy="67413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Прямоугольник 3"/>
            <p:cNvSpPr/>
            <p:nvPr/>
          </p:nvSpPr>
          <p:spPr>
            <a:xfrm>
              <a:off x="395536" y="836712"/>
              <a:ext cx="7704856" cy="57606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683568" y="1484784"/>
            <a:ext cx="72728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>
                <a:solidFill>
                  <a:schemeClr val="tx2">
                    <a:lumMod val="75000"/>
                  </a:schemeClr>
                </a:solidFill>
              </a:rPr>
              <a:t>«</a:t>
            </a:r>
            <a:r>
              <a:rPr lang="ru-RU" sz="6000" b="1" dirty="0">
                <a:solidFill>
                  <a:schemeClr val="tx2">
                    <a:lumMod val="75000"/>
                  </a:schemeClr>
                </a:solidFill>
              </a:rPr>
              <a:t>Ситец, </a:t>
            </a:r>
            <a:endParaRPr lang="ru-RU" sz="6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6000" b="1" dirty="0" smtClean="0">
                <a:solidFill>
                  <a:schemeClr val="tx2">
                    <a:lumMod val="75000"/>
                  </a:schemeClr>
                </a:solidFill>
              </a:rPr>
              <a:t>        лен</a:t>
            </a:r>
            <a:r>
              <a:rPr lang="ru-RU" sz="6000" b="1" dirty="0">
                <a:solidFill>
                  <a:schemeClr val="tx2">
                    <a:lumMod val="75000"/>
                  </a:schemeClr>
                </a:solidFill>
              </a:rPr>
              <a:t>, </a:t>
            </a:r>
            <a:endParaRPr lang="ru-RU" sz="6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6000" b="1" dirty="0" smtClean="0">
                <a:solidFill>
                  <a:schemeClr val="tx2">
                    <a:lumMod val="75000"/>
                  </a:schemeClr>
                </a:solidFill>
              </a:rPr>
              <a:t>             фланель,</a:t>
            </a:r>
          </a:p>
          <a:p>
            <a:r>
              <a:rPr lang="ru-RU" sz="6000" b="1" dirty="0" smtClean="0">
                <a:solidFill>
                  <a:schemeClr val="tx2">
                    <a:lumMod val="75000"/>
                  </a:schemeClr>
                </a:solidFill>
              </a:rPr>
              <a:t>                    бархат</a:t>
            </a: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</a:rPr>
              <a:t> -…»</a:t>
            </a:r>
            <a:r>
              <a:rPr lang="ru-RU" sz="6000" dirty="0" smtClean="0"/>
              <a:t> </a:t>
            </a:r>
            <a:endParaRPr lang="ru-RU" sz="6000" dirty="0"/>
          </a:p>
        </p:txBody>
      </p:sp>
      <p:sp>
        <p:nvSpPr>
          <p:cNvPr id="7" name="Улыбающееся лицо 6"/>
          <p:cNvSpPr/>
          <p:nvPr/>
        </p:nvSpPr>
        <p:spPr>
          <a:xfrm>
            <a:off x="6732240" y="5420072"/>
            <a:ext cx="914400" cy="914400"/>
          </a:xfrm>
          <a:prstGeom prst="smileyFace">
            <a:avLst/>
          </a:prstGeom>
          <a:solidFill>
            <a:srgbClr val="FC987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88585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107504" y="72008"/>
            <a:ext cx="8961738" cy="6741368"/>
            <a:chOff x="107504" y="72008"/>
            <a:chExt cx="8961738" cy="6741368"/>
          </a:xfrm>
        </p:grpSpPr>
        <p:pic>
          <p:nvPicPr>
            <p:cNvPr id="5" name="Picture 2" descr="C:\Users\аы\Desktop\на конкурс\ткани\крепдешин шелковый-сырец.jpg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72008"/>
              <a:ext cx="8961738" cy="67413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Прямоугольник 5"/>
            <p:cNvSpPr/>
            <p:nvPr/>
          </p:nvSpPr>
          <p:spPr>
            <a:xfrm>
              <a:off x="395536" y="836712"/>
              <a:ext cx="7704856" cy="57606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395536" y="836712"/>
            <a:ext cx="77048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 smtClean="0"/>
              <a:t>правильно</a:t>
            </a:r>
            <a:r>
              <a:rPr lang="ru-RU" sz="6000" dirty="0"/>
              <a:t>, это </a:t>
            </a:r>
            <a:r>
              <a:rPr lang="ru-RU" sz="6000" dirty="0" smtClean="0">
                <a:solidFill>
                  <a:srgbClr val="FF0000"/>
                </a:solidFill>
              </a:rPr>
              <a:t>ткань</a:t>
            </a:r>
            <a:r>
              <a:rPr lang="ru-RU" sz="6000" dirty="0" smtClean="0"/>
              <a:t>.</a:t>
            </a:r>
          </a:p>
          <a:p>
            <a:endParaRPr lang="ru-RU" sz="6000" dirty="0" smtClean="0"/>
          </a:p>
          <a:p>
            <a:endParaRPr lang="ru-RU" sz="6000" dirty="0"/>
          </a:p>
          <a:p>
            <a:endParaRPr lang="ru-RU" sz="6000" dirty="0"/>
          </a:p>
          <a:p>
            <a:pPr algn="ctr"/>
            <a:endParaRPr lang="ru-RU" sz="6000" dirty="0" smtClean="0"/>
          </a:p>
          <a:p>
            <a:pPr algn="ctr"/>
            <a:r>
              <a:rPr lang="ru-RU" sz="6000" dirty="0" smtClean="0"/>
              <a:t>« А что </a:t>
            </a:r>
            <a:r>
              <a:rPr lang="ru-RU" sz="6000" dirty="0"/>
              <a:t>такое ткань?»  </a:t>
            </a:r>
          </a:p>
        </p:txBody>
      </p:sp>
      <p:pic>
        <p:nvPicPr>
          <p:cNvPr id="2050" name="Picture 2" descr="C:\Users\аы\Desktop\на конкурс\ткани\Image21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1763688" y="2024305"/>
            <a:ext cx="5337003" cy="2836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2106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107504" y="72008"/>
            <a:ext cx="8961738" cy="6741368"/>
            <a:chOff x="107504" y="72008"/>
            <a:chExt cx="8961738" cy="6741368"/>
          </a:xfrm>
        </p:grpSpPr>
        <p:pic>
          <p:nvPicPr>
            <p:cNvPr id="5" name="Picture 2" descr="C:\Users\аы\Desktop\на конкурс\ткани\крепдешин шелковый-сырец.jpg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72008"/>
              <a:ext cx="8961738" cy="67413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Прямоугольник 5"/>
            <p:cNvSpPr/>
            <p:nvPr/>
          </p:nvSpPr>
          <p:spPr>
            <a:xfrm>
              <a:off x="395536" y="836712"/>
              <a:ext cx="7704856" cy="57606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899592" y="1700809"/>
            <a:ext cx="69847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>
                <a:solidFill>
                  <a:schemeClr val="tx2"/>
                </a:solidFill>
              </a:rPr>
              <a:t>«</a:t>
            </a:r>
            <a:r>
              <a:rPr lang="ru-RU" sz="4800" b="1" dirty="0">
                <a:solidFill>
                  <a:schemeClr val="tx2"/>
                </a:solidFill>
              </a:rPr>
              <a:t>Ткань состоит из …</a:t>
            </a:r>
            <a:r>
              <a:rPr lang="ru-RU" sz="4800" dirty="0">
                <a:solidFill>
                  <a:schemeClr val="tx2"/>
                </a:solidFill>
              </a:rPr>
              <a:t>» </a:t>
            </a:r>
            <a:endParaRPr lang="ru-RU" sz="4800" dirty="0" smtClean="0">
              <a:solidFill>
                <a:schemeClr val="tx2"/>
              </a:solidFill>
            </a:endParaRPr>
          </a:p>
          <a:p>
            <a:endParaRPr lang="ru-RU" sz="4800" dirty="0">
              <a:solidFill>
                <a:schemeClr val="tx2"/>
              </a:solidFill>
            </a:endParaRPr>
          </a:p>
          <a:p>
            <a:r>
              <a:rPr lang="ru-RU" sz="4800" dirty="0" smtClean="0">
                <a:solidFill>
                  <a:schemeClr val="tx2"/>
                </a:solidFill>
              </a:rPr>
              <a:t> </a:t>
            </a:r>
            <a:r>
              <a:rPr lang="ru-RU" sz="4000" dirty="0">
                <a:solidFill>
                  <a:schemeClr val="tx2"/>
                </a:solidFill>
              </a:rPr>
              <a:t>(нитей</a:t>
            </a:r>
            <a:r>
              <a:rPr lang="ru-RU" sz="4000" i="1" dirty="0">
                <a:solidFill>
                  <a:schemeClr val="tx2"/>
                </a:solidFill>
              </a:rPr>
              <a:t>, </a:t>
            </a:r>
            <a:r>
              <a:rPr lang="ru-RU" sz="4000" dirty="0">
                <a:solidFill>
                  <a:schemeClr val="tx2"/>
                </a:solidFill>
              </a:rPr>
              <a:t>волокон, льна, ситца) </a:t>
            </a:r>
          </a:p>
        </p:txBody>
      </p:sp>
      <p:sp>
        <p:nvSpPr>
          <p:cNvPr id="8" name="Улыбающееся лицо 7"/>
          <p:cNvSpPr/>
          <p:nvPr/>
        </p:nvSpPr>
        <p:spPr>
          <a:xfrm>
            <a:off x="6732240" y="5420072"/>
            <a:ext cx="914400" cy="914400"/>
          </a:xfrm>
          <a:prstGeom prst="smileyFace">
            <a:avLst/>
          </a:prstGeom>
          <a:solidFill>
            <a:srgbClr val="FC987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604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124046" y="44624"/>
            <a:ext cx="8961738" cy="6741368"/>
            <a:chOff x="107504" y="72008"/>
            <a:chExt cx="8961738" cy="6741368"/>
          </a:xfrm>
        </p:grpSpPr>
        <p:pic>
          <p:nvPicPr>
            <p:cNvPr id="5" name="Picture 2" descr="C:\Users\аы\Desktop\на конкурс\ткани\крепдешин шелковый-сырец.jpg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72008"/>
              <a:ext cx="8961738" cy="67413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Прямоугольник 5"/>
            <p:cNvSpPr/>
            <p:nvPr/>
          </p:nvSpPr>
          <p:spPr>
            <a:xfrm>
              <a:off x="395536" y="836712"/>
              <a:ext cx="7704856" cy="57606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1259632" y="2420889"/>
            <a:ext cx="67687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  </a:t>
            </a:r>
            <a:r>
              <a:rPr lang="ru-RU" sz="3200" u="sng" dirty="0" smtClean="0"/>
              <a:t>  </a:t>
            </a:r>
            <a:r>
              <a:rPr lang="ru-RU" sz="3200" b="1" u="sng" dirty="0"/>
              <a:t>Ткань       </a:t>
            </a:r>
            <a:r>
              <a:rPr lang="ru-RU" sz="3200" b="1" dirty="0"/>
              <a:t>      </a:t>
            </a:r>
            <a:r>
              <a:rPr lang="ru-RU" sz="3200" b="1" u="sng" dirty="0"/>
              <a:t>  </a:t>
            </a:r>
            <a:r>
              <a:rPr lang="ru-RU" sz="3200" b="1" dirty="0"/>
              <a:t>      </a:t>
            </a:r>
            <a:r>
              <a:rPr lang="ru-RU" sz="3200" b="1" u="sng" dirty="0"/>
              <a:t>   изделие</a:t>
            </a:r>
            <a:r>
              <a:rPr lang="ru-RU" sz="3200" b="1" dirty="0"/>
              <a:t>        </a:t>
            </a:r>
            <a:r>
              <a:rPr lang="ru-RU" sz="3200" b="1" dirty="0" smtClean="0"/>
              <a:t>                                                      Волокно              </a:t>
            </a:r>
            <a:r>
              <a:rPr lang="ru-RU" sz="3200" b="1" dirty="0"/>
              <a:t>шов, </a:t>
            </a:r>
            <a:r>
              <a:rPr lang="ru-RU" sz="3200" b="1" dirty="0" smtClean="0"/>
              <a:t>детали</a:t>
            </a:r>
            <a:r>
              <a:rPr lang="ru-RU" sz="3200" b="1" dirty="0"/>
              <a:t>, </a:t>
            </a:r>
            <a:r>
              <a:rPr lang="ru-RU" sz="3200" b="1" dirty="0" smtClean="0"/>
              <a:t>нить</a:t>
            </a:r>
            <a:r>
              <a:rPr lang="ru-RU" sz="3200" dirty="0" smtClean="0"/>
              <a:t> </a:t>
            </a:r>
            <a:endParaRPr lang="ru-RU" sz="3200" dirty="0"/>
          </a:p>
        </p:txBody>
      </p:sp>
      <p:sp>
        <p:nvSpPr>
          <p:cNvPr id="8" name="Улыбающееся лицо 7"/>
          <p:cNvSpPr/>
          <p:nvPr/>
        </p:nvSpPr>
        <p:spPr>
          <a:xfrm>
            <a:off x="6699944" y="5420072"/>
            <a:ext cx="914400" cy="914400"/>
          </a:xfrm>
          <a:prstGeom prst="smileyFace">
            <a:avLst/>
          </a:prstGeom>
          <a:solidFill>
            <a:srgbClr val="FC987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7659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07504" y="116632"/>
            <a:ext cx="8961738" cy="6741368"/>
            <a:chOff x="107504" y="72008"/>
            <a:chExt cx="8961738" cy="6741368"/>
          </a:xfrm>
        </p:grpSpPr>
        <p:grpSp>
          <p:nvGrpSpPr>
            <p:cNvPr id="5" name="Группа 4"/>
            <p:cNvGrpSpPr/>
            <p:nvPr/>
          </p:nvGrpSpPr>
          <p:grpSpPr>
            <a:xfrm>
              <a:off x="107504" y="72008"/>
              <a:ext cx="8961738" cy="6741368"/>
              <a:chOff x="107504" y="72008"/>
              <a:chExt cx="8961738" cy="6741368"/>
            </a:xfrm>
          </p:grpSpPr>
          <p:pic>
            <p:nvPicPr>
              <p:cNvPr id="6" name="Picture 2" descr="C:\Users\аы\Desktop\на конкурс\ткани\крепдешин шелковый-сырец.jpg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7504" y="72008"/>
                <a:ext cx="8961738" cy="674136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7" name="Прямоугольник 6"/>
              <p:cNvSpPr/>
              <p:nvPr/>
            </p:nvSpPr>
            <p:spPr>
              <a:xfrm>
                <a:off x="395536" y="836712"/>
                <a:ext cx="7704856" cy="576064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2" name="Прямоугольник 1"/>
            <p:cNvSpPr/>
            <p:nvPr/>
          </p:nvSpPr>
          <p:spPr>
            <a:xfrm>
              <a:off x="611560" y="2690336"/>
              <a:ext cx="7344816" cy="20313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400" dirty="0"/>
                <a:t>Найдите смысловую связь  </a:t>
              </a:r>
              <a:endParaRPr lang="ru-RU" sz="2400" dirty="0" smtClean="0"/>
            </a:p>
            <a:p>
              <a:endParaRPr lang="ru-RU" dirty="0"/>
            </a:p>
            <a:p>
              <a:r>
                <a:rPr lang="ru-RU" sz="2800" dirty="0" smtClean="0"/>
                <a:t>  </a:t>
              </a:r>
              <a:r>
                <a:rPr lang="ru-RU" sz="2800" b="1" u="sng" dirty="0" smtClean="0"/>
                <a:t>Ситец        </a:t>
              </a:r>
              <a:r>
                <a:rPr lang="ru-RU" sz="2800" b="1" dirty="0" smtClean="0"/>
                <a:t>    </a:t>
              </a:r>
              <a:r>
                <a:rPr lang="ru-RU" sz="2800" dirty="0" smtClean="0"/>
                <a:t> </a:t>
              </a:r>
              <a:r>
                <a:rPr lang="ru-RU" sz="2800" u="sng" dirty="0" smtClean="0"/>
                <a:t>  </a:t>
              </a:r>
              <a:r>
                <a:rPr lang="ru-RU" sz="2800" b="1" dirty="0" smtClean="0"/>
                <a:t>    ___</a:t>
              </a:r>
              <a:r>
                <a:rPr lang="ru-RU" sz="2800" b="1" u="sng" dirty="0" smtClean="0"/>
                <a:t>ткань</a:t>
              </a:r>
              <a:r>
                <a:rPr lang="ru-RU" sz="2800" b="1" u="sng" dirty="0"/>
                <a:t>_________                 </a:t>
              </a:r>
              <a:r>
                <a:rPr lang="ru-RU" sz="2800" b="1" dirty="0"/>
                <a:t>                                                                 </a:t>
              </a:r>
              <a:r>
                <a:rPr lang="ru-RU" sz="2800" dirty="0"/>
                <a:t>                                </a:t>
              </a:r>
            </a:p>
            <a:p>
              <a:r>
                <a:rPr lang="ru-RU" sz="2800" b="1" dirty="0"/>
                <a:t>                                                                                    </a:t>
              </a:r>
              <a:r>
                <a:rPr lang="ru-RU" sz="2800" b="1" dirty="0" smtClean="0"/>
                <a:t>     Платье                 </a:t>
              </a:r>
              <a:r>
                <a:rPr lang="ru-RU" sz="2800" b="1" dirty="0"/>
                <a:t>шов, вырез, изделие</a:t>
              </a:r>
              <a:r>
                <a:rPr lang="ru-RU" sz="2800" dirty="0"/>
                <a:t>»</a:t>
              </a:r>
            </a:p>
          </p:txBody>
        </p:sp>
      </p:grpSp>
      <p:sp>
        <p:nvSpPr>
          <p:cNvPr id="9" name="Улыбающееся лицо 8"/>
          <p:cNvSpPr/>
          <p:nvPr/>
        </p:nvSpPr>
        <p:spPr>
          <a:xfrm>
            <a:off x="6732240" y="5420072"/>
            <a:ext cx="914400" cy="914400"/>
          </a:xfrm>
          <a:prstGeom prst="smileyFac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65969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07504" y="44624"/>
            <a:ext cx="8961738" cy="6741368"/>
            <a:chOff x="107504" y="72008"/>
            <a:chExt cx="8961738" cy="6741368"/>
          </a:xfrm>
        </p:grpSpPr>
        <p:pic>
          <p:nvPicPr>
            <p:cNvPr id="5" name="Picture 2" descr="C:\Users\аы\Desktop\на конкурс\ткани\крепдешин шелковый-сырец.jpg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72008"/>
              <a:ext cx="8961738" cy="67413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Прямоугольник 5"/>
            <p:cNvSpPr/>
            <p:nvPr/>
          </p:nvSpPr>
          <p:spPr>
            <a:xfrm>
              <a:off x="395536" y="836712"/>
              <a:ext cx="7704856" cy="57606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395536" y="1700808"/>
            <a:ext cx="77048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Найдите смысловую связь</a:t>
            </a:r>
            <a:r>
              <a:rPr lang="ru-RU" sz="3200" b="1" dirty="0"/>
              <a:t>:   </a:t>
            </a:r>
            <a:endParaRPr lang="ru-RU" sz="3200" b="1" dirty="0" smtClean="0"/>
          </a:p>
          <a:p>
            <a:r>
              <a:rPr lang="ru-RU" sz="4000" b="1" dirty="0" smtClean="0"/>
              <a:t>     </a:t>
            </a:r>
            <a:r>
              <a:rPr lang="ru-RU" sz="3600" b="1" u="sng" dirty="0"/>
              <a:t>Стежок      </a:t>
            </a:r>
            <a:r>
              <a:rPr lang="ru-RU" sz="3600" b="1" dirty="0"/>
              <a:t> </a:t>
            </a:r>
            <a:r>
              <a:rPr lang="ru-RU" sz="3600" b="1" dirty="0" smtClean="0"/>
              <a:t>_ _</a:t>
            </a:r>
            <a:r>
              <a:rPr lang="ru-RU" sz="3600" b="1" u="sng" dirty="0" smtClean="0"/>
              <a:t>раппорт______</a:t>
            </a:r>
            <a:endParaRPr lang="ru-RU" sz="3600" dirty="0"/>
          </a:p>
          <a:p>
            <a:r>
              <a:rPr lang="ru-RU" sz="3600" b="1" dirty="0" smtClean="0"/>
              <a:t>     Строчка       </a:t>
            </a:r>
            <a:r>
              <a:rPr lang="ru-RU" sz="3600" b="1" dirty="0"/>
              <a:t>рисунок, деталь, </a:t>
            </a:r>
            <a:r>
              <a:rPr lang="ru-RU" sz="3600" b="1" dirty="0" smtClean="0"/>
              <a:t>нить </a:t>
            </a:r>
            <a:endParaRPr lang="ru-RU" sz="3600" dirty="0"/>
          </a:p>
        </p:txBody>
      </p:sp>
      <p:sp>
        <p:nvSpPr>
          <p:cNvPr id="17" name="Улыбающееся лицо 16"/>
          <p:cNvSpPr/>
          <p:nvPr/>
        </p:nvSpPr>
        <p:spPr>
          <a:xfrm>
            <a:off x="6732240" y="5420072"/>
            <a:ext cx="914400" cy="914400"/>
          </a:xfrm>
          <a:prstGeom prst="smileyFace">
            <a:avLst/>
          </a:prstGeom>
          <a:solidFill>
            <a:srgbClr val="FC987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739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107504" y="72008"/>
            <a:ext cx="8961738" cy="6741368"/>
            <a:chOff x="107504" y="72008"/>
            <a:chExt cx="8961738" cy="6741368"/>
          </a:xfrm>
        </p:grpSpPr>
        <p:pic>
          <p:nvPicPr>
            <p:cNvPr id="1026" name="Picture 2" descr="C:\Users\аы\Desktop\на конкурс\ткани\крепдешин шелковый-сырец.jpg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72008"/>
              <a:ext cx="8961738" cy="67413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Прямоугольник 3"/>
            <p:cNvSpPr/>
            <p:nvPr/>
          </p:nvSpPr>
          <p:spPr>
            <a:xfrm>
              <a:off x="395536" y="836712"/>
              <a:ext cx="7704856" cy="57606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3528392" y="83671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«Опытное определение показателей качества хлопчатобумажных тканей»</a:t>
            </a:r>
          </a:p>
        </p:txBody>
      </p:sp>
      <p:sp>
        <p:nvSpPr>
          <p:cNvPr id="11" name="Text Box 18">
            <a:hlinkClick r:id="rId3" action="ppaction://hlinkpres?slideindex=3&amp;slidetitle=Физико-механические свойства"/>
          </p:cNvPr>
          <p:cNvSpPr txBox="1">
            <a:spLocks noChangeArrowheads="1"/>
          </p:cNvSpPr>
          <p:nvPr/>
        </p:nvSpPr>
        <p:spPr bwMode="auto">
          <a:xfrm>
            <a:off x="0" y="0"/>
            <a:ext cx="2667000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 dirty="0">
              <a:hlinkClick r:id="rId3" action="ppaction://hlinkpres?slideindex=3&amp;slidetitle=Физико-механические свойства"/>
            </a:endParaRPr>
          </a:p>
          <a:p>
            <a:pPr algn="ctr"/>
            <a:r>
              <a:rPr lang="ru-RU" sz="2400" b="1" dirty="0">
                <a:solidFill>
                  <a:schemeClr val="accent2"/>
                </a:solidFill>
              </a:rPr>
              <a:t>Физико-механические</a:t>
            </a:r>
          </a:p>
          <a:p>
            <a:endParaRPr lang="ru-RU" dirty="0"/>
          </a:p>
        </p:txBody>
      </p:sp>
      <p:sp>
        <p:nvSpPr>
          <p:cNvPr id="12" name="Text Box 19"/>
          <p:cNvSpPr txBox="1">
            <a:spLocks noChangeArrowheads="1"/>
          </p:cNvSpPr>
          <p:nvPr/>
        </p:nvSpPr>
        <p:spPr bwMode="auto">
          <a:xfrm>
            <a:off x="2620885" y="2862323"/>
            <a:ext cx="2895601" cy="235449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ru-RU" sz="2400" b="1" dirty="0"/>
          </a:p>
          <a:p>
            <a:pPr algn="ctr">
              <a:spcBef>
                <a:spcPct val="50000"/>
              </a:spcBef>
            </a:pPr>
            <a:r>
              <a:rPr lang="ru-RU" sz="2400" b="1" dirty="0" smtClean="0">
                <a:solidFill>
                  <a:srgbClr val="800000"/>
                </a:solidFill>
              </a:rPr>
              <a:t>Технологические </a:t>
            </a:r>
          </a:p>
          <a:p>
            <a:pPr algn="ctr">
              <a:spcBef>
                <a:spcPct val="50000"/>
              </a:spcBef>
            </a:pPr>
            <a:r>
              <a:rPr lang="ru-RU" sz="2400" b="1" dirty="0" smtClean="0">
                <a:solidFill>
                  <a:srgbClr val="800000"/>
                </a:solidFill>
              </a:rPr>
              <a:t>(осыпаемость, усадка)</a:t>
            </a:r>
            <a:endParaRPr lang="ru-RU" sz="2400" b="1" dirty="0">
              <a:solidFill>
                <a:srgbClr val="800000"/>
              </a:solidFill>
            </a:endParaRPr>
          </a:p>
          <a:p>
            <a:pPr>
              <a:spcBef>
                <a:spcPct val="50000"/>
              </a:spcBef>
            </a:pPr>
            <a:endParaRPr lang="ru-RU" dirty="0"/>
          </a:p>
        </p:txBody>
      </p:sp>
      <p:sp>
        <p:nvSpPr>
          <p:cNvPr id="13" name="Text Box 20"/>
          <p:cNvSpPr txBox="1">
            <a:spLocks noChangeArrowheads="1"/>
          </p:cNvSpPr>
          <p:nvPr/>
        </p:nvSpPr>
        <p:spPr bwMode="auto">
          <a:xfrm>
            <a:off x="6570662" y="5611831"/>
            <a:ext cx="2438399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dirty="0"/>
              <a:t>   </a:t>
            </a:r>
            <a:r>
              <a:rPr lang="ru-RU" sz="2400" b="1" dirty="0" smtClean="0">
                <a:solidFill>
                  <a:srgbClr val="D60093"/>
                </a:solidFill>
              </a:rPr>
              <a:t>Эстетические</a:t>
            </a:r>
          </a:p>
          <a:p>
            <a:endParaRPr lang="ru-RU" sz="2400" b="1" dirty="0">
              <a:solidFill>
                <a:srgbClr val="D60093"/>
              </a:solidFill>
            </a:endParaRPr>
          </a:p>
          <a:p>
            <a:endParaRPr lang="ru-RU" sz="2400" dirty="0">
              <a:solidFill>
                <a:srgbClr val="D60093"/>
              </a:solidFill>
            </a:endParaRPr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>
            <a:off x="1333500" y="1384995"/>
            <a:ext cx="2438399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 sz="2400" b="1" dirty="0">
              <a:hlinkClick r:id="rId4" action="ppaction://hlinkpres?slideindex=7&amp;slidetitle=Гигиенические свойства"/>
            </a:endParaRPr>
          </a:p>
          <a:p>
            <a:pPr algn="ctr"/>
            <a:r>
              <a:rPr lang="ru-RU" sz="2400" b="1" dirty="0">
                <a:solidFill>
                  <a:schemeClr val="folHlink"/>
                </a:solidFill>
              </a:rPr>
              <a:t>Гигиенические</a:t>
            </a:r>
            <a:endParaRPr lang="ru-RU" sz="2400" b="1" dirty="0">
              <a:solidFill>
                <a:schemeClr val="folHlink"/>
              </a:solidFill>
              <a:hlinkClick r:id="rId4" action="ppaction://hlinkpres?slideindex=7&amp;slidetitle=Гигиенические свойства"/>
            </a:endParaRPr>
          </a:p>
          <a:p>
            <a:pPr algn="ctr"/>
            <a:endParaRPr lang="ru-RU" sz="2400" b="1" dirty="0"/>
          </a:p>
          <a:p>
            <a:endParaRPr lang="ru-RU" dirty="0"/>
          </a:p>
        </p:txBody>
      </p:sp>
      <p:sp>
        <p:nvSpPr>
          <p:cNvPr id="15" name="Text Box 24"/>
          <p:cNvSpPr txBox="1">
            <a:spLocks noChangeArrowheads="1"/>
          </p:cNvSpPr>
          <p:nvPr/>
        </p:nvSpPr>
        <p:spPr bwMode="auto">
          <a:xfrm>
            <a:off x="4937893" y="4293484"/>
            <a:ext cx="3128963" cy="129266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 dirty="0"/>
          </a:p>
          <a:p>
            <a:pPr algn="ctr"/>
            <a:r>
              <a:rPr lang="ru-RU" sz="2400" b="1" dirty="0"/>
              <a:t>Эксплуатационные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1819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7" name="Группа 16"/>
          <p:cNvGrpSpPr/>
          <p:nvPr/>
        </p:nvGrpSpPr>
        <p:grpSpPr>
          <a:xfrm>
            <a:off x="107504" y="21580"/>
            <a:ext cx="8961738" cy="6741368"/>
            <a:chOff x="107504" y="21580"/>
            <a:chExt cx="8961738" cy="6741368"/>
          </a:xfrm>
        </p:grpSpPr>
        <p:grpSp>
          <p:nvGrpSpPr>
            <p:cNvPr id="4" name="Группа 3"/>
            <p:cNvGrpSpPr/>
            <p:nvPr/>
          </p:nvGrpSpPr>
          <p:grpSpPr>
            <a:xfrm>
              <a:off x="107504" y="21580"/>
              <a:ext cx="8961738" cy="6741368"/>
              <a:chOff x="107504" y="72008"/>
              <a:chExt cx="8961738" cy="6741368"/>
            </a:xfrm>
          </p:grpSpPr>
          <p:pic>
            <p:nvPicPr>
              <p:cNvPr id="5" name="Picture 2" descr="C:\Users\аы\Desktop\на конкурс\ткани\крепдешин шелковый-сырец.jpg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7504" y="72008"/>
                <a:ext cx="8961738" cy="674136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Прямоугольник 5"/>
              <p:cNvSpPr/>
              <p:nvPr/>
            </p:nvSpPr>
            <p:spPr>
              <a:xfrm>
                <a:off x="287016" y="870442"/>
                <a:ext cx="7704856" cy="576064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/>
                  <a:t>х</a:t>
                </a:r>
                <a:endParaRPr lang="ru-RU" dirty="0"/>
              </a:p>
            </p:txBody>
          </p:sp>
        </p:grpSp>
        <p:sp>
          <p:nvSpPr>
            <p:cNvPr id="7" name="Прямоугольник 6"/>
            <p:cNvSpPr/>
            <p:nvPr/>
          </p:nvSpPr>
          <p:spPr>
            <a:xfrm>
              <a:off x="761922" y="1002308"/>
              <a:ext cx="6840760" cy="16927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buFontTx/>
                <a:buNone/>
              </a:pPr>
              <a:r>
                <a:rPr lang="ru-RU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УСАДКА</a:t>
              </a:r>
              <a:r>
                <a:rPr lang="ru-RU" sz="32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ctr">
                <a:buFontTx/>
                <a:buNone/>
              </a:pP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Хлопчатобумажные изделия </a:t>
              </a:r>
              <a:r>
                <a:rPr lang="ru-RU" sz="2400" dirty="0">
                  <a:latin typeface="Times New Roman" pitchFamily="18" charset="0"/>
                  <a:cs typeface="Times New Roman" pitchFamily="18" charset="0"/>
                </a:rPr>
                <a:t>имеют значительную усадку, то есть уменьшаются в размерах после стирки и носки</a:t>
              </a:r>
            </a:p>
          </p:txBody>
        </p:sp>
        <p:pic>
          <p:nvPicPr>
            <p:cNvPr id="11265" name="Picture 1" descr="b,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2695078"/>
              <a:ext cx="5003715" cy="20848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727146" y="4822092"/>
              <a:ext cx="5166804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                   до замачивания                       после сушки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66788" y="5141269"/>
              <a:ext cx="18722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100мм х 100 мм</a:t>
              </a:r>
              <a:endParaRPr lang="ru-RU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588319" y="5099091"/>
              <a:ext cx="18722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99мм х 96 мм</a:t>
              </a:r>
              <a:endParaRPr lang="ru-RU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165682" y="5491900"/>
              <a:ext cx="554942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                                               (100-96)х100</a:t>
              </a:r>
            </a:p>
            <a:p>
              <a:r>
                <a:rPr lang="ru-RU" dirty="0" smtClean="0"/>
                <a:t>100-96=4мм (по утку)   </a:t>
              </a:r>
              <a:r>
                <a:rPr lang="en-US" dirty="0" smtClean="0"/>
                <a:t>y=</a:t>
              </a:r>
              <a:r>
                <a:rPr lang="ru-RU" dirty="0" smtClean="0"/>
                <a:t>------------------- =4%</a:t>
              </a:r>
            </a:p>
            <a:p>
              <a:r>
                <a:rPr lang="ru-RU" dirty="0"/>
                <a:t> </a:t>
              </a:r>
              <a:r>
                <a:rPr lang="ru-RU" dirty="0" smtClean="0"/>
                <a:t>                                                         100</a:t>
              </a:r>
              <a:endParaRPr lang="ru-RU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460526" y="3140968"/>
              <a:ext cx="25678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100-99=1мм (</a:t>
              </a:r>
              <a:r>
                <a:rPr lang="ru-RU" dirty="0"/>
                <a:t>по </a:t>
              </a:r>
              <a:r>
                <a:rPr lang="ru-RU" dirty="0" smtClean="0"/>
                <a:t>основе)</a:t>
              </a:r>
            </a:p>
            <a:p>
              <a:r>
                <a:rPr lang="ru-RU" dirty="0" smtClean="0"/>
                <a:t>      (100-99)х100</a:t>
              </a:r>
              <a:endParaRPr lang="ru-RU" dirty="0"/>
            </a:p>
            <a:p>
              <a:r>
                <a:rPr lang="ru-RU" dirty="0" smtClean="0"/>
                <a:t>Х=  -------------------   =  1%</a:t>
              </a:r>
            </a:p>
            <a:p>
              <a:r>
                <a:rPr lang="ru-RU" dirty="0"/>
                <a:t> </a:t>
              </a:r>
              <a:r>
                <a:rPr lang="ru-RU" dirty="0" smtClean="0"/>
                <a:t>               100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65395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242</Words>
  <Application>Microsoft Office PowerPoint</Application>
  <PresentationFormat>Экран (4:3)</PresentationFormat>
  <Paragraphs>60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Материаловедение,  лабораторно-практическая работа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МКОУ "С(К) ОШИ №7 VIII вида г. Олекминск"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Материаловедение,  лабораторно-практическая работа</dc:title>
  <dc:subject>материаловедение. Свойства материалов</dc:subject>
  <dc:creator>Татьяна Юрьевна</dc:creator>
  <cp:lastModifiedBy>Roman</cp:lastModifiedBy>
  <cp:revision>27</cp:revision>
  <dcterms:created xsi:type="dcterms:W3CDTF">2013-02-26T12:37:39Z</dcterms:created>
  <dcterms:modified xsi:type="dcterms:W3CDTF">2014-01-18T14:10:09Z</dcterms:modified>
  <cp:contentStatus/>
</cp:coreProperties>
</file>