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8" r:id="rId2"/>
    <p:sldId id="259" r:id="rId3"/>
    <p:sldId id="260" r:id="rId4"/>
    <p:sldId id="261" r:id="rId5"/>
    <p:sldId id="274" r:id="rId6"/>
    <p:sldId id="263" r:id="rId7"/>
    <p:sldId id="275" r:id="rId8"/>
    <p:sldId id="276" r:id="rId9"/>
    <p:sldId id="262" r:id="rId10"/>
    <p:sldId id="277" r:id="rId11"/>
    <p:sldId id="278" r:id="rId12"/>
    <p:sldId id="279" r:id="rId13"/>
    <p:sldId id="264" r:id="rId14"/>
    <p:sldId id="280" r:id="rId15"/>
    <p:sldId id="281" r:id="rId16"/>
    <p:sldId id="282" r:id="rId17"/>
    <p:sldId id="265" r:id="rId18"/>
    <p:sldId id="283" r:id="rId19"/>
    <p:sldId id="284" r:id="rId20"/>
    <p:sldId id="285" r:id="rId21"/>
    <p:sldId id="266" r:id="rId22"/>
    <p:sldId id="286" r:id="rId23"/>
    <p:sldId id="287" r:id="rId24"/>
    <p:sldId id="288" r:id="rId25"/>
    <p:sldId id="267" r:id="rId26"/>
    <p:sldId id="289" r:id="rId27"/>
    <p:sldId id="290" r:id="rId28"/>
    <p:sldId id="291" r:id="rId29"/>
    <p:sldId id="268" r:id="rId30"/>
    <p:sldId id="292" r:id="rId31"/>
    <p:sldId id="293" r:id="rId32"/>
    <p:sldId id="294" r:id="rId33"/>
    <p:sldId id="269" r:id="rId34"/>
    <p:sldId id="295" r:id="rId35"/>
    <p:sldId id="296" r:id="rId36"/>
    <p:sldId id="297" r:id="rId37"/>
    <p:sldId id="270" r:id="rId38"/>
    <p:sldId id="298" r:id="rId39"/>
    <p:sldId id="299" r:id="rId40"/>
    <p:sldId id="300" r:id="rId41"/>
    <p:sldId id="271" r:id="rId42"/>
    <p:sldId id="301" r:id="rId43"/>
    <p:sldId id="302" r:id="rId44"/>
    <p:sldId id="303" r:id="rId45"/>
    <p:sldId id="273" r:id="rId46"/>
    <p:sldId id="272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500" autoAdjust="0"/>
  </p:normalViewPr>
  <p:slideViewPr>
    <p:cSldViewPr>
      <p:cViewPr varScale="1">
        <p:scale>
          <a:sx n="94" d="100"/>
          <a:sy n="94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5095D-831F-4334-BE93-B8FFCE47CB38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33B33-A0A4-4EC5-B48E-4EFE112BF1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Переход</a:t>
            </a:r>
            <a:r>
              <a:rPr lang="ru-RU" baseline="0" dirty="0" smtClean="0"/>
              <a:t> с данного слайда на следующий осуществляется нажатием  мышки  на  сам слайд.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33B33-A0A4-4EC5-B48E-4EFE112BF1C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Данный слайд является инструкционным. Необходимо  объяснить учащимся правила</a:t>
            </a:r>
            <a:r>
              <a:rPr lang="ru-RU" baseline="0" dirty="0" smtClean="0"/>
              <a:t>  работы с тестом и особенности оценивания. Переход на следующий слайд происходит  после нажатия на гиперссылку.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33B33-A0A4-4EC5-B48E-4EFE112BF1C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369D9-C3A9-400F-B140-FF7B312E9AAB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9B559-F470-41CF-AF0B-34F38EA628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5" Type="http://schemas.openxmlformats.org/officeDocument/2006/relationships/image" Target="../media/image8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5" Type="http://schemas.openxmlformats.org/officeDocument/2006/relationships/image" Target="../media/image8.pn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slide" Target="slide45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image" Target="../media/image9.jpeg"/><Relationship Id="rId4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5" Type="http://schemas.openxmlformats.org/officeDocument/2006/relationships/image" Target="../media/image9.jpeg"/><Relationship Id="rId4" Type="http://schemas.openxmlformats.org/officeDocument/2006/relationships/slide" Target="slide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5" Type="http://schemas.openxmlformats.org/officeDocument/2006/relationships/image" Target="../media/image9.jpeg"/><Relationship Id="rId4" Type="http://schemas.openxmlformats.org/officeDocument/2006/relationships/slide" Target="slide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9.jpeg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5" Type="http://schemas.openxmlformats.org/officeDocument/2006/relationships/image" Target="../media/image8.png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3.xml"/><Relationship Id="rId5" Type="http://schemas.openxmlformats.org/officeDocument/2006/relationships/image" Target="../media/image8.png"/><Relationship Id="rId4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4.xml"/><Relationship Id="rId5" Type="http://schemas.openxmlformats.org/officeDocument/2006/relationships/image" Target="../media/image8.pn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" Target="slide3.xml"/><Relationship Id="rId7" Type="http://schemas.openxmlformats.org/officeDocument/2006/relationships/hyperlink" Target="http://school-ppt.3dn.ru/kartinki/school2/sch004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http://school-ppt.3dn.ru/kartinki/school2/sch009.png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png"/><Relationship Id="rId9" Type="http://schemas.openxmlformats.org/officeDocument/2006/relationships/hyperlink" Target="http://images.yandex.ru/yandsearch?p=42&amp;text=%D0%B0%D0%BD%D0%B8%D0%BC%D0%B0%D1%86%D0%B8%D0%BE%D0%BD%D0%BD%D1%8B%D0%B5%20%D0%BA%D0%B0%D1%80%D1%82%D0%B8%D0%BD%D0%BA%D0%B8%20%D0%BF%D1%82%D0%B8%D1%86%D1%8B&amp;noreask=1&amp;img_url=www.xrest.ru/images/collection/00062/431/original.jpg&amp;rpt=simage&amp;lr=19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8.png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6.xml"/><Relationship Id="rId5" Type="http://schemas.openxmlformats.org/officeDocument/2006/relationships/image" Target="../media/image10.jpeg"/><Relationship Id="rId4" Type="http://schemas.openxmlformats.org/officeDocument/2006/relationships/slide" Target="slide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7.xml"/><Relationship Id="rId5" Type="http://schemas.openxmlformats.org/officeDocument/2006/relationships/image" Target="../media/image10.jpeg"/><Relationship Id="rId4" Type="http://schemas.openxmlformats.org/officeDocument/2006/relationships/slide" Target="slide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8.xml"/><Relationship Id="rId5" Type="http://schemas.openxmlformats.org/officeDocument/2006/relationships/image" Target="../media/image10.jpeg"/><Relationship Id="rId4" Type="http://schemas.openxmlformats.org/officeDocument/2006/relationships/slide" Target="slide2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10.jpeg"/><Relationship Id="rId4" Type="http://schemas.openxmlformats.org/officeDocument/2006/relationships/slide" Target="slide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0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1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4.xml"/><Relationship Id="rId5" Type="http://schemas.openxmlformats.org/officeDocument/2006/relationships/image" Target="../media/image13.png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slide" Target="slide5.xml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5.xml"/><Relationship Id="rId5" Type="http://schemas.openxmlformats.org/officeDocument/2006/relationships/image" Target="../media/image13.png"/><Relationship Id="rId4" Type="http://schemas.openxmlformats.org/officeDocument/2006/relationships/image" Target="../media/image1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6.xml"/><Relationship Id="rId5" Type="http://schemas.openxmlformats.org/officeDocument/2006/relationships/image" Target="../media/image13.png"/><Relationship Id="rId4" Type="http://schemas.openxmlformats.org/officeDocument/2006/relationships/image" Target="../media/image1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13.png"/><Relationship Id="rId4" Type="http://schemas.openxmlformats.org/officeDocument/2006/relationships/image" Target="../media/image1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8.xml"/><Relationship Id="rId5" Type="http://schemas.openxmlformats.org/officeDocument/2006/relationships/image" Target="../media/image15.jpeg"/><Relationship Id="rId4" Type="http://schemas.openxmlformats.org/officeDocument/2006/relationships/slide" Target="slide3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9.xml"/><Relationship Id="rId5" Type="http://schemas.openxmlformats.org/officeDocument/2006/relationships/image" Target="../media/image15.jpeg"/><Relationship Id="rId4" Type="http://schemas.openxmlformats.org/officeDocument/2006/relationships/slide" Target="slide3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0.xml"/><Relationship Id="rId5" Type="http://schemas.openxmlformats.org/officeDocument/2006/relationships/image" Target="../media/image15.jpeg"/><Relationship Id="rId4" Type="http://schemas.openxmlformats.org/officeDocument/2006/relationships/slide" Target="slide3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5.xml"/><Relationship Id="rId5" Type="http://schemas.openxmlformats.org/officeDocument/2006/relationships/image" Target="../media/image15.jpeg"/><Relationship Id="rId4" Type="http://schemas.openxmlformats.org/officeDocument/2006/relationships/slide" Target="slide4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42.xml"/><Relationship Id="rId5" Type="http://schemas.openxmlformats.org/officeDocument/2006/relationships/image" Target="../media/image14.jpeg"/><Relationship Id="rId4" Type="http://schemas.openxmlformats.org/officeDocument/2006/relationships/slide" Target="slide4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slide" Target="slide42.xml"/><Relationship Id="rId4" Type="http://schemas.openxmlformats.org/officeDocument/2006/relationships/image" Target="../media/image1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slide" Target="slide43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image" Target="../media/image8.png"/><Relationship Id="rId4" Type="http://schemas.openxmlformats.org/officeDocument/2006/relationships/image" Target="../media/image9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slide" Target="slide4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gif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20.jpeg"/><Relationship Id="rId4" Type="http://schemas.openxmlformats.org/officeDocument/2006/relationships/image" Target="../media/image18.gi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20.jpeg"/><Relationship Id="rId4" Type="http://schemas.openxmlformats.org/officeDocument/2006/relationships/image" Target="../media/image18.gi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gi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-ppt.3dn.ru/kartinki/school2/sch015.png" TargetMode="External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hyperlink" Target="http://school-ppt.3dn.ru/kartinki/school2/sch008.png" TargetMode="External"/><Relationship Id="rId4" Type="http://schemas.openxmlformats.org/officeDocument/2006/relationships/image" Target="../media/image22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8.pn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9.jpeg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image" Target="../media/image9.jpeg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image" Target="../media/image8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683568" y="404664"/>
            <a:ext cx="7488832" cy="646331"/>
          </a:xfrm>
          <a:prstGeom prst="rect">
            <a:avLst/>
          </a:prstGeom>
          <a:ln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Окружающий мир</a:t>
            </a:r>
            <a:endParaRPr kumimoji="0" lang="ru-RU" sz="36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755576" y="1772816"/>
            <a:ext cx="7560840" cy="1508105"/>
          </a:xfrm>
          <a:prstGeom prst="rect">
            <a:avLst/>
          </a:prstGeom>
          <a:ln w="28575">
            <a:solidFill>
              <a:srgbClr val="002060"/>
            </a:solidFill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  <a:softEdge rad="12700"/>
          </a:effectLst>
          <a:scene3d>
            <a:camera prst="obliqueTopLef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Контрольно –измерительный  материал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 разделу: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« </a:t>
            </a:r>
            <a:r>
              <a:rPr lang="ru-RU" sz="3600" b="1" i="1" dirty="0">
                <a:solidFill>
                  <a:srgbClr val="C00000"/>
                </a:solidFill>
              </a:rPr>
              <a:t>Наша Родина: от Руси до России</a:t>
            </a:r>
            <a:r>
              <a:rPr lang="ru-RU" sz="2800" b="1" i="1" dirty="0">
                <a:solidFill>
                  <a:srgbClr val="C00000"/>
                </a:solidFill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5517232"/>
            <a:ext cx="3744416" cy="1340768"/>
          </a:xfrm>
          <a:prstGeom prst="rect">
            <a:avLst/>
          </a:prstGeom>
          <a:solidFill>
            <a:schemeClr val="accent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bg1"/>
                </a:solidFill>
              </a:rPr>
              <a:t>Составила  презентацию учитель  начальных классов </a:t>
            </a:r>
          </a:p>
          <a:p>
            <a:pPr algn="ctr"/>
            <a:r>
              <a:rPr lang="ru-RU" sz="1600" b="1" i="1" dirty="0" smtClean="0">
                <a:solidFill>
                  <a:schemeClr val="bg1"/>
                </a:solidFill>
              </a:rPr>
              <a:t>МОУ </a:t>
            </a:r>
            <a:r>
              <a:rPr lang="ru-RU" sz="1600" b="1" i="1" smtClean="0">
                <a:solidFill>
                  <a:schemeClr val="bg1"/>
                </a:solidFill>
              </a:rPr>
              <a:t>«Гимназия №1»</a:t>
            </a:r>
            <a:endParaRPr lang="ru-RU" sz="1600" b="1" i="1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i="1" dirty="0" smtClean="0">
                <a:solidFill>
                  <a:schemeClr val="bg1"/>
                </a:solidFill>
              </a:rPr>
              <a:t> г. Печора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Килимчук Елена Александровна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4005064"/>
            <a:ext cx="7560840" cy="461665"/>
          </a:xfrm>
          <a:prstGeom prst="rect">
            <a:avLst/>
          </a:prstGeom>
          <a:ln w="28575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Тема : «Россия. Российская империя»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052736"/>
            <a:ext cx="6984776" cy="954107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4. Реши </a:t>
            </a:r>
            <a:r>
              <a:rPr lang="ru-RU" sz="2800" b="1" i="1" dirty="0"/>
              <a:t>«исторические» задачи. </a:t>
            </a:r>
            <a:r>
              <a:rPr lang="ru-RU" sz="2800" b="1" i="1" dirty="0" smtClean="0"/>
              <a:t>Отметь правильный ответ.</a:t>
            </a:r>
            <a:endParaRPr lang="ru-RU" sz="2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2204864"/>
            <a:ext cx="8568952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В каком году был построен  город Санкт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Петербург, если Петру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было  тогда 33 года, а родился он в 1672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212976"/>
            <a:ext cx="98135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1697 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3212976"/>
            <a:ext cx="1008112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1712 г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1705г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1805г</a:t>
            </a:r>
            <a:endParaRPr lang="ru-RU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3933056"/>
            <a:ext cx="8640960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старше -  Сидор  или Трофим, если Сидор родился в 1789 году, Трофим  - в  начале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XVII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(18) века?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5013176"/>
            <a:ext cx="13681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Сидор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148064" y="5013176"/>
            <a:ext cx="1490280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Трофим</a:t>
            </a:r>
            <a:endParaRPr lang="ru-RU" sz="2800" b="1" dirty="0"/>
          </a:p>
        </p:txBody>
      </p:sp>
      <p:pic>
        <p:nvPicPr>
          <p:cNvPr id="18" name="Рисунок 1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5373216"/>
            <a:ext cx="1008112" cy="936104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</p:spPr>
      </p:pic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9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188640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11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3" name="Блок-схема: процесс 12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Блок-схема: перфолента 15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а)Город Санкт-Петербург был построен в 1705 году.</a:t>
              </a:r>
            </a:p>
            <a:p>
              <a:endParaRPr lang="ru-RU" sz="2800" b="1" dirty="0" smtClean="0"/>
            </a:p>
            <a:p>
              <a:pPr algn="ctr"/>
              <a:endParaRPr lang="ru-RU" dirty="0"/>
            </a:p>
          </p:txBody>
        </p:sp>
        <p:sp>
          <p:nvSpPr>
            <p:cNvPr id="17" name="Управляющая кнопка: настраиваемая 1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39D8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28091 -0.1278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0.03145 L -0.07275 -0.7918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0417 -0.7918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7918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0611E-6 L -0.09462 -0.7525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-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3074" grpId="0" animBg="1"/>
      <p:bldP spid="14" grpId="0" animBg="1"/>
      <p:bldP spid="14" grpId="1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052736"/>
            <a:ext cx="6984776" cy="954107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4. Реши </a:t>
            </a:r>
            <a:r>
              <a:rPr lang="ru-RU" sz="2800" b="1" i="1" dirty="0"/>
              <a:t>«исторические» задачи. </a:t>
            </a:r>
            <a:r>
              <a:rPr lang="ru-RU" sz="2800" b="1" i="1" dirty="0" smtClean="0"/>
              <a:t>Отметь правильный ответ.</a:t>
            </a:r>
            <a:endParaRPr lang="ru-RU" sz="2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2204864"/>
            <a:ext cx="8568952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В каком году был построен  город Санкт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Петербург, если Петру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было  тогда 33 года, а родился он в 1672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212976"/>
            <a:ext cx="98135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1697 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3212976"/>
            <a:ext cx="1008112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1712 г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1705г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1805г</a:t>
            </a:r>
            <a:endParaRPr lang="ru-RU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3933056"/>
            <a:ext cx="8640960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старше -  Сидор  или Трофим, если Сидор родился в 1789 году, Трофим  - в  начале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XVII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(18) века?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5013176"/>
            <a:ext cx="13681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Сидор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148064" y="5013176"/>
            <a:ext cx="1490280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Трофим</a:t>
            </a:r>
            <a:endParaRPr lang="ru-RU" sz="2800" b="1" dirty="0"/>
          </a:p>
        </p:txBody>
      </p:sp>
      <p:pic>
        <p:nvPicPr>
          <p:cNvPr id="18" name="Рисунок 1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5373216"/>
            <a:ext cx="1008112" cy="936104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</p:spPr>
      </p:pic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9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11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3" name="Блок-схема: процесс 12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Блок-схема: перфолента 15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а)Город Санкт-Петербург был построен в 1705 году.</a:t>
              </a:r>
            </a:p>
            <a:p>
              <a:endParaRPr lang="ru-RU" sz="2800" b="1" dirty="0" smtClean="0"/>
            </a:p>
            <a:p>
              <a:pPr algn="ctr"/>
              <a:endParaRPr lang="ru-RU" dirty="0"/>
            </a:p>
          </p:txBody>
        </p:sp>
        <p:sp>
          <p:nvSpPr>
            <p:cNvPr id="17" name="Управляющая кнопка: настраиваемая 1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39D8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28091 -0.1278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8233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802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7918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1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2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7918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3074" grpId="0" animBg="1"/>
      <p:bldP spid="14" grpId="0" animBg="1"/>
      <p:bldP spid="14" grpId="1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052736"/>
            <a:ext cx="6984776" cy="954107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4. Реши </a:t>
            </a:r>
            <a:r>
              <a:rPr lang="ru-RU" sz="2800" b="1" i="1" dirty="0"/>
              <a:t>«исторические» задачи. </a:t>
            </a:r>
            <a:r>
              <a:rPr lang="ru-RU" sz="2800" b="1" i="1" dirty="0" smtClean="0"/>
              <a:t>Отметь правильный ответ.</a:t>
            </a:r>
            <a:endParaRPr lang="ru-RU" sz="2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2204864"/>
            <a:ext cx="8568952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В каком году был построен  город Санкт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Петербург, если Петру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было  тогда 33 года, а родился он в 1672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212976"/>
            <a:ext cx="98135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1697 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3212976"/>
            <a:ext cx="1008112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1712 г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1705г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1805г</a:t>
            </a:r>
            <a:endParaRPr lang="ru-RU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3933056"/>
            <a:ext cx="8640960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старше -  Сидор  или Трофим, если Сидор родился в 1789 году, Трофим  - в  начале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XVII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(18) века?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5013176"/>
            <a:ext cx="13681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Сидор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148064" y="5013176"/>
            <a:ext cx="1490280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Трофим</a:t>
            </a:r>
            <a:endParaRPr lang="ru-RU" sz="2800" b="1" dirty="0"/>
          </a:p>
        </p:txBody>
      </p:sp>
      <p:pic>
        <p:nvPicPr>
          <p:cNvPr id="18" name="Рисунок 1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5373216"/>
            <a:ext cx="1008112" cy="936104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11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3" name="Блок-схема: процесс 12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Блок-схема: перфолента 15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а)Город Санкт-Петербург был построен в 1705 году.</a:t>
              </a:r>
            </a:p>
            <a:p>
              <a:endParaRPr lang="ru-RU" sz="2800" b="1" dirty="0" smtClean="0"/>
            </a:p>
            <a:p>
              <a:pPr algn="ctr"/>
              <a:endParaRPr lang="ru-RU" sz="2800" b="1" dirty="0"/>
            </a:p>
          </p:txBody>
        </p:sp>
        <p:sp>
          <p:nvSpPr>
            <p:cNvPr id="17" name="Управляющая кнопка: настраиваемая 16">
              <a:hlinkClick r:id="rId5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800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39D8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28091 -0.1278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8233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802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7918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1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2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7918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3074" grpId="0" animBg="1"/>
      <p:bldP spid="14" grpId="0" animBg="1"/>
      <p:bldP spid="14" grpId="1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056784" cy="95410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i="1" dirty="0" smtClean="0"/>
              <a:t> </a:t>
            </a:r>
            <a:r>
              <a:rPr lang="ru-RU" sz="2800" b="1" i="1" dirty="0" smtClean="0"/>
              <a:t>5. Царская семья  </a:t>
            </a:r>
            <a:r>
              <a:rPr lang="ru-RU" sz="2800" b="1" i="1" dirty="0"/>
              <a:t>Петра </a:t>
            </a:r>
            <a:r>
              <a:rPr lang="en-US" sz="2800" b="1" i="1" dirty="0"/>
              <a:t>I</a:t>
            </a:r>
            <a:r>
              <a:rPr lang="ru-RU" sz="2800" b="1" i="1" dirty="0"/>
              <a:t> переезжает в новую столицу </a:t>
            </a:r>
            <a:r>
              <a:rPr lang="ru-RU" sz="2800" b="1" i="1" dirty="0" smtClean="0"/>
              <a:t> </a:t>
            </a:r>
            <a:r>
              <a:rPr lang="ru-RU" sz="2800" b="1" i="1" dirty="0"/>
              <a:t>Санкт – Петербург в: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356992"/>
            <a:ext cx="2642647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а) 1705 </a:t>
            </a:r>
            <a:r>
              <a:rPr lang="ru-RU" sz="3600" dirty="0" smtClean="0"/>
              <a:t>году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4005064"/>
            <a:ext cx="2458302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 smtClean="0"/>
              <a:t>б)1712году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3284984"/>
            <a:ext cx="2434256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в)1682 году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827584" cy="54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60648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0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88640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3568" y="4797152"/>
            <a:ext cx="1080120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2" name="Блок-схема: процесс 11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Блок-схема: перфолента 12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400" dirty="0" smtClean="0"/>
                <a:t>В 1712 году царская семья переезжает в новую столицу </a:t>
              </a:r>
            </a:p>
            <a:p>
              <a:pPr algn="just"/>
              <a:r>
                <a:rPr lang="ru-RU" sz="2400" dirty="0" smtClean="0"/>
                <a:t>Санкт – Петербург. Туда же переводятся все государственные учреждения. В течение двух столетий этот город остается столицей России (до 1918г)</a:t>
              </a:r>
              <a:endParaRPr lang="ru-RU" sz="2400" dirty="0"/>
            </a:p>
          </p:txBody>
        </p:sp>
        <p:sp>
          <p:nvSpPr>
            <p:cNvPr id="14" name="Управляющая кнопка: настраиваемая 13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604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056784" cy="95410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i="1" dirty="0" smtClean="0"/>
              <a:t> </a:t>
            </a:r>
            <a:r>
              <a:rPr lang="ru-RU" sz="2800" b="1" i="1" dirty="0" smtClean="0"/>
              <a:t>5. Царская семья  </a:t>
            </a:r>
            <a:r>
              <a:rPr lang="ru-RU" sz="2800" b="1" i="1" dirty="0"/>
              <a:t>Петра </a:t>
            </a:r>
            <a:r>
              <a:rPr lang="en-US" sz="2800" b="1" i="1" dirty="0"/>
              <a:t>I</a:t>
            </a:r>
            <a:r>
              <a:rPr lang="ru-RU" sz="2800" b="1" i="1" dirty="0"/>
              <a:t> переезжает в новую столицу </a:t>
            </a:r>
            <a:r>
              <a:rPr lang="ru-RU" sz="2800" b="1" i="1" dirty="0" smtClean="0"/>
              <a:t> </a:t>
            </a:r>
            <a:r>
              <a:rPr lang="ru-RU" sz="2800" b="1" i="1" dirty="0"/>
              <a:t>Санкт – Петербург в: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356992"/>
            <a:ext cx="2642647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а) 1705 </a:t>
            </a:r>
            <a:r>
              <a:rPr lang="ru-RU" sz="3600" dirty="0" smtClean="0"/>
              <a:t>году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4005064"/>
            <a:ext cx="2458302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 smtClean="0"/>
              <a:t>б)1712году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3284984"/>
            <a:ext cx="2434256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в)1682 году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827584" cy="54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60648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88640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3568" y="4797152"/>
            <a:ext cx="1080120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10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2" name="Блок-схема: процесс 11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Блок-схема: перфолента 12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400" dirty="0" smtClean="0"/>
                <a:t>В 1712 году царская семья переезжает в новую столицу </a:t>
              </a:r>
            </a:p>
            <a:p>
              <a:pPr algn="just"/>
              <a:r>
                <a:rPr lang="ru-RU" sz="2400" dirty="0" smtClean="0"/>
                <a:t>Санкт – Петербург. Туда же переводятся все государственные учреждения. В течение двух столетий этот город остается столицей России (до 1918г)</a:t>
              </a:r>
              <a:endParaRPr lang="ru-RU" sz="2400" dirty="0"/>
            </a:p>
          </p:txBody>
        </p:sp>
        <p:sp>
          <p:nvSpPr>
            <p:cNvPr id="14" name="Управляющая кнопка: настраиваемая 13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604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056784" cy="95410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i="1" dirty="0" smtClean="0"/>
              <a:t> </a:t>
            </a:r>
            <a:r>
              <a:rPr lang="ru-RU" sz="2800" b="1" i="1" dirty="0" smtClean="0"/>
              <a:t>5. Царская семья  </a:t>
            </a:r>
            <a:r>
              <a:rPr lang="ru-RU" sz="2800" b="1" i="1" dirty="0"/>
              <a:t>Петра </a:t>
            </a:r>
            <a:r>
              <a:rPr lang="en-US" sz="2800" b="1" i="1" dirty="0"/>
              <a:t>I</a:t>
            </a:r>
            <a:r>
              <a:rPr lang="ru-RU" sz="2800" b="1" i="1" dirty="0"/>
              <a:t> переезжает в новую столицу </a:t>
            </a:r>
            <a:r>
              <a:rPr lang="ru-RU" sz="2800" b="1" i="1" dirty="0" smtClean="0"/>
              <a:t> </a:t>
            </a:r>
            <a:r>
              <a:rPr lang="ru-RU" sz="2800" b="1" i="1" dirty="0"/>
              <a:t>Санкт – Петербург в: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356992"/>
            <a:ext cx="2642647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а) 1705 </a:t>
            </a:r>
            <a:r>
              <a:rPr lang="ru-RU" sz="3600" dirty="0" smtClean="0"/>
              <a:t>году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4005064"/>
            <a:ext cx="2458302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 smtClean="0"/>
              <a:t>б)1712году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3284984"/>
            <a:ext cx="2434256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в)1682 году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827584" cy="54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60648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3568" y="4797152"/>
            <a:ext cx="1080120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10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2" name="Блок-схема: процесс 11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Блок-схема: перфолента 12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400" dirty="0" smtClean="0"/>
                <a:t>В 1712 году царская семья переезжает в новую столицу </a:t>
              </a:r>
            </a:p>
            <a:p>
              <a:pPr algn="just"/>
              <a:r>
                <a:rPr lang="ru-RU" sz="2400" dirty="0" smtClean="0"/>
                <a:t>Санкт – Петербург. Туда же переводятся все государственные учреждения. В течение двух столетий этот город остается столицей России (до 1918г)</a:t>
              </a:r>
              <a:endParaRPr lang="ru-RU" sz="2400" dirty="0"/>
            </a:p>
          </p:txBody>
        </p:sp>
        <p:sp>
          <p:nvSpPr>
            <p:cNvPr id="14" name="Управляющая кнопка: настраиваемая 13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604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056784" cy="954107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i="1" dirty="0" smtClean="0"/>
              <a:t> </a:t>
            </a:r>
            <a:r>
              <a:rPr lang="ru-RU" sz="2800" b="1" i="1" dirty="0" smtClean="0"/>
              <a:t>5. Царская семья  </a:t>
            </a:r>
            <a:r>
              <a:rPr lang="ru-RU" sz="2800" b="1" i="1" dirty="0"/>
              <a:t>Петра </a:t>
            </a:r>
            <a:r>
              <a:rPr lang="en-US" sz="2800" b="1" i="1" dirty="0"/>
              <a:t>I</a:t>
            </a:r>
            <a:r>
              <a:rPr lang="ru-RU" sz="2800" b="1" i="1" dirty="0"/>
              <a:t> переезжает в новую столицу </a:t>
            </a:r>
            <a:r>
              <a:rPr lang="ru-RU" sz="2800" b="1" i="1" dirty="0" smtClean="0"/>
              <a:t> </a:t>
            </a:r>
            <a:r>
              <a:rPr lang="ru-RU" sz="2800" b="1" i="1" dirty="0"/>
              <a:t>Санкт – Петербург в: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356992"/>
            <a:ext cx="2642647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а) 1705 </a:t>
            </a:r>
            <a:r>
              <a:rPr lang="ru-RU" sz="3600" dirty="0" smtClean="0"/>
              <a:t>году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4005064"/>
            <a:ext cx="2458302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 smtClean="0"/>
              <a:t>б)1712году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3284984"/>
            <a:ext cx="2434256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в)1682 году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827584" cy="54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3568" y="4797152"/>
            <a:ext cx="1080120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grpSp>
        <p:nvGrpSpPr>
          <p:cNvPr id="7" name="Группа 10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2" name="Блок-схема: процесс 11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Блок-схема: перфолента 12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400" dirty="0" smtClean="0"/>
                <a:t>В 1712 году царская семья переезжает в новую столицу </a:t>
              </a:r>
            </a:p>
            <a:p>
              <a:pPr algn="just"/>
              <a:r>
                <a:rPr lang="ru-RU" sz="2400" dirty="0" smtClean="0"/>
                <a:t>Санкт – Петербург. Туда же переводятся все государственные учреждения. В течение двух столетий этот город остается столицей России (до 1918г)</a:t>
              </a:r>
              <a:endParaRPr lang="ru-RU" sz="2400" dirty="0"/>
            </a:p>
          </p:txBody>
        </p:sp>
        <p:sp>
          <p:nvSpPr>
            <p:cNvPr id="14" name="Управляющая кнопка: настраиваемая 13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400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3577 -0.7604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1152128" cy="1080120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979712" y="1484784"/>
            <a:ext cx="6480720" cy="1200329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6.  В годы правления Екатерины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 основан: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356992"/>
            <a:ext cx="31683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/>
              <a:t>а)</a:t>
            </a:r>
            <a:r>
              <a:rPr lang="ru-RU" sz="2800" dirty="0" smtClean="0"/>
              <a:t>Эрмитаж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4149080"/>
            <a:ext cx="3168353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б</a:t>
            </a:r>
            <a:r>
              <a:rPr lang="ru-RU" sz="2400" dirty="0"/>
              <a:t>) </a:t>
            </a:r>
            <a:r>
              <a:rPr lang="ru-RU" sz="2800" dirty="0"/>
              <a:t>Санкт</a:t>
            </a:r>
            <a:r>
              <a:rPr lang="ru-RU" sz="2400" dirty="0"/>
              <a:t> – Петербург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4869160"/>
            <a:ext cx="31683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морской флот</a:t>
            </a:r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576" y="5013176"/>
            <a:ext cx="1080120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60648"/>
            <a:ext cx="58749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В годы правления Екатерины в Санкт-Петербурге был основан Эрмитаж- хранилище богатого собрания художественных ценностей.</a:t>
              </a:r>
              <a:endParaRPr lang="ru-RU" sz="2800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9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764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1152128" cy="1080120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979712" y="1484784"/>
            <a:ext cx="6480720" cy="1200329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6.  В годы правления Екатерины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 основан: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356992"/>
            <a:ext cx="31683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/>
              <a:t>а)</a:t>
            </a:r>
            <a:r>
              <a:rPr lang="ru-RU" sz="2800" dirty="0" smtClean="0"/>
              <a:t>Эрмитаж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4149080"/>
            <a:ext cx="3168353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б</a:t>
            </a:r>
            <a:r>
              <a:rPr lang="ru-RU" sz="2400" dirty="0"/>
              <a:t>) </a:t>
            </a:r>
            <a:r>
              <a:rPr lang="ru-RU" sz="2800" dirty="0"/>
              <a:t>Санкт</a:t>
            </a:r>
            <a:r>
              <a:rPr lang="ru-RU" sz="2400" dirty="0"/>
              <a:t> – Петербург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4869160"/>
            <a:ext cx="31683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морской флот</a:t>
            </a:r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576" y="5013176"/>
            <a:ext cx="1080120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60648"/>
            <a:ext cx="58749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В годы правления Екатерины в Санкт-Петербурге был основан Эрмитаж- хранилище богатого собрания художественных ценностей.</a:t>
              </a:r>
              <a:endParaRPr lang="ru-RU" sz="2800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9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764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1152128" cy="1080120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979712" y="1484784"/>
            <a:ext cx="6480720" cy="1200329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6.  В годы правления Екатерины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 основан: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356992"/>
            <a:ext cx="31683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/>
              <a:t>а)</a:t>
            </a:r>
            <a:r>
              <a:rPr lang="ru-RU" sz="2800" dirty="0" smtClean="0"/>
              <a:t>Эрмитаж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4149080"/>
            <a:ext cx="3168353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б</a:t>
            </a:r>
            <a:r>
              <a:rPr lang="ru-RU" sz="2400" dirty="0"/>
              <a:t>) </a:t>
            </a:r>
            <a:r>
              <a:rPr lang="ru-RU" sz="2800" dirty="0"/>
              <a:t>Санкт</a:t>
            </a:r>
            <a:r>
              <a:rPr lang="ru-RU" sz="2400" dirty="0"/>
              <a:t> – Петербург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4869160"/>
            <a:ext cx="31683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морской флот</a:t>
            </a:r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576" y="5013176"/>
            <a:ext cx="1080120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60648"/>
            <a:ext cx="58749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В годы правления Екатерины в Санкт-Петербурге был основан Эрмитаж- хранилище богатого собрания художественных ценностей.</a:t>
              </a:r>
              <a:endParaRPr lang="ru-RU" sz="2800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9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764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5085184"/>
            <a:ext cx="3312368" cy="1058416"/>
          </a:xfrm>
          <a:prstGeom prst="rect">
            <a:avLst/>
          </a:prstGeom>
          <a:ln>
            <a:solidFill>
              <a:srgbClr val="92D050"/>
            </a:solidFill>
          </a:ln>
          <a:scene3d>
            <a:camera prst="perspectiveContrastingRightFacing"/>
            <a:lightRig rig="threePt" dir="t"/>
          </a:scene3d>
          <a:sp3d>
            <a:bevelT w="165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Составила  презентацию учитель  начальных классов МОУ «Гимназия №1»</a:t>
            </a:r>
          </a:p>
          <a:p>
            <a:pPr algn="ctr"/>
            <a:r>
              <a:rPr lang="ru-RU" sz="1200" dirty="0" smtClean="0"/>
              <a:t> г. Печора</a:t>
            </a:r>
          </a:p>
          <a:p>
            <a:pPr algn="ctr"/>
            <a:r>
              <a:rPr lang="ru-RU" sz="1600" b="1" i="1" dirty="0" smtClean="0"/>
              <a:t>Килимчук Елена Александровна</a:t>
            </a:r>
            <a:endParaRPr lang="ru-RU" sz="1400" b="1" i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5616" y="980728"/>
            <a:ext cx="2520280" cy="792088"/>
          </a:xfrm>
          <a:prstGeom prst="roundRect">
            <a:avLst>
              <a:gd name="adj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1. Выбери  вариант ответа и «кликни» по нему мышкой.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060848"/>
            <a:ext cx="3168352" cy="1224136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________________</a:t>
            </a:r>
          </a:p>
          <a:p>
            <a:pPr algn="ctr"/>
            <a:r>
              <a:rPr lang="ru-RU" dirty="0" smtClean="0"/>
              <a:t>________________</a:t>
            </a:r>
          </a:p>
          <a:p>
            <a:pPr algn="ctr"/>
            <a:r>
              <a:rPr lang="ru-RU" dirty="0" smtClean="0"/>
              <a:t>________________</a:t>
            </a:r>
          </a:p>
          <a:p>
            <a:pPr algn="ctr"/>
            <a:r>
              <a:rPr lang="ru-RU" dirty="0" smtClean="0"/>
              <a:t>________________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39552" y="2924944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39552" y="2636912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539552" y="2348880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39552" y="2060848"/>
            <a:ext cx="266328" cy="266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755576" y="1844824"/>
            <a:ext cx="1224136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3779912" y="764704"/>
            <a:ext cx="4824536" cy="1584176"/>
          </a:xfrm>
          <a:prstGeom prst="roundRect">
            <a:avLst>
              <a:gd name="adj" fmla="val 43366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2.а.  </a:t>
            </a:r>
            <a:r>
              <a:rPr lang="ru-RU" sz="2000" dirty="0" smtClean="0">
                <a:solidFill>
                  <a:srgbClr val="C00000"/>
                </a:solidFill>
              </a:rPr>
              <a:t>Правильный ответ - </a:t>
            </a:r>
            <a:r>
              <a:rPr lang="ru-RU" dirty="0" smtClean="0">
                <a:solidFill>
                  <a:schemeClr val="tx1"/>
                </a:solidFill>
              </a:rPr>
              <a:t>появится </a:t>
            </a: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«кликни» по нему . Ты «перейдешь»  к другому  заданию.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779912" y="2636912"/>
            <a:ext cx="4896544" cy="1728192"/>
          </a:xfrm>
          <a:prstGeom prst="roundRect">
            <a:avLst>
              <a:gd name="adj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2.б. </a:t>
            </a:r>
            <a:r>
              <a:rPr lang="ru-RU" sz="2000" dirty="0" smtClean="0">
                <a:solidFill>
                  <a:srgbClr val="C00000"/>
                </a:solidFill>
              </a:rPr>
              <a:t>Ошибка –</a:t>
            </a:r>
            <a:r>
              <a:rPr lang="ru-RU" dirty="0" smtClean="0">
                <a:solidFill>
                  <a:schemeClr val="tx1"/>
                </a:solidFill>
              </a:rPr>
              <a:t> появится окошко с правильным ответом.  «Кликни» на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перейдёшь на следующее задание. При четырёх ошибках выходишь.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 flipV="1">
            <a:off x="8028384" y="3212976"/>
            <a:ext cx="360040" cy="325737"/>
          </a:xfrm>
          <a:prstGeom prst="actionButtonForwardNex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Управляющая кнопка: далее 17">
            <a:hlinkClick r:id="rId3" action="ppaction://hlinksldjump" highlightClick="1"/>
          </p:cNvPr>
          <p:cNvSpPr/>
          <p:nvPr/>
        </p:nvSpPr>
        <p:spPr>
          <a:xfrm>
            <a:off x="7812360" y="6309320"/>
            <a:ext cx="1008112" cy="288032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" name="Рисунок 19" descr="http://school-ppt.3dn.ru/kartinki/kartinki1/geroi_mu106-120/m107.pn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052736"/>
            <a:ext cx="781050" cy="100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://school-ppt.3dn.ru/kartinki/school1/sch009.jpg">
            <a:hlinkClick r:id="rId5"/>
          </p:cNvPr>
          <p:cNvPicPr/>
          <p:nvPr/>
        </p:nvPicPr>
        <p:blipFill>
          <a:blip r:embed="rId6" cstate="email">
            <a:lum bright="-10000"/>
          </a:blip>
          <a:srcRect/>
          <a:stretch>
            <a:fillRect/>
          </a:stretch>
        </p:blipFill>
        <p:spPr bwMode="auto">
          <a:xfrm>
            <a:off x="3059832" y="3140968"/>
            <a:ext cx="1152128" cy="151216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22" name="Рисунок 21" descr="http://school-ppt.3dn.ru/kartinki/school1/sch004.jpg">
            <a:hlinkClick r:id="rId7"/>
          </p:cNvPr>
          <p:cNvPicPr/>
          <p:nvPr/>
        </p:nvPicPr>
        <p:blipFill>
          <a:blip r:embed="rId8" cstate="print">
            <a:lum bright="-10000"/>
          </a:blip>
          <a:srcRect/>
          <a:stretch>
            <a:fillRect/>
          </a:stretch>
        </p:blipFill>
        <p:spPr bwMode="auto">
          <a:xfrm>
            <a:off x="7452320" y="4365104"/>
            <a:ext cx="1296144" cy="144016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19" name="Скругленный прямоугольник 18"/>
          <p:cNvSpPr/>
          <p:nvPr/>
        </p:nvSpPr>
        <p:spPr>
          <a:xfrm>
            <a:off x="179512" y="3501008"/>
            <a:ext cx="2808312" cy="1008112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115616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763688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411760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67544" y="3933056"/>
            <a:ext cx="504056" cy="2160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flipH="1">
            <a:off x="1475656" y="1988840"/>
            <a:ext cx="936104" cy="194421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3059832" y="4797152"/>
            <a:ext cx="4248472" cy="158417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lain" startAt="12"/>
            </a:pPr>
            <a:r>
              <a:rPr lang="ru-RU" dirty="0" smtClean="0">
                <a:solidFill>
                  <a:schemeClr val="tx1"/>
                </a:solidFill>
              </a:rPr>
              <a:t>-   «отлично» 5</a:t>
            </a:r>
          </a:p>
          <a:p>
            <a:pPr marL="342900" indent="-342900"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11,10,9 – «хорошо» 4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           8, 7 – « удовлетворительно»</a:t>
            </a:r>
            <a:r>
              <a:rPr lang="ru-RU" dirty="0" smtClean="0">
                <a:solidFill>
                  <a:srgbClr val="002060"/>
                </a:solidFill>
              </a:rPr>
              <a:t>3 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3" name="Рисунок 32" descr="http://im2-tub-ru.yandex.net/i?id=213102423-53-72">
            <a:hlinkClick r:id="rId9"/>
          </p:cNvPr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668344" y="908720"/>
            <a:ext cx="438150" cy="45720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34" name="Рисунок 33" descr="http://im2-tub-ru.yandex.net/i?id=213102423-53-72">
            <a:hlinkClick r:id="rId9"/>
          </p:cNvPr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4869160"/>
            <a:ext cx="438150" cy="45720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35" name="Рисунок 34" descr="http://im2-tub-ru.yandex.net/i?id=213102423-53-72">
            <a:hlinkClick r:id="rId9"/>
          </p:cNvPr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5373216"/>
            <a:ext cx="438150" cy="45720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36" name="Рисунок 35" descr="http://im2-tub-ru.yandex.net/i?id=213102423-53-72">
            <a:hlinkClick r:id="rId9"/>
          </p:cNvPr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635896" y="5877272"/>
            <a:ext cx="438150" cy="457200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1152128" cy="1080120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979712" y="1484784"/>
            <a:ext cx="6480720" cy="1200329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6.  В годы правления Екатерины 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 основан: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356992"/>
            <a:ext cx="3168352" cy="58477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200" dirty="0" smtClean="0"/>
              <a:t>а)</a:t>
            </a:r>
            <a:r>
              <a:rPr lang="ru-RU" sz="2800" dirty="0" smtClean="0"/>
              <a:t>Эрмитаж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4149080"/>
            <a:ext cx="3168353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б</a:t>
            </a:r>
            <a:r>
              <a:rPr lang="ru-RU" sz="2400" dirty="0"/>
              <a:t>) </a:t>
            </a:r>
            <a:r>
              <a:rPr lang="ru-RU" sz="2800" dirty="0"/>
              <a:t>Санкт</a:t>
            </a:r>
            <a:r>
              <a:rPr lang="ru-RU" sz="2400" dirty="0"/>
              <a:t> – Петербург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4869160"/>
            <a:ext cx="31683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морской флот</a:t>
            </a:r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576" y="5013176"/>
            <a:ext cx="1080120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60648"/>
            <a:ext cx="58749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В годы правления Екатерины в Санкт-Петербурге был основан Эрмитаж- хранилище богатого собрания художественных ценностей.</a:t>
              </a:r>
              <a:endParaRPr lang="ru-RU" sz="2800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400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9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973 -0.6764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196752"/>
            <a:ext cx="6768752" cy="1077218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7.К  каким  морям </a:t>
            </a:r>
            <a:r>
              <a:rPr lang="ru-RU" sz="3200" b="1" i="1" dirty="0"/>
              <a:t>Россия получила выход в годы  правления </a:t>
            </a:r>
            <a:r>
              <a:rPr lang="ru-RU" sz="3200" dirty="0"/>
              <a:t>: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3861048"/>
            <a:ext cx="2088232" cy="584775"/>
          </a:xfrm>
          <a:prstGeom prst="rect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Пётр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635896" y="3140968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Балтийское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635896" y="400506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Чёрное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море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635896" y="472514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Азовское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54868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27584" y="5301208"/>
            <a:ext cx="1008112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Петру Великому удалось создать сильный флот и одержать победы на Балтийском и Азовском морях.</a:t>
              </a:r>
              <a:endParaRPr lang="ru-RU" sz="2800" dirty="0"/>
            </a:p>
          </p:txBody>
        </p:sp>
        <p:sp>
          <p:nvSpPr>
            <p:cNvPr id="12" name="Управляющая кнопка: настраиваемая 11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1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289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7"/>
                  </p:tgtEl>
                </p:cond>
              </p:nextCondLst>
            </p:seq>
          </p:childTnLst>
        </p:cTn>
      </p:par>
    </p:tnLst>
    <p:bldLst>
      <p:bldP spid="2150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196752"/>
            <a:ext cx="6768752" cy="1077218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7.К  каким  морям </a:t>
            </a:r>
            <a:r>
              <a:rPr lang="ru-RU" sz="3200" b="1" i="1" dirty="0"/>
              <a:t>Россия получила выход в годы  правления </a:t>
            </a:r>
            <a:r>
              <a:rPr lang="ru-RU" sz="3200" dirty="0"/>
              <a:t>: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3861048"/>
            <a:ext cx="2088232" cy="584775"/>
          </a:xfrm>
          <a:prstGeom prst="rect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Пётр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635896" y="3140968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Балтийское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635896" y="400506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Чёрное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море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635896" y="472514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Азовское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54868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27584" y="5301208"/>
            <a:ext cx="1008112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8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Петру Великому удалось создать сильный флот и одержать победы на Балтийском и Азовском морях.</a:t>
              </a:r>
              <a:endParaRPr lang="ru-RU" sz="2800" dirty="0"/>
            </a:p>
          </p:txBody>
        </p:sp>
        <p:sp>
          <p:nvSpPr>
            <p:cNvPr id="12" name="Управляющая кнопка: настраиваемая 11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1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289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7"/>
                  </p:tgtEl>
                </p:cond>
              </p:nextCondLst>
            </p:seq>
          </p:childTnLst>
        </p:cTn>
      </p:par>
    </p:tnLst>
    <p:bldLst>
      <p:bldP spid="2150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196752"/>
            <a:ext cx="6768752" cy="1077218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7.К  каким  морям </a:t>
            </a:r>
            <a:r>
              <a:rPr lang="ru-RU" sz="3200" b="1" i="1" dirty="0"/>
              <a:t>Россия получила выход в годы  правления </a:t>
            </a:r>
            <a:r>
              <a:rPr lang="ru-RU" sz="3200" dirty="0"/>
              <a:t>: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3861048"/>
            <a:ext cx="2088232" cy="584775"/>
          </a:xfrm>
          <a:prstGeom prst="rect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Пётр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635896" y="3140968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Балтийское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635896" y="400506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Чёрное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море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635896" y="472514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Азовское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54868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27584" y="5301208"/>
            <a:ext cx="1008112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8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Петру Великому удалось создать сильный флот и одержать победы на Балтийском и Азовском морях.</a:t>
              </a:r>
              <a:endParaRPr lang="ru-RU" sz="2800" dirty="0"/>
            </a:p>
          </p:txBody>
        </p:sp>
        <p:sp>
          <p:nvSpPr>
            <p:cNvPr id="12" name="Управляющая кнопка: настраиваемая 11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1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289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7"/>
                  </p:tgtEl>
                </p:cond>
              </p:nextCondLst>
            </p:seq>
          </p:childTnLst>
        </p:cTn>
      </p:par>
    </p:tnLst>
    <p:bldLst>
      <p:bldP spid="2150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196752"/>
            <a:ext cx="6768752" cy="1077218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7.К  каким  морям </a:t>
            </a:r>
            <a:r>
              <a:rPr lang="ru-RU" sz="3200" b="1" i="1" dirty="0"/>
              <a:t>Россия получила выход в годы  правления </a:t>
            </a:r>
            <a:r>
              <a:rPr lang="ru-RU" sz="3200" dirty="0"/>
              <a:t>: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3861048"/>
            <a:ext cx="2088232" cy="584775"/>
          </a:xfrm>
          <a:prstGeom prst="rect">
            <a:avLst/>
          </a:prstGeom>
          <a:ln w="38100">
            <a:solidFill>
              <a:srgbClr val="7030A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Пётр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635896" y="3140968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Балтийское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635896" y="400506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Чёрное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море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635896" y="4725144"/>
            <a:ext cx="3456384" cy="58477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Азовское море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88640"/>
            <a:ext cx="587499" cy="53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27584" y="5301208"/>
            <a:ext cx="1008112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8"/>
          <p:cNvGrpSpPr/>
          <p:nvPr/>
        </p:nvGrpSpPr>
        <p:grpSpPr>
          <a:xfrm>
            <a:off x="1979712" y="7101408"/>
            <a:ext cx="6659040" cy="3456384"/>
            <a:chOff x="1619672" y="1772816"/>
            <a:chExt cx="6659040" cy="3456384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800" dirty="0" smtClean="0"/>
                <a:t>Петру Великому удалось создать сильный флот и одержать победы на Балтийском и Азовском морях.</a:t>
              </a:r>
              <a:endParaRPr lang="ru-RU" sz="2800" dirty="0"/>
            </a:p>
          </p:txBody>
        </p:sp>
        <p:sp>
          <p:nvSpPr>
            <p:cNvPr id="12" name="Управляющая кнопка: настраиваемая 11">
              <a:hlinkClick r:id="rId6" action="ppaction://hlinksldjump" highlightClick="1"/>
            </p:cNvPr>
            <p:cNvSpPr/>
            <p:nvPr/>
          </p:nvSpPr>
          <p:spPr>
            <a:xfrm>
              <a:off x="6804248" y="1772816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i="1" dirty="0" smtClean="0">
                  <a:solidFill>
                    <a:schemeClr val="tx1"/>
                  </a:solidFill>
                </a:rPr>
                <a:t>выход</a:t>
              </a:r>
              <a:endParaRPr lang="ru-RU" sz="2800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1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5AD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289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07"/>
                  </p:tgtEl>
                </p:cond>
              </p:nextCondLst>
            </p:seq>
          </p:childTnLst>
        </p:cTn>
      </p:par>
    </p:tnLst>
    <p:bldLst>
      <p:bldP spid="2150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19672" y="980728"/>
            <a:ext cx="7272808" cy="830997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8 . Выбери </a:t>
            </a:r>
            <a:r>
              <a:rPr lang="ru-RU" sz="2400" b="1" i="1" dirty="0"/>
              <a:t>наиболее важные события, происходившие при правлении Екатерины Великой: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99695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И</a:t>
            </a:r>
            <a:r>
              <a:rPr lang="ru-RU" sz="2400" dirty="0" smtClean="0"/>
              <a:t>мператрица </a:t>
            </a:r>
            <a:r>
              <a:rPr lang="ru-RU" sz="2400" dirty="0"/>
              <a:t>писала пьесы, стихи, </a:t>
            </a:r>
            <a:r>
              <a:rPr lang="ru-RU" sz="2400" dirty="0" smtClean="0"/>
              <a:t>сказки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1988840"/>
            <a:ext cx="7488832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/>
              <a:t>В</a:t>
            </a:r>
            <a:r>
              <a:rPr lang="ru-RU" sz="2400" dirty="0" smtClean="0"/>
              <a:t>  </a:t>
            </a:r>
            <a:r>
              <a:rPr lang="ru-RU" sz="2400" dirty="0"/>
              <a:t>каждом городе для простого народа  </a:t>
            </a:r>
            <a:r>
              <a:rPr lang="ru-RU" sz="2400" dirty="0" smtClean="0"/>
              <a:t>была  открыта  </a:t>
            </a:r>
            <a:r>
              <a:rPr lang="ru-RU" sz="2400" dirty="0"/>
              <a:t>больница и </a:t>
            </a:r>
            <a:r>
              <a:rPr lang="ru-RU" sz="2400" dirty="0" smtClean="0"/>
              <a:t>аптека.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43711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Екатерина организовывала </a:t>
            </a:r>
            <a:r>
              <a:rPr lang="ru-RU" sz="2400" dirty="0"/>
              <a:t>балы, </a:t>
            </a:r>
            <a:r>
              <a:rPr lang="ru-RU" sz="2400" dirty="0" smtClean="0"/>
              <a:t>приёмы.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3717032"/>
            <a:ext cx="748883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Россия получила выход к Чёрному  морю</a:t>
            </a:r>
            <a:r>
              <a:rPr lang="ru-RU" sz="2800" dirty="0"/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5085184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Началось строительство города Севастополь.</a:t>
            </a:r>
            <a:endParaRPr lang="ru-RU" sz="2400" dirty="0"/>
          </a:p>
        </p:txBody>
      </p:sp>
      <p:sp>
        <p:nvSpPr>
          <p:cNvPr id="19" name="Овал 18"/>
          <p:cNvSpPr/>
          <p:nvPr/>
        </p:nvSpPr>
        <p:spPr>
          <a:xfrm>
            <a:off x="827584" y="5157192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827584" y="450912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827584" y="378904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827584" y="306896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827584" y="2204864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28" name="Рисунок 2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5733256"/>
            <a:ext cx="1152128" cy="8367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1561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9168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6774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4380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Рисунок 34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11960" y="18864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Прямоугольник 35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25" name="Блок-схема: процесс 24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Блок-схема: перфолента 25"/>
            <p:cNvSpPr/>
            <p:nvPr/>
          </p:nvSpPr>
          <p:spPr>
            <a:xfrm>
              <a:off x="1619672" y="1844824"/>
              <a:ext cx="6480720" cy="3384376"/>
            </a:xfrm>
            <a:prstGeom prst="flowChartPunchedTap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b="1" dirty="0" smtClean="0"/>
                <a:t>В годы правления Екатерины Россия получила выход к Чёрному морю. На его берегах стал строиться город-порт Севастополь. При правлении Екатерины впервые в России была организована медицинская помощь простому народу. Каждый город должен был иметь больницу и аптеку. Впервые стали делать прививки от оспы в обязательном порядке для всех</a:t>
              </a:r>
              <a:r>
                <a:rPr lang="ru-RU" dirty="0" smtClean="0"/>
                <a:t>.</a:t>
              </a:r>
              <a:endParaRPr lang="ru-RU" dirty="0"/>
            </a:p>
          </p:txBody>
        </p:sp>
        <p:sp>
          <p:nvSpPr>
            <p:cNvPr id="27" name="Управляющая кнопка: настраиваемая 2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6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19672" y="980728"/>
            <a:ext cx="7272808" cy="830997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8 . Выбери </a:t>
            </a:r>
            <a:r>
              <a:rPr lang="ru-RU" sz="2400" b="1" i="1" dirty="0"/>
              <a:t>наиболее важные события, происходившие при правлении Екатерины Великой: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99695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И</a:t>
            </a:r>
            <a:r>
              <a:rPr lang="ru-RU" sz="2400" dirty="0" smtClean="0"/>
              <a:t>мператрица </a:t>
            </a:r>
            <a:r>
              <a:rPr lang="ru-RU" sz="2400" dirty="0"/>
              <a:t>писала пьесы, стихи, </a:t>
            </a:r>
            <a:r>
              <a:rPr lang="ru-RU" sz="2400" dirty="0" smtClean="0"/>
              <a:t>сказки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1988840"/>
            <a:ext cx="7488832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/>
              <a:t>В</a:t>
            </a:r>
            <a:r>
              <a:rPr lang="ru-RU" sz="2400" dirty="0" smtClean="0"/>
              <a:t>  </a:t>
            </a:r>
            <a:r>
              <a:rPr lang="ru-RU" sz="2400" dirty="0"/>
              <a:t>каждом городе для простого народа  </a:t>
            </a:r>
            <a:r>
              <a:rPr lang="ru-RU" sz="2400" dirty="0" smtClean="0"/>
              <a:t>была  открыта  </a:t>
            </a:r>
            <a:r>
              <a:rPr lang="ru-RU" sz="2400" dirty="0"/>
              <a:t>больница и </a:t>
            </a:r>
            <a:r>
              <a:rPr lang="ru-RU" sz="2400" dirty="0" smtClean="0"/>
              <a:t>аптека.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43711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Екатерина организовывала </a:t>
            </a:r>
            <a:r>
              <a:rPr lang="ru-RU" sz="2400" dirty="0"/>
              <a:t>балы, </a:t>
            </a:r>
            <a:r>
              <a:rPr lang="ru-RU" sz="2400" dirty="0" smtClean="0"/>
              <a:t>приёмы.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3717032"/>
            <a:ext cx="748883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Россия получила выход к Чёрному  морю</a:t>
            </a:r>
            <a:r>
              <a:rPr lang="ru-RU" sz="2800" dirty="0"/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5085184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Началось строительство города Севастополь.</a:t>
            </a:r>
            <a:endParaRPr lang="ru-RU" sz="2400" dirty="0"/>
          </a:p>
        </p:txBody>
      </p:sp>
      <p:sp>
        <p:nvSpPr>
          <p:cNvPr id="19" name="Овал 18"/>
          <p:cNvSpPr/>
          <p:nvPr/>
        </p:nvSpPr>
        <p:spPr>
          <a:xfrm>
            <a:off x="827584" y="5157192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827584" y="450912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827584" y="378904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827584" y="306896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827584" y="2204864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28" name="Рисунок 2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5733256"/>
            <a:ext cx="1152128" cy="8367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1561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9168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6774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33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4380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23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25" name="Блок-схема: процесс 24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Блок-схема: перфолента 25"/>
            <p:cNvSpPr/>
            <p:nvPr/>
          </p:nvSpPr>
          <p:spPr>
            <a:xfrm>
              <a:off x="1619672" y="1844824"/>
              <a:ext cx="6480720" cy="3384376"/>
            </a:xfrm>
            <a:prstGeom prst="flowChartPunchedTap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b="1" dirty="0" smtClean="0"/>
                <a:t>В годы правления Екатерины Россия получила выход к Чёрному морю. На его берегах стал строиться город-порт Севастополь. При правлении Екатерины впервые в России была организована медицинская помощь простому народу. Каждый город должен был иметь больницу и аптеку. Впервые стали делать прививки от оспы в обязательном порядке для всех</a:t>
              </a:r>
              <a:r>
                <a:rPr lang="ru-RU" dirty="0" smtClean="0"/>
                <a:t>.</a:t>
              </a:r>
              <a:endParaRPr lang="ru-RU" dirty="0"/>
            </a:p>
          </p:txBody>
        </p:sp>
        <p:sp>
          <p:nvSpPr>
            <p:cNvPr id="27" name="Управляющая кнопка: настраиваемая 2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6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19672" y="980728"/>
            <a:ext cx="7272808" cy="830997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8 . Выбери </a:t>
            </a:r>
            <a:r>
              <a:rPr lang="ru-RU" sz="2400" b="1" i="1" dirty="0"/>
              <a:t>наиболее важные события, происходившие при правлении Екатерины Великой: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99695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И</a:t>
            </a:r>
            <a:r>
              <a:rPr lang="ru-RU" sz="2400" dirty="0" smtClean="0"/>
              <a:t>мператрица </a:t>
            </a:r>
            <a:r>
              <a:rPr lang="ru-RU" sz="2400" dirty="0"/>
              <a:t>писала пьесы, стихи, </a:t>
            </a:r>
            <a:r>
              <a:rPr lang="ru-RU" sz="2400" dirty="0" smtClean="0"/>
              <a:t>сказки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1988840"/>
            <a:ext cx="7488832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/>
              <a:t>В</a:t>
            </a:r>
            <a:r>
              <a:rPr lang="ru-RU" sz="2400" dirty="0" smtClean="0"/>
              <a:t>  </a:t>
            </a:r>
            <a:r>
              <a:rPr lang="ru-RU" sz="2400" dirty="0"/>
              <a:t>каждом городе для простого народа  </a:t>
            </a:r>
            <a:r>
              <a:rPr lang="ru-RU" sz="2400" dirty="0" smtClean="0"/>
              <a:t>была  открыта  </a:t>
            </a:r>
            <a:r>
              <a:rPr lang="ru-RU" sz="2400" dirty="0"/>
              <a:t>больница и </a:t>
            </a:r>
            <a:r>
              <a:rPr lang="ru-RU" sz="2400" dirty="0" smtClean="0"/>
              <a:t>аптека.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43711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Екатерина организовывала </a:t>
            </a:r>
            <a:r>
              <a:rPr lang="ru-RU" sz="2400" dirty="0"/>
              <a:t>балы, </a:t>
            </a:r>
            <a:r>
              <a:rPr lang="ru-RU" sz="2400" dirty="0" smtClean="0"/>
              <a:t>приёмы.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3717032"/>
            <a:ext cx="748883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Россия получила выход к Чёрному  морю</a:t>
            </a:r>
            <a:r>
              <a:rPr lang="ru-RU" sz="2800" dirty="0"/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5085184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Началось строительство города Севастополь.</a:t>
            </a:r>
            <a:endParaRPr lang="ru-RU" sz="2400" dirty="0"/>
          </a:p>
        </p:txBody>
      </p:sp>
      <p:sp>
        <p:nvSpPr>
          <p:cNvPr id="19" name="Овал 18"/>
          <p:cNvSpPr/>
          <p:nvPr/>
        </p:nvSpPr>
        <p:spPr>
          <a:xfrm>
            <a:off x="827584" y="5157192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827584" y="450912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827584" y="378904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827584" y="306896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827584" y="2204864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28" name="Рисунок 2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5733256"/>
            <a:ext cx="1152128" cy="8367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1561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9168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Рисунок 3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6774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23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25" name="Блок-схема: процесс 24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Блок-схема: перфолента 25"/>
            <p:cNvSpPr/>
            <p:nvPr/>
          </p:nvSpPr>
          <p:spPr>
            <a:xfrm>
              <a:off x="1619672" y="1844824"/>
              <a:ext cx="6480720" cy="3384376"/>
            </a:xfrm>
            <a:prstGeom prst="flowChartPunchedTap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b="1" dirty="0" smtClean="0"/>
                <a:t>В годы правления Екатерины Россия получила выход к Чёрному морю. На его берегах стал строиться город-порт Севастополь. При правлении Екатерины впервые в России была организована медицинская помощь простому народу. Каждый город должен был иметь больницу и аптеку. Впервые стали делать прививки от оспы в обязательном порядке для всех</a:t>
              </a:r>
              <a:r>
                <a:rPr lang="ru-RU" dirty="0" smtClean="0"/>
                <a:t>.</a:t>
              </a:r>
              <a:endParaRPr lang="ru-RU" dirty="0"/>
            </a:p>
          </p:txBody>
        </p:sp>
        <p:sp>
          <p:nvSpPr>
            <p:cNvPr id="27" name="Управляющая кнопка: настраиваемая 2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6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83671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19672" y="980728"/>
            <a:ext cx="7272808" cy="830997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8 . Выбери </a:t>
            </a:r>
            <a:r>
              <a:rPr lang="ru-RU" sz="2400" b="1" i="1" dirty="0"/>
              <a:t>наиболее важные события, происходившие при правлении Екатерины Великой: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99695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И</a:t>
            </a:r>
            <a:r>
              <a:rPr lang="ru-RU" sz="2400" dirty="0" smtClean="0"/>
              <a:t>мператрица </a:t>
            </a:r>
            <a:r>
              <a:rPr lang="ru-RU" sz="2400" dirty="0"/>
              <a:t>писала пьесы, стихи, </a:t>
            </a:r>
            <a:r>
              <a:rPr lang="ru-RU" sz="2400" dirty="0" smtClean="0"/>
              <a:t>сказки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1988840"/>
            <a:ext cx="7488832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/>
              <a:t>В</a:t>
            </a:r>
            <a:r>
              <a:rPr lang="ru-RU" sz="2400" dirty="0" smtClean="0"/>
              <a:t>  </a:t>
            </a:r>
            <a:r>
              <a:rPr lang="ru-RU" sz="2400" dirty="0"/>
              <a:t>каждом городе для простого народа  </a:t>
            </a:r>
            <a:r>
              <a:rPr lang="ru-RU" sz="2400" dirty="0" smtClean="0"/>
              <a:t>была  открыта  </a:t>
            </a:r>
            <a:r>
              <a:rPr lang="ru-RU" sz="2400" dirty="0"/>
              <a:t>больница и </a:t>
            </a:r>
            <a:r>
              <a:rPr lang="ru-RU" sz="2400" dirty="0" smtClean="0"/>
              <a:t>аптека.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437112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Екатерина организовывала </a:t>
            </a:r>
            <a:r>
              <a:rPr lang="ru-RU" sz="2400" dirty="0"/>
              <a:t>балы, </a:t>
            </a:r>
            <a:r>
              <a:rPr lang="ru-RU" sz="2400" dirty="0" smtClean="0"/>
              <a:t>приёмы.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59632" y="3717032"/>
            <a:ext cx="748883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/>
              <a:t>Россия получила выход к Чёрному  морю</a:t>
            </a:r>
            <a:r>
              <a:rPr lang="ru-RU" sz="2800" dirty="0"/>
              <a:t>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5085184"/>
            <a:ext cx="748883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Началось строительство города Севастополь.</a:t>
            </a:r>
            <a:endParaRPr lang="ru-RU" sz="2400" dirty="0"/>
          </a:p>
        </p:txBody>
      </p:sp>
      <p:sp>
        <p:nvSpPr>
          <p:cNvPr id="19" name="Овал 18"/>
          <p:cNvSpPr/>
          <p:nvPr/>
        </p:nvSpPr>
        <p:spPr>
          <a:xfrm>
            <a:off x="827584" y="5157192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827584" y="450912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827584" y="378904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827584" y="3068960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827584" y="2204864"/>
            <a:ext cx="410344" cy="41034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pic>
        <p:nvPicPr>
          <p:cNvPr id="28" name="Рисунок 2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5733256"/>
            <a:ext cx="1152128" cy="8367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1561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9168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4" name="Группа 23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25" name="Блок-схема: процесс 24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Блок-схема: перфолента 25"/>
            <p:cNvSpPr/>
            <p:nvPr/>
          </p:nvSpPr>
          <p:spPr>
            <a:xfrm>
              <a:off x="1619672" y="1844824"/>
              <a:ext cx="6480720" cy="3384376"/>
            </a:xfrm>
            <a:prstGeom prst="flowChartPunchedTap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b="1" dirty="0" smtClean="0"/>
                <a:t>В годы правления Екатерины Россия получила выход к Чёрному морю. На его берегах стал строиться город-порт Севастополь. При правлении Екатерины впервые в России была организована медицинская помощь простому народу. Каждый город должен был иметь больницу и аптеку. Впервые стали делать прививки от оспы в обязательном порядке для всех</a:t>
              </a:r>
              <a:r>
                <a:rPr lang="ru-RU" dirty="0" smtClean="0"/>
                <a:t>.</a:t>
              </a:r>
              <a:endParaRPr lang="ru-RU" dirty="0"/>
            </a:p>
          </p:txBody>
        </p:sp>
        <p:sp>
          <p:nvSpPr>
            <p:cNvPr id="27" name="Управляющая кнопка: настраиваемая 2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400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E50CC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8E654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6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2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823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95736" y="1340768"/>
            <a:ext cx="6408712" cy="1200329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9.</a:t>
            </a:r>
            <a:r>
              <a:rPr lang="ru-RU" b="1" i="1" dirty="0" smtClean="0"/>
              <a:t> </a:t>
            </a:r>
            <a:r>
              <a:rPr lang="ru-RU" sz="3600" b="1" i="1" dirty="0" smtClean="0"/>
              <a:t>Наша </a:t>
            </a:r>
            <a:r>
              <a:rPr lang="ru-RU" sz="3600" b="1" i="1" dirty="0"/>
              <a:t>страна называлась Российской империей</a:t>
            </a:r>
            <a:r>
              <a:rPr lang="ru-RU" sz="2000" b="1" i="1" dirty="0"/>
              <a:t> </a:t>
            </a:r>
            <a:r>
              <a:rPr lang="ru-RU" sz="3600" b="1" i="1" dirty="0"/>
              <a:t> в</a:t>
            </a:r>
            <a:r>
              <a:rPr lang="ru-RU" sz="3600" dirty="0"/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284984"/>
            <a:ext cx="3960440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а) </a:t>
            </a:r>
            <a:r>
              <a:rPr lang="en-US" sz="2400" dirty="0"/>
              <a:t>XV</a:t>
            </a:r>
            <a:r>
              <a:rPr lang="ru-RU" sz="2400" dirty="0"/>
              <a:t> – </a:t>
            </a:r>
            <a:r>
              <a:rPr lang="en-US" sz="2400" dirty="0"/>
              <a:t>XVII</a:t>
            </a:r>
            <a:r>
              <a:rPr lang="ru-RU" sz="2400" dirty="0"/>
              <a:t>(15-17) вв.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3284984"/>
            <a:ext cx="4391138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/>
              <a:t>б) </a:t>
            </a:r>
            <a:r>
              <a:rPr lang="en-US" sz="2400" dirty="0"/>
              <a:t>XVIII </a:t>
            </a:r>
            <a:r>
              <a:rPr lang="ru-RU" sz="2400" dirty="0"/>
              <a:t>– </a:t>
            </a:r>
            <a:r>
              <a:rPr lang="en-US" sz="2400" dirty="0"/>
              <a:t>XX </a:t>
            </a:r>
            <a:r>
              <a:rPr lang="ru-RU" sz="2400" dirty="0"/>
              <a:t>(18 - до начала 20) 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4149080"/>
            <a:ext cx="3672408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в)  </a:t>
            </a:r>
            <a:r>
              <a:rPr lang="en-US" sz="2400" dirty="0"/>
              <a:t>IX</a:t>
            </a:r>
            <a:r>
              <a:rPr lang="ru-RU" sz="2400" dirty="0"/>
              <a:t> –</a:t>
            </a:r>
            <a:r>
              <a:rPr lang="en-US" sz="2400" dirty="0"/>
              <a:t>XV</a:t>
            </a:r>
            <a:r>
              <a:rPr lang="ru-RU" sz="2400" dirty="0"/>
              <a:t> (9 -15) </a:t>
            </a:r>
            <a:r>
              <a:rPr lang="ru-RU" sz="2400" dirty="0" smtClean="0"/>
              <a:t>вв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869160"/>
            <a:ext cx="1152128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6368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835696" y="62068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3975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396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4380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 </a:t>
              </a:r>
              <a:r>
                <a:rPr lang="en-US" dirty="0" smtClean="0"/>
                <a:t>XVIII</a:t>
              </a:r>
              <a:r>
                <a:rPr lang="ru-RU" dirty="0" smtClean="0"/>
                <a:t>(1</a:t>
              </a:r>
              <a:r>
                <a:rPr lang="en-US" dirty="0" smtClean="0"/>
                <a:t>8</a:t>
              </a:r>
              <a:r>
                <a:rPr lang="ru-RU" dirty="0" smtClean="0"/>
                <a:t>) века наше государство стали называть Россией, Российской империей. Так наше государство называлось до начала</a:t>
              </a:r>
              <a:r>
                <a:rPr lang="en-US" dirty="0" smtClean="0"/>
                <a:t>  XX</a:t>
              </a:r>
              <a:r>
                <a:rPr lang="ru-RU" dirty="0" smtClean="0"/>
                <a:t> (20 ) века ( до 1917года)</a:t>
              </a:r>
              <a:endParaRPr lang="ru-RU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6EF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28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185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412776"/>
            <a:ext cx="7056784" cy="1077218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1. Отметь</a:t>
            </a:r>
            <a:r>
              <a:rPr lang="ru-RU" sz="3200" b="1" i="1" dirty="0"/>
              <a:t>. Во главе Российской империи </a:t>
            </a:r>
            <a:r>
              <a:rPr lang="ru-RU" sz="3200" b="1" i="1" dirty="0" smtClean="0"/>
              <a:t>стоял:</a:t>
            </a: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19672" y="3861048"/>
            <a:ext cx="2664296" cy="646331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/>
              <a:t>г) царь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3861048"/>
            <a:ext cx="2664296" cy="646331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/>
              <a:t>д) султан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12160" y="2924944"/>
            <a:ext cx="2908040" cy="646331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в) император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2924944"/>
            <a:ext cx="2664296" cy="646331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б) </a:t>
            </a:r>
            <a:r>
              <a:rPr lang="ru-RU" sz="3600" dirty="0"/>
              <a:t>хан</a:t>
            </a:r>
            <a:r>
              <a:rPr lang="ru-RU" sz="3200" dirty="0"/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924944"/>
            <a:ext cx="2736304" cy="646331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/>
              <a:t>а) князь </a:t>
            </a:r>
          </a:p>
        </p:txBody>
      </p:sp>
      <p:pic>
        <p:nvPicPr>
          <p:cNvPr id="12289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157192"/>
            <a:ext cx="1258022" cy="822553"/>
          </a:xfrm>
          <a:prstGeom prst="rect">
            <a:avLst/>
          </a:prstGeom>
          <a:solidFill>
            <a:srgbClr val="0070C0"/>
          </a:solidFill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0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907704" y="7029400"/>
            <a:ext cx="6731048" cy="3528392"/>
            <a:chOff x="1547664" y="1700808"/>
            <a:chExt cx="6731048" cy="3528392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547664" y="1916832"/>
              <a:ext cx="6480720" cy="3312368"/>
            </a:xfrm>
            <a:prstGeom prst="flowChartPunchedTape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Во главе Российской империи стоял император.</a:t>
              </a:r>
              <a:endParaRPr lang="ru-RU" sz="3200" b="1" i="1" dirty="0"/>
            </a:p>
          </p:txBody>
        </p:sp>
        <p:sp>
          <p:nvSpPr>
            <p:cNvPr id="12" name="Управляющая кнопка: настраиваемая 11">
              <a:hlinkClick r:id="rId5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u="sng" dirty="0" smtClean="0">
                  <a:solidFill>
                    <a:srgbClr val="002060"/>
                  </a:solidFill>
                </a:rPr>
                <a:t>Следующее</a:t>
              </a:r>
            </a:p>
            <a:p>
              <a:pPr algn="ctr"/>
              <a:r>
                <a:rPr lang="ru-RU" u="sng" dirty="0" smtClean="0">
                  <a:solidFill>
                    <a:srgbClr val="002060"/>
                  </a:solidFill>
                  <a:hlinkClick r:id="rId5" action="ppaction://hlinksldjump"/>
                </a:rPr>
                <a:t>задание</a:t>
              </a:r>
              <a:endParaRPr lang="ru-RU" u="sng" dirty="0">
                <a:solidFill>
                  <a:srgbClr val="002060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50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89 -0.06822 L -0.05313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12303 L -0.06094 -0.7918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3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14154 L -0.06094 -0.7918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3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7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68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89 -0.09968 L -0.05313 -0.77105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23728" y="1340768"/>
            <a:ext cx="6408712" cy="1200329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9.</a:t>
            </a:r>
            <a:r>
              <a:rPr lang="ru-RU" b="1" i="1" dirty="0" smtClean="0"/>
              <a:t> </a:t>
            </a:r>
            <a:r>
              <a:rPr lang="ru-RU" sz="3600" b="1" i="1" dirty="0" smtClean="0"/>
              <a:t>Наша </a:t>
            </a:r>
            <a:r>
              <a:rPr lang="ru-RU" sz="3600" b="1" i="1" dirty="0"/>
              <a:t>страна называлась Российской империей</a:t>
            </a:r>
            <a:r>
              <a:rPr lang="ru-RU" sz="2000" b="1" i="1" dirty="0"/>
              <a:t> </a:t>
            </a:r>
            <a:r>
              <a:rPr lang="ru-RU" sz="3600" b="1" i="1" dirty="0"/>
              <a:t> в</a:t>
            </a:r>
            <a:r>
              <a:rPr lang="ru-RU" sz="3600" dirty="0"/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284984"/>
            <a:ext cx="3960440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а) </a:t>
            </a:r>
            <a:r>
              <a:rPr lang="en-US" sz="2400" dirty="0"/>
              <a:t>XV</a:t>
            </a:r>
            <a:r>
              <a:rPr lang="ru-RU" sz="2400" dirty="0"/>
              <a:t> – </a:t>
            </a:r>
            <a:r>
              <a:rPr lang="en-US" sz="2400" dirty="0"/>
              <a:t>XVII</a:t>
            </a:r>
            <a:r>
              <a:rPr lang="ru-RU" sz="2400" dirty="0"/>
              <a:t>(15-17) вв.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3284984"/>
            <a:ext cx="4391138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/>
              <a:t>б) </a:t>
            </a:r>
            <a:r>
              <a:rPr lang="en-US" sz="2400" dirty="0"/>
              <a:t>XVIII </a:t>
            </a:r>
            <a:r>
              <a:rPr lang="ru-RU" sz="2400" dirty="0"/>
              <a:t>– </a:t>
            </a:r>
            <a:r>
              <a:rPr lang="en-US" sz="2400" dirty="0"/>
              <a:t>XX </a:t>
            </a:r>
            <a:r>
              <a:rPr lang="ru-RU" sz="2400" dirty="0"/>
              <a:t>(18 - до начала 20) 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4149080"/>
            <a:ext cx="3672408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в)  </a:t>
            </a:r>
            <a:r>
              <a:rPr lang="en-US" sz="2400" dirty="0"/>
              <a:t>IX</a:t>
            </a:r>
            <a:r>
              <a:rPr lang="ru-RU" sz="2400" dirty="0"/>
              <a:t> –</a:t>
            </a:r>
            <a:r>
              <a:rPr lang="en-US" sz="2400" dirty="0"/>
              <a:t>XV</a:t>
            </a:r>
            <a:r>
              <a:rPr lang="ru-RU" sz="2400" dirty="0"/>
              <a:t> (9 -15) </a:t>
            </a:r>
            <a:r>
              <a:rPr lang="ru-RU" sz="2400" dirty="0" smtClean="0"/>
              <a:t>вв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869160"/>
            <a:ext cx="1152128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6368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835696" y="62068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3975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4380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 </a:t>
              </a:r>
              <a:r>
                <a:rPr lang="en-US" dirty="0" smtClean="0"/>
                <a:t>XVIII</a:t>
              </a:r>
              <a:r>
                <a:rPr lang="ru-RU" dirty="0" smtClean="0"/>
                <a:t>(1</a:t>
              </a:r>
              <a:r>
                <a:rPr lang="en-US" dirty="0" smtClean="0"/>
                <a:t>8</a:t>
              </a:r>
              <a:r>
                <a:rPr lang="ru-RU" dirty="0" smtClean="0"/>
                <a:t>) века наше государство стали называть Россией, Российской империей. Так наше государство называлось до начала</a:t>
              </a:r>
              <a:r>
                <a:rPr lang="en-US" dirty="0" smtClean="0"/>
                <a:t>  XX</a:t>
              </a:r>
              <a:r>
                <a:rPr lang="ru-RU" dirty="0" smtClean="0"/>
                <a:t> (20 ) века ( до 1917года)</a:t>
              </a:r>
              <a:endParaRPr lang="ru-RU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6EF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28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185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23728" y="1340768"/>
            <a:ext cx="6408712" cy="1200329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9.</a:t>
            </a:r>
            <a:r>
              <a:rPr lang="ru-RU" b="1" i="1" dirty="0" smtClean="0"/>
              <a:t> </a:t>
            </a:r>
            <a:r>
              <a:rPr lang="ru-RU" sz="3600" b="1" i="1" dirty="0" smtClean="0"/>
              <a:t>Наша </a:t>
            </a:r>
            <a:r>
              <a:rPr lang="ru-RU" sz="3600" b="1" i="1" dirty="0"/>
              <a:t>страна называлась Российской империей</a:t>
            </a:r>
            <a:r>
              <a:rPr lang="ru-RU" sz="2000" b="1" i="1" dirty="0"/>
              <a:t> </a:t>
            </a:r>
            <a:r>
              <a:rPr lang="ru-RU" sz="3600" b="1" i="1" dirty="0"/>
              <a:t> в</a:t>
            </a:r>
            <a:r>
              <a:rPr lang="ru-RU" sz="3600" dirty="0"/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284984"/>
            <a:ext cx="3960440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а) </a:t>
            </a:r>
            <a:r>
              <a:rPr lang="en-US" sz="2400" dirty="0"/>
              <a:t>XV</a:t>
            </a:r>
            <a:r>
              <a:rPr lang="ru-RU" sz="2400" dirty="0"/>
              <a:t> – </a:t>
            </a:r>
            <a:r>
              <a:rPr lang="en-US" sz="2400" dirty="0"/>
              <a:t>XVII</a:t>
            </a:r>
            <a:r>
              <a:rPr lang="ru-RU" sz="2400" dirty="0"/>
              <a:t>(15-17) вв.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3284984"/>
            <a:ext cx="4391138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/>
              <a:t>б) </a:t>
            </a:r>
            <a:r>
              <a:rPr lang="en-US" sz="2400" dirty="0"/>
              <a:t>XVIII </a:t>
            </a:r>
            <a:r>
              <a:rPr lang="ru-RU" sz="2400" dirty="0"/>
              <a:t>– </a:t>
            </a:r>
            <a:r>
              <a:rPr lang="en-US" sz="2400" dirty="0"/>
              <a:t>XX </a:t>
            </a:r>
            <a:r>
              <a:rPr lang="ru-RU" sz="2400" dirty="0"/>
              <a:t>(18 - до начала 20) 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4149080"/>
            <a:ext cx="3672408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в)  </a:t>
            </a:r>
            <a:r>
              <a:rPr lang="en-US" sz="2400" dirty="0"/>
              <a:t>IX</a:t>
            </a:r>
            <a:r>
              <a:rPr lang="ru-RU" sz="2400" dirty="0"/>
              <a:t> –</a:t>
            </a:r>
            <a:r>
              <a:rPr lang="en-US" sz="2400" dirty="0"/>
              <a:t>XV</a:t>
            </a:r>
            <a:r>
              <a:rPr lang="ru-RU" sz="2400" dirty="0"/>
              <a:t> (9 -15) </a:t>
            </a:r>
            <a:r>
              <a:rPr lang="ru-RU" sz="2400" dirty="0" smtClean="0"/>
              <a:t>вв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869160"/>
            <a:ext cx="1152128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6368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3975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4380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 </a:t>
              </a:r>
              <a:r>
                <a:rPr lang="en-US" dirty="0" smtClean="0"/>
                <a:t>XVIII</a:t>
              </a:r>
              <a:r>
                <a:rPr lang="ru-RU" dirty="0" smtClean="0"/>
                <a:t>(1</a:t>
              </a:r>
              <a:r>
                <a:rPr lang="en-US" dirty="0" smtClean="0"/>
                <a:t>8</a:t>
              </a:r>
              <a:r>
                <a:rPr lang="ru-RU" dirty="0" smtClean="0"/>
                <a:t>) века наше государство стали называть Россией, Российской империей. Так наше государство называлось до начала</a:t>
              </a:r>
              <a:r>
                <a:rPr lang="en-US" dirty="0" smtClean="0"/>
                <a:t>  XX</a:t>
              </a:r>
              <a:r>
                <a:rPr lang="ru-RU" dirty="0" smtClean="0"/>
                <a:t> (20 ) века ( до 1917года)</a:t>
              </a:r>
              <a:endParaRPr lang="ru-RU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6EF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28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185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23728" y="1340768"/>
            <a:ext cx="6408712" cy="1200329"/>
          </a:xfrm>
          <a:prstGeom prst="rec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9.</a:t>
            </a:r>
            <a:r>
              <a:rPr lang="ru-RU" b="1" i="1" dirty="0" smtClean="0"/>
              <a:t> </a:t>
            </a:r>
            <a:r>
              <a:rPr lang="ru-RU" sz="3600" b="1" i="1" dirty="0" smtClean="0"/>
              <a:t>Наша </a:t>
            </a:r>
            <a:r>
              <a:rPr lang="ru-RU" sz="3600" b="1" i="1" dirty="0"/>
              <a:t>страна называлась Российской империей</a:t>
            </a:r>
            <a:r>
              <a:rPr lang="ru-RU" sz="2000" b="1" i="1" dirty="0"/>
              <a:t> </a:t>
            </a:r>
            <a:r>
              <a:rPr lang="ru-RU" sz="3600" b="1" i="1" dirty="0"/>
              <a:t> в</a:t>
            </a:r>
            <a:r>
              <a:rPr lang="ru-RU" sz="3600" dirty="0"/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284984"/>
            <a:ext cx="3960440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а) </a:t>
            </a:r>
            <a:r>
              <a:rPr lang="en-US" sz="2400" dirty="0"/>
              <a:t>XV</a:t>
            </a:r>
            <a:r>
              <a:rPr lang="ru-RU" sz="2400" dirty="0"/>
              <a:t> – </a:t>
            </a:r>
            <a:r>
              <a:rPr lang="en-US" sz="2400" dirty="0"/>
              <a:t>XVII</a:t>
            </a:r>
            <a:r>
              <a:rPr lang="ru-RU" sz="2400" dirty="0"/>
              <a:t>(15-17) вв.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3284984"/>
            <a:ext cx="4391138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/>
              <a:t>б) </a:t>
            </a:r>
            <a:r>
              <a:rPr lang="en-US" sz="2400" dirty="0"/>
              <a:t>XVIII </a:t>
            </a:r>
            <a:r>
              <a:rPr lang="ru-RU" sz="2400" dirty="0"/>
              <a:t>– </a:t>
            </a:r>
            <a:r>
              <a:rPr lang="en-US" sz="2400" dirty="0"/>
              <a:t>XX </a:t>
            </a:r>
            <a:r>
              <a:rPr lang="ru-RU" sz="2400" dirty="0"/>
              <a:t>(18 - до начала 20) 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4149080"/>
            <a:ext cx="3672408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в)  </a:t>
            </a:r>
            <a:r>
              <a:rPr lang="en-US" sz="2400" dirty="0"/>
              <a:t>IX</a:t>
            </a:r>
            <a:r>
              <a:rPr lang="ru-RU" sz="2400" dirty="0"/>
              <a:t> –</a:t>
            </a:r>
            <a:r>
              <a:rPr lang="en-US" sz="2400" dirty="0"/>
              <a:t>XV</a:t>
            </a:r>
            <a:r>
              <a:rPr lang="ru-RU" sz="2400" dirty="0"/>
              <a:t> (9 -15) </a:t>
            </a:r>
            <a:r>
              <a:rPr lang="ru-RU" sz="2400" dirty="0" smtClean="0"/>
              <a:t>вв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11" name="Рисунок 10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869160"/>
            <a:ext cx="1152128" cy="936104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6368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3975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8" name="Блок-схема: процесс 7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перфолента 8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 </a:t>
              </a:r>
              <a:r>
                <a:rPr lang="en-US" dirty="0" smtClean="0"/>
                <a:t>XVIII</a:t>
              </a:r>
              <a:r>
                <a:rPr lang="ru-RU" dirty="0" smtClean="0"/>
                <a:t>(1</a:t>
              </a:r>
              <a:r>
                <a:rPr lang="en-US" dirty="0" smtClean="0"/>
                <a:t>8</a:t>
              </a:r>
              <a:r>
                <a:rPr lang="ru-RU" dirty="0" smtClean="0"/>
                <a:t>) века наше государство стали называть Россией, Российской империей. Так наше государство называлось до начала</a:t>
              </a:r>
              <a:r>
                <a:rPr lang="en-US" dirty="0" smtClean="0"/>
                <a:t>  XX</a:t>
              </a:r>
              <a:r>
                <a:rPr lang="ru-RU" dirty="0" smtClean="0"/>
                <a:t> (20 ) века ( до 1917года)</a:t>
              </a:r>
              <a:endParaRPr lang="ru-RU" dirty="0"/>
            </a:p>
          </p:txBody>
        </p:sp>
        <p:sp>
          <p:nvSpPr>
            <p:cNvPr id="10" name="Управляющая кнопка: настраиваемая 9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400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6EF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28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0174 -0.7185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691680" y="1196752"/>
            <a:ext cx="6912768" cy="1077218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/>
              <a:t>10.</a:t>
            </a:r>
            <a:r>
              <a:rPr lang="ru-RU" sz="3200" b="1" i="1" dirty="0" smtClean="0"/>
              <a:t>  Прочитай. О каком  правителе Российской империи  идет речь?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79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2432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22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69269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57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7971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Прямоугольник 26"/>
          <p:cNvSpPr/>
          <p:nvPr/>
        </p:nvSpPr>
        <p:spPr>
          <a:xfrm>
            <a:off x="251520" y="2492896"/>
            <a:ext cx="8496944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2000" b="1" dirty="0" smtClean="0"/>
              <a:t>В десятилетнем возрасте  был провозглашён царем. Он считал, что Россия должна быть сильной и богатой страной. Он учился стоить корабли в Голландии и Англии. Вернувшись из Европы,  издал приказ о строительстве кораблей  в Архангельске, Воронеже. Великому царю удалось создать сильный морской флот и одержать  победы на Балтийском и Азовском  морях.  Благодаря этому, в устье реки Невы в 1705  построил город  Санкт- Петербург.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99592" y="5301208"/>
            <a:ext cx="186352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Николай </a:t>
            </a:r>
            <a:r>
              <a:rPr lang="en-US" sz="2800" b="1" dirty="0" smtClean="0"/>
              <a:t>II</a:t>
            </a:r>
            <a:r>
              <a:rPr lang="en-US" sz="2000" dirty="0" smtClean="0"/>
              <a:t> </a:t>
            </a:r>
            <a:endParaRPr lang="ru-RU" sz="2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372200" y="5301208"/>
            <a:ext cx="194421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Пётр </a:t>
            </a:r>
            <a:r>
              <a:rPr lang="en-US" sz="2800" b="1" dirty="0" smtClean="0"/>
              <a:t>I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131840" y="5301208"/>
            <a:ext cx="28800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Ярослав Мудрый</a:t>
            </a:r>
            <a:endParaRPr lang="ru-RU" sz="2800" b="1" dirty="0"/>
          </a:p>
        </p:txBody>
      </p:sp>
      <p:pic>
        <p:nvPicPr>
          <p:cNvPr id="17" name="Рисунок 16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5589240"/>
            <a:ext cx="1008112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8" name="Прямоугольник 27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4" name="Блок-схема: процесс 13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Блок-схема: перфолента 14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400" b="1" i="1" dirty="0" smtClean="0"/>
                <a:t>Пётр </a:t>
              </a:r>
              <a:r>
                <a:rPr lang="en-US" sz="5400" b="1" i="1" dirty="0" smtClean="0"/>
                <a:t>I</a:t>
              </a:r>
              <a:endParaRPr lang="ru-RU" sz="5400" b="1" i="1" dirty="0"/>
            </a:p>
          </p:txBody>
        </p:sp>
        <p:sp>
          <p:nvSpPr>
            <p:cNvPr id="16" name="Управляющая кнопка: настраиваемая 15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0417 -0.791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9636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691680" y="1196752"/>
            <a:ext cx="6912768" cy="1077218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/>
              <a:t>10.</a:t>
            </a:r>
            <a:r>
              <a:rPr lang="ru-RU" sz="3200" b="1" i="1" dirty="0" smtClean="0"/>
              <a:t>  Прочитай. О каком  правителе Российской империи  идет речь?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79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22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69269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57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7971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Прямоугольник 26"/>
          <p:cNvSpPr/>
          <p:nvPr/>
        </p:nvSpPr>
        <p:spPr>
          <a:xfrm>
            <a:off x="251520" y="2492896"/>
            <a:ext cx="8496944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2000" b="1" dirty="0" smtClean="0"/>
              <a:t>В десятилетнем возрасте  был провозглашён царем. Он считал, что Россия должна быть сильной и богатой страной. Он учился стоить корабли в Голландии и Англии. Вернувшись из Европы,  издал приказ о строительстве кораблей  в Архангельске, Воронеже. Великому царю удалось создать сильный морской флот и одержать  победы на Балтийском и Азовском  морях.  Благодаря этому, в устье реки Невы в 1705  построил город  Санкт- Петербург.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99592" y="5301208"/>
            <a:ext cx="186352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Николай </a:t>
            </a:r>
            <a:r>
              <a:rPr lang="en-US" sz="2800" b="1" dirty="0" smtClean="0"/>
              <a:t>II</a:t>
            </a:r>
            <a:r>
              <a:rPr lang="en-US" sz="2000" dirty="0" smtClean="0"/>
              <a:t> </a:t>
            </a:r>
            <a:endParaRPr lang="ru-RU" sz="2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372200" y="5301208"/>
            <a:ext cx="194421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Пётр </a:t>
            </a:r>
            <a:r>
              <a:rPr lang="en-US" sz="2800" b="1" dirty="0" smtClean="0"/>
              <a:t>I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131840" y="5301208"/>
            <a:ext cx="28800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Ярослав Мудрый</a:t>
            </a:r>
            <a:endParaRPr lang="ru-RU" sz="2800" b="1" dirty="0"/>
          </a:p>
        </p:txBody>
      </p:sp>
      <p:pic>
        <p:nvPicPr>
          <p:cNvPr id="17" name="Рисунок 16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5589240"/>
            <a:ext cx="1008112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8" name="Прямоугольник 27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3" name="Группа 12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4" name="Блок-схема: процесс 13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Блок-схема: перфолента 14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400" b="1" i="1" dirty="0" smtClean="0"/>
                <a:t>Пётр </a:t>
              </a:r>
              <a:r>
                <a:rPr lang="en-US" sz="5400" b="1" i="1" dirty="0" smtClean="0"/>
                <a:t>I</a:t>
              </a:r>
              <a:endParaRPr lang="ru-RU" sz="5400" b="1" i="1" dirty="0"/>
            </a:p>
          </p:txBody>
        </p:sp>
        <p:sp>
          <p:nvSpPr>
            <p:cNvPr id="16" name="Управляющая кнопка: настраиваемая 15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0417 -0.791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9636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691680" y="1196752"/>
            <a:ext cx="6912768" cy="1077218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/>
              <a:t>10.</a:t>
            </a:r>
            <a:r>
              <a:rPr lang="ru-RU" sz="3200" b="1" i="1" dirty="0" smtClean="0"/>
              <a:t>  Прочитай. О каком  правителе Российской империи  идет речь?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83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69269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7704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8376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Прямоугольник 26"/>
          <p:cNvSpPr/>
          <p:nvPr/>
        </p:nvSpPr>
        <p:spPr>
          <a:xfrm>
            <a:off x="251520" y="2492896"/>
            <a:ext cx="8496944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2000" b="1" dirty="0" smtClean="0"/>
              <a:t>В десятилетнем возрасте  был провозглашён царем. Он считал, что Россия должна быть сильной и богатой страной. Он учился стоить корабли в Голландии и Англии. Вернувшись из Европы,  издал приказ о строительстве кораблей  в Архангельске, Воронеже. Великому царю удалось создать сильный морской флот и одержать  победы на Балтийском и Азовском  морях.  Благодаря этому, в устье реки Невы в 1705  построил город  Санкт- Петербург.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99592" y="5301208"/>
            <a:ext cx="186352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Николай </a:t>
            </a:r>
            <a:r>
              <a:rPr lang="en-US" sz="2800" b="1" dirty="0" smtClean="0"/>
              <a:t>II</a:t>
            </a:r>
            <a:r>
              <a:rPr lang="en-US" sz="2000" dirty="0" smtClean="0"/>
              <a:t> </a:t>
            </a:r>
            <a:endParaRPr lang="ru-RU" sz="2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372200" y="5301208"/>
            <a:ext cx="194421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Пётр </a:t>
            </a:r>
            <a:r>
              <a:rPr lang="en-US" sz="2800" b="1" dirty="0" smtClean="0"/>
              <a:t>I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131840" y="5301208"/>
            <a:ext cx="28800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Ярослав Мудрый</a:t>
            </a:r>
            <a:endParaRPr lang="ru-RU" sz="2800" b="1" dirty="0"/>
          </a:p>
        </p:txBody>
      </p:sp>
      <p:pic>
        <p:nvPicPr>
          <p:cNvPr id="17" name="Рисунок 16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5589240"/>
            <a:ext cx="1008112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3" name="Группа 12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4" name="Блок-схема: процесс 13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Блок-схема: перфолента 14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400" b="1" i="1" dirty="0" smtClean="0"/>
                <a:t>Пётр </a:t>
              </a:r>
              <a:r>
                <a:rPr lang="en-US" sz="5400" b="1" i="1" dirty="0" smtClean="0"/>
                <a:t>I</a:t>
              </a:r>
              <a:endParaRPr lang="ru-RU" sz="5400" b="1" i="1" dirty="0"/>
            </a:p>
          </p:txBody>
        </p:sp>
        <p:sp>
          <p:nvSpPr>
            <p:cNvPr id="16" name="Управляющая кнопка: настраиваемая 15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0417 -0.791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9636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691680" y="1196752"/>
            <a:ext cx="6912768" cy="1077218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/>
              <a:t>10.</a:t>
            </a:r>
            <a:r>
              <a:rPr lang="ru-RU" sz="3200" b="1" i="1" dirty="0" smtClean="0"/>
              <a:t>  Прочитай. О каком  правителе Российской империи  идет речь?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69269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576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9632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79712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Прямоугольник 26"/>
          <p:cNvSpPr/>
          <p:nvPr/>
        </p:nvSpPr>
        <p:spPr>
          <a:xfrm>
            <a:off x="251520" y="2492896"/>
            <a:ext cx="8496944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2000" b="1" dirty="0" smtClean="0"/>
              <a:t>В десятилетнем возрасте  был провозглашён царем. Он считал, что Россия должна быть сильной и богатой страной. Он учился стоить корабли в Голландии и Англии. Вернувшись из Европы,  издал приказ о строительстве кораблей  в Архангельске, Воронеже. Великому царю удалось создать сильный морской флот и одержать  победы на Балтийском и Азовском  морях.  Благодаря этому, в устье реки Невы в 1705  построил город Санкт- Петербург.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99592" y="5301208"/>
            <a:ext cx="186352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Николай </a:t>
            </a:r>
            <a:r>
              <a:rPr lang="en-US" sz="2800" b="1" dirty="0" smtClean="0"/>
              <a:t>II</a:t>
            </a:r>
            <a:r>
              <a:rPr lang="en-US" sz="2000" dirty="0" smtClean="0"/>
              <a:t> </a:t>
            </a:r>
            <a:endParaRPr lang="ru-RU" sz="2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372200" y="5301208"/>
            <a:ext cx="194421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Пётр </a:t>
            </a:r>
            <a:r>
              <a:rPr lang="en-US" sz="2800" b="1" dirty="0" smtClean="0"/>
              <a:t>I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131840" y="5301208"/>
            <a:ext cx="28800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b="1" dirty="0" smtClean="0"/>
              <a:t>Ярослав Мудрый</a:t>
            </a:r>
            <a:endParaRPr lang="ru-RU" sz="2800" b="1" dirty="0"/>
          </a:p>
        </p:txBody>
      </p:sp>
      <p:pic>
        <p:nvPicPr>
          <p:cNvPr id="17" name="Рисунок 16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5589240"/>
            <a:ext cx="1008112" cy="100811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3" name="Группа 12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4" name="Блок-схема: процесс 13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Блок-схема: перфолента 14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5400" b="1" i="1" dirty="0" smtClean="0"/>
                <a:t>Пётр </a:t>
              </a:r>
              <a:r>
                <a:rPr lang="en-US" sz="5400" b="1" i="1" dirty="0" smtClean="0"/>
                <a:t>I</a:t>
              </a:r>
              <a:endParaRPr lang="ru-RU" sz="5400" b="1" i="1" dirty="0"/>
            </a:p>
          </p:txBody>
        </p:sp>
        <p:sp>
          <p:nvSpPr>
            <p:cNvPr id="16" name="Управляющая кнопка: настраиваемая 15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i="1" dirty="0" smtClean="0">
                  <a:solidFill>
                    <a:schemeClr val="tx1"/>
                  </a:solidFill>
                </a:rPr>
                <a:t>выход</a:t>
              </a:r>
              <a:endParaRPr lang="ru-RU" sz="2800" b="1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10417 -0.791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9636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9" grpId="0" animBg="1"/>
      <p:bldP spid="3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128792" cy="523220"/>
          </a:xfrm>
          <a:prstGeom prst="rect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11. Последним </a:t>
            </a:r>
            <a:r>
              <a:rPr lang="ru-RU" sz="2800" b="1" i="1" dirty="0"/>
              <a:t>русским императором </a:t>
            </a:r>
            <a:r>
              <a:rPr lang="ru-RU" sz="2800" b="1" i="1" dirty="0" smtClean="0"/>
              <a:t>был: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2708920"/>
            <a:ext cx="33123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а)   </a:t>
            </a:r>
            <a:r>
              <a:rPr lang="ru-RU" sz="2800" dirty="0" smtClean="0"/>
              <a:t>         Пётр </a:t>
            </a:r>
            <a:r>
              <a:rPr lang="en-US" sz="2800" dirty="0"/>
              <a:t>I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3573016"/>
            <a:ext cx="334476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/>
              <a:t>б)  Ярослав Мудрый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437112"/>
            <a:ext cx="338437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  </a:t>
            </a:r>
            <a:r>
              <a:rPr lang="ru-RU" sz="2800" dirty="0" smtClean="0"/>
              <a:t>    Николай </a:t>
            </a:r>
            <a:r>
              <a:rPr lang="en-US" sz="2800" dirty="0"/>
              <a:t>II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5373216"/>
            <a:ext cx="34563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г) </a:t>
            </a:r>
            <a:r>
              <a:rPr lang="ru-RU" sz="2800" dirty="0" smtClean="0"/>
              <a:t>    Екатерина </a:t>
            </a:r>
            <a:r>
              <a:rPr lang="en-US" sz="2800" dirty="0"/>
              <a:t>II</a:t>
            </a:r>
            <a:endParaRPr lang="ru-RU" sz="2800" dirty="0"/>
          </a:p>
        </p:txBody>
      </p:sp>
      <p:pic>
        <p:nvPicPr>
          <p:cNvPr id="12" name="Рисунок 1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69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76470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277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68344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84368" y="76470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3224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5373216"/>
            <a:ext cx="1152128" cy="936104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9" name="Блок-схема: процесс 8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Блок-схема: перфолента 9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Последний российский император Николай </a:t>
              </a:r>
              <a:r>
                <a:rPr lang="en-US" sz="3200" b="1" i="1" dirty="0" smtClean="0"/>
                <a:t>II</a:t>
              </a:r>
              <a:r>
                <a:rPr lang="ru-RU" sz="3200" b="1" i="1" dirty="0" smtClean="0"/>
                <a:t> . </a:t>
              </a:r>
              <a:endParaRPr lang="ru-RU" sz="3200" b="1" i="1" dirty="0"/>
            </a:p>
          </p:txBody>
        </p:sp>
        <p:sp>
          <p:nvSpPr>
            <p:cNvPr id="11" name="Управляющая кнопка: настраиваемая 10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4115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4115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509 L -0.04115 -0.7604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3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128792" cy="523220"/>
          </a:xfrm>
          <a:prstGeom prst="rect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11. Последним </a:t>
            </a:r>
            <a:r>
              <a:rPr lang="ru-RU" sz="2800" b="1" i="1" dirty="0"/>
              <a:t>русским императором </a:t>
            </a:r>
            <a:r>
              <a:rPr lang="ru-RU" sz="2800" b="1" i="1" dirty="0" smtClean="0"/>
              <a:t>был: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2708920"/>
            <a:ext cx="33123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а)   </a:t>
            </a:r>
            <a:r>
              <a:rPr lang="ru-RU" sz="2800" dirty="0" smtClean="0"/>
              <a:t>         Пётр </a:t>
            </a:r>
            <a:r>
              <a:rPr lang="en-US" sz="2800" dirty="0"/>
              <a:t>I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3573016"/>
            <a:ext cx="334476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/>
              <a:t>б)  Ярослав Мудрый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437112"/>
            <a:ext cx="338437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  </a:t>
            </a:r>
            <a:r>
              <a:rPr lang="ru-RU" sz="2800" dirty="0" smtClean="0"/>
              <a:t>    Николай </a:t>
            </a:r>
            <a:r>
              <a:rPr lang="en-US" sz="2800" dirty="0"/>
              <a:t>II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5373216"/>
            <a:ext cx="34563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г) </a:t>
            </a:r>
            <a:r>
              <a:rPr lang="ru-RU" sz="2800" dirty="0" smtClean="0"/>
              <a:t>    Екатерина </a:t>
            </a:r>
            <a:r>
              <a:rPr lang="en-US" sz="2800" dirty="0"/>
              <a:t>II</a:t>
            </a:r>
            <a:endParaRPr lang="ru-RU" sz="28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9" name="Блок-схема: процесс 8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Блок-схема: перфолента 9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Последний российский император Николай </a:t>
              </a:r>
              <a:r>
                <a:rPr lang="en-US" sz="3200" b="1" i="1" dirty="0" smtClean="0"/>
                <a:t>II</a:t>
              </a:r>
              <a:r>
                <a:rPr lang="ru-RU" sz="3200" b="1" i="1" dirty="0" smtClean="0"/>
                <a:t> . </a:t>
              </a:r>
              <a:endParaRPr lang="ru-RU" sz="3200" b="1" i="1" dirty="0"/>
            </a:p>
          </p:txBody>
        </p:sp>
        <p:sp>
          <p:nvSpPr>
            <p:cNvPr id="11" name="Управляющая кнопка: настраиваемая 10">
              <a:hlinkClick r:id="rId3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pic>
        <p:nvPicPr>
          <p:cNvPr id="12" name="Рисунок 11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3569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91680" y="76470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277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668344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3224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281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2-tub-ru.yandex.net/i?id=213102423-53-72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1560" y="5373216"/>
            <a:ext cx="1152128" cy="936104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4115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4115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509 L -0.04115 -0.7604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3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128792" cy="523220"/>
          </a:xfrm>
          <a:prstGeom prst="rect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11. Последним </a:t>
            </a:r>
            <a:r>
              <a:rPr lang="ru-RU" sz="2800" b="1" i="1" dirty="0"/>
              <a:t>русским императором </a:t>
            </a:r>
            <a:r>
              <a:rPr lang="ru-RU" sz="2800" b="1" i="1" dirty="0" smtClean="0"/>
              <a:t>был: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2708920"/>
            <a:ext cx="33123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а)   </a:t>
            </a:r>
            <a:r>
              <a:rPr lang="ru-RU" sz="2800" dirty="0" smtClean="0"/>
              <a:t>         Пётр </a:t>
            </a:r>
            <a:r>
              <a:rPr lang="en-US" sz="2800" dirty="0"/>
              <a:t>I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3573016"/>
            <a:ext cx="334476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/>
              <a:t>б)  Ярослав Мудрый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437112"/>
            <a:ext cx="338437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  </a:t>
            </a:r>
            <a:r>
              <a:rPr lang="ru-RU" sz="2800" dirty="0" smtClean="0"/>
              <a:t>    Николай </a:t>
            </a:r>
            <a:r>
              <a:rPr lang="en-US" sz="2800" dirty="0"/>
              <a:t>II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5373216"/>
            <a:ext cx="34563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г) </a:t>
            </a:r>
            <a:r>
              <a:rPr lang="ru-RU" sz="2800" dirty="0" smtClean="0"/>
              <a:t>    Екатерина </a:t>
            </a:r>
            <a:r>
              <a:rPr lang="en-US" sz="2800" dirty="0"/>
              <a:t>II</a:t>
            </a:r>
            <a:endParaRPr lang="ru-RU" sz="28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9" name="Блок-схема: процесс 8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Блок-схема: перфолента 9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200" b="1" i="1" dirty="0" smtClean="0"/>
                <a:t>Последний российский император Николай </a:t>
              </a:r>
              <a:r>
                <a:rPr lang="en-US" sz="3200" b="1" i="1" dirty="0" smtClean="0"/>
                <a:t>II</a:t>
              </a:r>
              <a:r>
                <a:rPr lang="ru-RU" sz="3200" b="1" i="1" dirty="0" smtClean="0"/>
                <a:t> . </a:t>
              </a:r>
              <a:endParaRPr lang="ru-RU" sz="3200" b="1" i="1" dirty="0"/>
            </a:p>
          </p:txBody>
        </p:sp>
        <p:sp>
          <p:nvSpPr>
            <p:cNvPr id="11" name="Управляющая кнопка: настраиваемая 10">
              <a:hlinkClick r:id="rId3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pic>
        <p:nvPicPr>
          <p:cNvPr id="12" name="Рисунок 11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3569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691680" y="76470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277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03848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23728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2-tub-ru.yandex.net/i?id=213102423-53-72">
            <a:hlinkClick r:id="rId5" action="ppaction://hlinksldjump"/>
          </p:cNvPr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1560" y="5373216"/>
            <a:ext cx="1152128" cy="936104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4115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4115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509 L -0.04115 -0.7604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3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35696" y="1556792"/>
            <a:ext cx="6912768" cy="1077218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2.Кто был первым </a:t>
            </a:r>
            <a:r>
              <a:rPr lang="ru-RU" sz="3200" b="1" i="1" dirty="0"/>
              <a:t>императором России </a:t>
            </a:r>
            <a:r>
              <a:rPr lang="ru-RU" sz="3200" b="1" i="1" dirty="0" smtClean="0"/>
              <a:t>: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3068960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а)   Иван Грозный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3861048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б)   Пётр </a:t>
            </a:r>
            <a:r>
              <a:rPr lang="en-US" sz="3600" dirty="0"/>
              <a:t>I</a:t>
            </a:r>
            <a:r>
              <a:rPr lang="ru-RU" sz="3600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653136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в) Ярослав Мудры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5517232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г) княгиня Ольга</a:t>
            </a:r>
          </a:p>
        </p:txBody>
      </p:sp>
      <p:pic>
        <p:nvPicPr>
          <p:cNvPr id="8" name="Рисунок 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941168"/>
            <a:ext cx="1080120" cy="93610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32656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/>
                <a:t>Первым императором Российской империи был Пётр </a:t>
              </a:r>
              <a:r>
                <a:rPr lang="en-US" sz="2000" b="1" i="1" dirty="0" smtClean="0"/>
                <a:t>I </a:t>
              </a:r>
              <a:endParaRPr lang="ru-RU" sz="2000" b="1" i="1" dirty="0"/>
            </a:p>
          </p:txBody>
        </p:sp>
        <p:sp>
          <p:nvSpPr>
            <p:cNvPr id="12" name="Управляющая кнопка: настраиваемая 11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F41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3 -0.03145 L -0.15139 -0.791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4 -0.03654 L -0.14358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4 -0.03932 L -0.14358 -0.7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628800"/>
            <a:ext cx="7128792" cy="523220"/>
          </a:xfrm>
          <a:prstGeom prst="rect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11. Последним </a:t>
            </a:r>
            <a:r>
              <a:rPr lang="ru-RU" sz="2800" b="1" i="1" dirty="0"/>
              <a:t>русским императором </a:t>
            </a:r>
            <a:r>
              <a:rPr lang="ru-RU" sz="2800" b="1" i="1" dirty="0" smtClean="0"/>
              <a:t>был: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2708920"/>
            <a:ext cx="33123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а)   </a:t>
            </a:r>
            <a:r>
              <a:rPr lang="ru-RU" sz="2800" dirty="0" smtClean="0"/>
              <a:t>         Пётр </a:t>
            </a:r>
            <a:r>
              <a:rPr lang="en-US" sz="2800" dirty="0"/>
              <a:t>I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3573016"/>
            <a:ext cx="334476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 dirty="0"/>
              <a:t>б)  Ярослав Мудрый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437112"/>
            <a:ext cx="338437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в)   </a:t>
            </a:r>
            <a:r>
              <a:rPr lang="ru-RU" sz="2800" dirty="0" smtClean="0"/>
              <a:t>    Николай </a:t>
            </a:r>
            <a:r>
              <a:rPr lang="en-US" sz="2800" dirty="0"/>
              <a:t>II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5373216"/>
            <a:ext cx="34563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г) </a:t>
            </a:r>
            <a:r>
              <a:rPr lang="ru-RU" sz="2800" dirty="0" smtClean="0"/>
              <a:t>    Екатерина </a:t>
            </a:r>
            <a:r>
              <a:rPr lang="en-US" sz="2800" dirty="0"/>
              <a:t>II</a:t>
            </a:r>
            <a:endParaRPr lang="ru-RU" sz="2800" dirty="0"/>
          </a:p>
        </p:txBody>
      </p:sp>
      <p:pic>
        <p:nvPicPr>
          <p:cNvPr id="12" name="Рисунок 1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3569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1680" y="76470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332656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39752" y="18864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581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3568" y="3501008"/>
            <a:ext cx="1152128" cy="936104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grpSp>
        <p:nvGrpSpPr>
          <p:cNvPr id="23" name="Группа 22"/>
          <p:cNvGrpSpPr/>
          <p:nvPr/>
        </p:nvGrpSpPr>
        <p:grpSpPr>
          <a:xfrm>
            <a:off x="1547664" y="6858000"/>
            <a:ext cx="7344816" cy="4536504"/>
            <a:chOff x="467544" y="836712"/>
            <a:chExt cx="7992888" cy="4536504"/>
          </a:xfrm>
        </p:grpSpPr>
        <p:sp>
          <p:nvSpPr>
            <p:cNvPr id="24" name="Блок-схема: процесс 23"/>
            <p:cNvSpPr/>
            <p:nvPr/>
          </p:nvSpPr>
          <p:spPr>
            <a:xfrm>
              <a:off x="1763688" y="1484784"/>
              <a:ext cx="6696744" cy="388843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25" name="Облако 24"/>
            <p:cNvSpPr/>
            <p:nvPr/>
          </p:nvSpPr>
          <p:spPr>
            <a:xfrm>
              <a:off x="467544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4800" b="1" i="1" dirty="0" smtClean="0">
                  <a:solidFill>
                    <a:srgbClr val="FF0000"/>
                  </a:solidFill>
                </a:rPr>
                <a:t>    </a:t>
              </a:r>
              <a:r>
                <a:rPr lang="ru-RU" sz="3600" b="1" i="1" dirty="0" smtClean="0">
                  <a:solidFill>
                    <a:srgbClr val="FF0000"/>
                  </a:solidFill>
                </a:rPr>
                <a:t>Только семь правильных ответов.</a:t>
              </a:r>
            </a:p>
            <a:p>
              <a:r>
                <a:rPr lang="ru-RU" sz="2800" b="1" i="1" dirty="0" smtClean="0">
                  <a:solidFill>
                    <a:srgbClr val="002060"/>
                  </a:solidFill>
                </a:rPr>
                <a:t>Повтори  материал.</a:t>
              </a:r>
              <a:endParaRPr lang="ru-RU" sz="4000" b="1" i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26" name="Блок-схема: альтернативный процесс 25"/>
            <p:cNvSpPr/>
            <p:nvPr/>
          </p:nvSpPr>
          <p:spPr>
            <a:xfrm>
              <a:off x="5076056" y="1556792"/>
              <a:ext cx="1130424" cy="1728192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3</a:t>
              </a:r>
              <a:endParaRPr lang="ru-RU" sz="1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27" name="Управляющая кнопка: домой 26">
            <a:hlinkClick r:id="" action="ppaction://hlinkshowjump?jump=endshow" highlightClick="1"/>
          </p:cNvPr>
          <p:cNvSpPr/>
          <p:nvPr/>
        </p:nvSpPr>
        <p:spPr>
          <a:xfrm>
            <a:off x="323528" y="6525344"/>
            <a:ext cx="720080" cy="332656"/>
          </a:xfrm>
          <a:prstGeom prst="actionButtonHo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333E-6 L -0.00781 -0.8718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4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333E-6 L -0.00781 -0.8718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4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333E-6 L -0.00781 -0.8718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4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556792"/>
            <a:ext cx="7120291" cy="523220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12.Отметь </a:t>
            </a:r>
            <a:r>
              <a:rPr lang="ru-RU" sz="2800" b="1" i="1" dirty="0"/>
              <a:t>правильные </a:t>
            </a:r>
            <a:r>
              <a:rPr lang="ru-RU" sz="2800" b="1" i="1" dirty="0" smtClean="0"/>
              <a:t>высказывания.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068960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Первым российским императорам была Екатерина 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  Великая.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3568" y="3717032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Первым Российским императором был Пётр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Великий.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3568" y="4437112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Последний русский император – Александр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83568" y="5085184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годы правления Екатерины </a:t>
            </a: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 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был основан Эрмитаж.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179512" y="3068960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179512" y="371703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79512" y="443711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79512" y="515719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585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770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688" y="836712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597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0192" y="98072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Рисунок 3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5232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" name="Группа 33"/>
          <p:cNvGrpSpPr/>
          <p:nvPr/>
        </p:nvGrpSpPr>
        <p:grpSpPr>
          <a:xfrm>
            <a:off x="395536" y="6858000"/>
            <a:ext cx="6912768" cy="4536504"/>
            <a:chOff x="395536" y="836712"/>
            <a:chExt cx="6912768" cy="4536504"/>
          </a:xfrm>
        </p:grpSpPr>
        <p:sp>
          <p:nvSpPr>
            <p:cNvPr id="35" name="Облако 34"/>
            <p:cNvSpPr/>
            <p:nvPr/>
          </p:nvSpPr>
          <p:spPr>
            <a:xfrm>
              <a:off x="395536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4800" b="1" i="1" dirty="0" smtClean="0">
                  <a:solidFill>
                    <a:srgbClr val="FF0000"/>
                  </a:solidFill>
                </a:rPr>
                <a:t>    Молодец!</a:t>
              </a:r>
            </a:p>
          </p:txBody>
        </p:sp>
        <p:pic>
          <p:nvPicPr>
            <p:cNvPr id="36" name="Рисунок 35" descr="http://school-ppt.3dn.ru/kartinki/school1/sch007.jpg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71600" y="2564904"/>
              <a:ext cx="1440160" cy="18002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pic>
        <p:pic>
          <p:nvPicPr>
            <p:cNvPr id="37" name="Рисунок 36" descr="http://im4-tub-ru.yandex.net/i?id=329219348-5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36096" y="1628800"/>
              <a:ext cx="1368152" cy="18722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pic>
      </p:grpSp>
      <p:grpSp>
        <p:nvGrpSpPr>
          <p:cNvPr id="38" name="Группа 37"/>
          <p:cNvGrpSpPr/>
          <p:nvPr/>
        </p:nvGrpSpPr>
        <p:grpSpPr>
          <a:xfrm>
            <a:off x="3111712" y="6858000"/>
            <a:ext cx="6032288" cy="3184531"/>
            <a:chOff x="2339752" y="3429000"/>
            <a:chExt cx="6032288" cy="3184531"/>
          </a:xfrm>
        </p:grpSpPr>
        <p:sp>
          <p:nvSpPr>
            <p:cNvPr id="39" name="TextBox 19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</p:txBody>
        </p:sp>
        <p:sp>
          <p:nvSpPr>
            <p:cNvPr id="40" name="Облако 39"/>
            <p:cNvSpPr/>
            <p:nvPr/>
          </p:nvSpPr>
          <p:spPr>
            <a:xfrm>
              <a:off x="2339752" y="3429000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i="1" dirty="0" smtClean="0">
                  <a:solidFill>
                    <a:srgbClr val="C00000"/>
                  </a:solidFill>
                  <a:latin typeface="Century Schoolbook" pitchFamily="18" charset="0"/>
                </a:rPr>
                <a:t>Эх, ошибочка вышла!</a:t>
              </a: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Одиннадцать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правильных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             ответов</a:t>
              </a: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41" name="Рисунок 4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lc="http://schemas.openxmlformats.org/drawingml/2006/lockedCanvas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67992" y="5616624"/>
              <a:ext cx="1201093" cy="7135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2" name="Рисунок 41" descr="http://im4-tub-ru.yandex.net/i?id=273714538-49-72"/>
            <p:cNvPicPr/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7363928" y="3789040"/>
              <a:ext cx="1008112" cy="1368152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sp>
        <p:nvSpPr>
          <p:cNvPr id="43" name="Прямоугольник 4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44" name="Управляющая кнопка: домой 43">
            <a:hlinkClick r:id="" action="ppaction://hlinkshowjump?jump=endshow" highlightClick="1"/>
          </p:cNvPr>
          <p:cNvSpPr/>
          <p:nvPr/>
        </p:nvSpPr>
        <p:spPr>
          <a:xfrm>
            <a:off x="179512" y="6381328"/>
            <a:ext cx="720080" cy="332656"/>
          </a:xfrm>
          <a:prstGeom prst="actionButtonHo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0.02104 L 0.02361 -0.8300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92229E-6 L -0.17795 -0.710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92229E-6 L -0.17795 -0.7104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63688" y="1628800"/>
            <a:ext cx="7120291" cy="523220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12.Отметь </a:t>
            </a:r>
            <a:r>
              <a:rPr lang="ru-RU" sz="2800" b="1" i="1" dirty="0"/>
              <a:t>правильные </a:t>
            </a:r>
            <a:r>
              <a:rPr lang="ru-RU" sz="2800" b="1" i="1" dirty="0" smtClean="0"/>
              <a:t>высказывания.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068960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Первым российским императорам была Екатерина 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  Великая.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3568" y="3717032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Первым Российским императором был Пётр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Великий.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3568" y="4437112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Последний русский император – Александр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83568" y="5085184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годы правления Екатерины </a:t>
            </a: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 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был основан Эрмитаж.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179512" y="3068960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179512" y="371703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79512" y="443711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79512" y="515719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585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770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688" y="836712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597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00192" y="98072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Группа 32"/>
          <p:cNvGrpSpPr/>
          <p:nvPr/>
        </p:nvGrpSpPr>
        <p:grpSpPr>
          <a:xfrm>
            <a:off x="3111712" y="6858000"/>
            <a:ext cx="5884528" cy="3184531"/>
            <a:chOff x="2339752" y="3429000"/>
            <a:chExt cx="5884528" cy="3184531"/>
          </a:xfrm>
        </p:grpSpPr>
        <p:sp>
          <p:nvSpPr>
            <p:cNvPr id="34" name="TextBox 19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</p:txBody>
        </p:sp>
        <p:sp>
          <p:nvSpPr>
            <p:cNvPr id="35" name="Облако 34"/>
            <p:cNvSpPr/>
            <p:nvPr/>
          </p:nvSpPr>
          <p:spPr>
            <a:xfrm>
              <a:off x="2339752" y="3429000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Одиннадцать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правильных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             ответов</a:t>
              </a: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lc="http://schemas.openxmlformats.org/drawingml/2006/lockedCanvas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67992" y="5616624"/>
              <a:ext cx="1201093" cy="7135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7" name="Рисунок 36" descr="http://im4-tub-ru.yandex.net/i?id=273714538-4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464336" y="3672408"/>
              <a:ext cx="1224136" cy="1512168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grpSp>
        <p:nvGrpSpPr>
          <p:cNvPr id="38" name="Группа 37"/>
          <p:cNvGrpSpPr/>
          <p:nvPr/>
        </p:nvGrpSpPr>
        <p:grpSpPr>
          <a:xfrm>
            <a:off x="0" y="6858000"/>
            <a:ext cx="5884528" cy="3184531"/>
            <a:chOff x="2339752" y="3429000"/>
            <a:chExt cx="5884528" cy="3184531"/>
          </a:xfrm>
        </p:grpSpPr>
        <p:sp>
          <p:nvSpPr>
            <p:cNvPr id="39" name="TextBox 19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</p:txBody>
        </p:sp>
        <p:sp>
          <p:nvSpPr>
            <p:cNvPr id="40" name="Облако 39"/>
            <p:cNvSpPr/>
            <p:nvPr/>
          </p:nvSpPr>
          <p:spPr>
            <a:xfrm>
              <a:off x="2339752" y="3429000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i="1" dirty="0" smtClean="0">
                  <a:solidFill>
                    <a:srgbClr val="C00000"/>
                  </a:solidFill>
                  <a:latin typeface="Century Schoolbook" pitchFamily="18" charset="0"/>
                </a:rPr>
                <a:t>Эх, ошибочка вышла!</a:t>
              </a: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Девять         правильных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             ответов</a:t>
              </a: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41" name="Рисунок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lc="http://schemas.openxmlformats.org/drawingml/2006/lockedCanvas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83360" y="5472608"/>
              <a:ext cx="1201093" cy="7135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2" name="Рисунок 41" descr="http://im4-tub-ru.yandex.net/i?id=273714538-49-72"/>
            <p:cNvPicPr/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6551712" y="3960440"/>
              <a:ext cx="1008112" cy="1368152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sp>
        <p:nvSpPr>
          <p:cNvPr id="43" name="Прямоугольник 4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44" name="Управляющая кнопка: домой 43">
            <a:hlinkClick r:id="" action="ppaction://hlinkshowjump?jump=endshow" highlightClick="1"/>
          </p:cNvPr>
          <p:cNvSpPr/>
          <p:nvPr/>
        </p:nvSpPr>
        <p:spPr>
          <a:xfrm>
            <a:off x="179512" y="6381328"/>
            <a:ext cx="720080" cy="332656"/>
          </a:xfrm>
          <a:prstGeom prst="actionButtonHo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2229E-6 L -0.09896 -0.72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92229E-6 L 0.13889 -0.721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92229E-6 L 0.13889 -0.7104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556792"/>
            <a:ext cx="7120291" cy="523220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12.Отметь </a:t>
            </a:r>
            <a:r>
              <a:rPr lang="ru-RU" sz="2800" b="1" i="1" dirty="0"/>
              <a:t>правильные </a:t>
            </a:r>
            <a:r>
              <a:rPr lang="ru-RU" sz="2800" b="1" i="1" dirty="0" smtClean="0"/>
              <a:t>высказывания.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068960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Первым российским императорам была Екатерина 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  Великая.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3568" y="3717032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Первым Российским императором был Пётр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Великий.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3568" y="4437112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Последний русский император – Александр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83568" y="5085184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годы правления Екатерины </a:t>
            </a: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 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был основан Эрмитаж.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179512" y="3068960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179512" y="371703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79512" y="443711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79512" y="515719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585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770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Рисунок 26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688" y="836712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597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Группа 32"/>
          <p:cNvGrpSpPr/>
          <p:nvPr/>
        </p:nvGrpSpPr>
        <p:grpSpPr>
          <a:xfrm>
            <a:off x="683568" y="6858000"/>
            <a:ext cx="5884528" cy="3184531"/>
            <a:chOff x="2329688" y="3437089"/>
            <a:chExt cx="5884528" cy="3184531"/>
          </a:xfrm>
        </p:grpSpPr>
        <p:sp>
          <p:nvSpPr>
            <p:cNvPr id="34" name="TextBox 19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</p:txBody>
        </p:sp>
        <p:sp>
          <p:nvSpPr>
            <p:cNvPr id="35" name="Облако 34"/>
            <p:cNvSpPr/>
            <p:nvPr/>
          </p:nvSpPr>
          <p:spPr>
            <a:xfrm>
              <a:off x="2329688" y="3437089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Девять         правильных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             ответов</a:t>
              </a: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lc="http://schemas.openxmlformats.org/drawingml/2006/lockedCanvas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37800" y="5597329"/>
              <a:ext cx="1201093" cy="7135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7" name="Рисунок 36" descr="http://im4-tub-ru.yandex.net/i?id=273714538-49-72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146112" y="3797129"/>
              <a:ext cx="1224136" cy="1512168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grpSp>
        <p:nvGrpSpPr>
          <p:cNvPr id="38" name="Группа 37"/>
          <p:cNvGrpSpPr/>
          <p:nvPr/>
        </p:nvGrpSpPr>
        <p:grpSpPr>
          <a:xfrm>
            <a:off x="3111712" y="6858000"/>
            <a:ext cx="5884528" cy="3184531"/>
            <a:chOff x="2339752" y="3429000"/>
            <a:chExt cx="5884528" cy="3184531"/>
          </a:xfrm>
        </p:grpSpPr>
        <p:sp>
          <p:nvSpPr>
            <p:cNvPr id="39" name="TextBox 19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</p:txBody>
        </p:sp>
        <p:sp>
          <p:nvSpPr>
            <p:cNvPr id="40" name="Облако 39"/>
            <p:cNvSpPr/>
            <p:nvPr/>
          </p:nvSpPr>
          <p:spPr>
            <a:xfrm>
              <a:off x="2339752" y="3429000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b="1" i="1" dirty="0" smtClean="0">
                  <a:solidFill>
                    <a:srgbClr val="C00000"/>
                  </a:solidFill>
                  <a:latin typeface="Century Schoolbook" pitchFamily="18" charset="0"/>
                </a:rPr>
                <a:t>Эх, ошибочка вышла!</a:t>
              </a: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41" name="Рисунок 4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lc="http://schemas.openxmlformats.org/drawingml/2006/lockedCanvas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440000" y="5040560"/>
              <a:ext cx="1454561" cy="86409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2" name="Рисунок 41" descr="http://im4-tub-ru.yandex.net/i?id=273714538-49-72"/>
            <p:cNvPicPr/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6464336" y="4104456"/>
              <a:ext cx="1008112" cy="1368152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sp>
        <p:nvSpPr>
          <p:cNvPr id="43" name="Прямоугольник 4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44" name="Управляющая кнопка: домой 43">
            <a:hlinkClick r:id="" action="ppaction://hlinkshowjump?jump=endshow" highlightClick="1"/>
          </p:cNvPr>
          <p:cNvSpPr/>
          <p:nvPr/>
        </p:nvSpPr>
        <p:spPr>
          <a:xfrm>
            <a:off x="179512" y="6381328"/>
            <a:ext cx="720080" cy="332656"/>
          </a:xfrm>
          <a:prstGeom prst="actionButtonHo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2229E-6 L 0.06406 -0.7733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-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2229E-6 L -0.11476 -0.7000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-3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2229E-6 L -0.12257 -0.7629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-3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556792"/>
            <a:ext cx="7120291" cy="523220"/>
          </a:xfrm>
          <a:prstGeom prst="rect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smtClean="0"/>
              <a:t>12.Отметь </a:t>
            </a:r>
            <a:r>
              <a:rPr lang="ru-RU" sz="2800" b="1" i="1" dirty="0"/>
              <a:t>правильные </a:t>
            </a:r>
            <a:r>
              <a:rPr lang="ru-RU" sz="2800" b="1" i="1" dirty="0" smtClean="0"/>
              <a:t>высказывания.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068960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Первым российским императорам была Екатерина 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  Великая.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3568" y="3717032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Первым Российским императором был Пётр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Великий.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3568" y="4437112"/>
            <a:ext cx="8064896" cy="400110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Последний русский император – Александр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83568" y="5085184"/>
            <a:ext cx="806489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годы правления Екатерины </a:t>
            </a: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 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был основан Эрмитаж.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179512" y="3068960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4" name="Oval 4"/>
          <p:cNvSpPr>
            <a:spLocks noChangeArrowheads="1"/>
          </p:cNvSpPr>
          <p:nvPr/>
        </p:nvSpPr>
        <p:spPr bwMode="auto">
          <a:xfrm>
            <a:off x="179512" y="371703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79512" y="443711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179512" y="5157192"/>
            <a:ext cx="360040" cy="360040"/>
          </a:xfrm>
          <a:prstGeom prst="ellipse">
            <a:avLst/>
          </a:prstGeom>
          <a:solidFill>
            <a:srgbClr val="00B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pic>
        <p:nvPicPr>
          <p:cNvPr id="21" name="Рисунок 20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648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585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7704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404664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688" y="836712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Рисунок 28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5976" y="0"/>
            <a:ext cx="569590" cy="42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Группа 32"/>
          <p:cNvGrpSpPr/>
          <p:nvPr/>
        </p:nvGrpSpPr>
        <p:grpSpPr>
          <a:xfrm>
            <a:off x="1547664" y="7029400"/>
            <a:ext cx="7344816" cy="4536504"/>
            <a:chOff x="467544" y="836712"/>
            <a:chExt cx="7992888" cy="4536504"/>
          </a:xfrm>
        </p:grpSpPr>
        <p:sp>
          <p:nvSpPr>
            <p:cNvPr id="34" name="Блок-схема: процесс 33"/>
            <p:cNvSpPr/>
            <p:nvPr/>
          </p:nvSpPr>
          <p:spPr>
            <a:xfrm>
              <a:off x="1763688" y="1484784"/>
              <a:ext cx="6696744" cy="3888432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dirty="0"/>
            </a:p>
          </p:txBody>
        </p:sp>
        <p:sp>
          <p:nvSpPr>
            <p:cNvPr id="35" name="Облако 34"/>
            <p:cNvSpPr/>
            <p:nvPr/>
          </p:nvSpPr>
          <p:spPr>
            <a:xfrm>
              <a:off x="467544" y="836712"/>
              <a:ext cx="6912768" cy="4536504"/>
            </a:xfrm>
            <a:prstGeom prst="clou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4800" b="1" i="1" dirty="0" smtClean="0">
                  <a:solidFill>
                    <a:srgbClr val="FF0000"/>
                  </a:solidFill>
                </a:rPr>
                <a:t>    </a:t>
              </a:r>
              <a:r>
                <a:rPr lang="ru-RU" sz="3600" b="1" i="1" dirty="0" smtClean="0">
                  <a:solidFill>
                    <a:srgbClr val="FF0000"/>
                  </a:solidFill>
                </a:rPr>
                <a:t>Только восемь правильных ответов.</a:t>
              </a:r>
            </a:p>
            <a:p>
              <a:r>
                <a:rPr lang="ru-RU" sz="2800" b="1" i="1" dirty="0" smtClean="0">
                  <a:solidFill>
                    <a:srgbClr val="002060"/>
                  </a:solidFill>
                </a:rPr>
                <a:t>Повтори  материал.</a:t>
              </a:r>
              <a:endParaRPr lang="ru-RU" sz="4000" b="1" i="1" dirty="0" smtClean="0">
                <a:solidFill>
                  <a:srgbClr val="002060"/>
                </a:solidFill>
              </a:endParaRPr>
            </a:p>
          </p:txBody>
        </p:sp>
        <p:sp>
          <p:nvSpPr>
            <p:cNvPr id="36" name="Блок-схема: альтернативный процесс 35"/>
            <p:cNvSpPr/>
            <p:nvPr/>
          </p:nvSpPr>
          <p:spPr>
            <a:xfrm>
              <a:off x="5076056" y="1556792"/>
              <a:ext cx="1130424" cy="1728192"/>
            </a:xfrm>
            <a:prstGeom prst="flowChartAlternate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3</a:t>
              </a:r>
              <a:endParaRPr lang="ru-RU" sz="1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79512" y="6858000"/>
            <a:ext cx="5884528" cy="3184531"/>
            <a:chOff x="2339752" y="3429000"/>
            <a:chExt cx="5884528" cy="3184531"/>
          </a:xfrm>
        </p:grpSpPr>
        <p:sp>
          <p:nvSpPr>
            <p:cNvPr id="38" name="TextBox 19"/>
            <p:cNvSpPr txBox="1"/>
            <p:nvPr/>
          </p:nvSpPr>
          <p:spPr>
            <a:xfrm>
              <a:off x="3399744" y="4313737"/>
              <a:ext cx="184731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dirty="0"/>
            </a:p>
          </p:txBody>
        </p:sp>
        <p:sp>
          <p:nvSpPr>
            <p:cNvPr id="39" name="Облако 38"/>
            <p:cNvSpPr/>
            <p:nvPr/>
          </p:nvSpPr>
          <p:spPr>
            <a:xfrm>
              <a:off x="2339752" y="3429000"/>
              <a:ext cx="5884528" cy="3184531"/>
            </a:xfrm>
            <a:prstGeom prst="cloud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pPr algn="ctr"/>
              <a:endParaRPr lang="ru-RU" b="1" i="1" dirty="0" smtClean="0">
                <a:solidFill>
                  <a:srgbClr val="C00000"/>
                </a:solidFill>
                <a:latin typeface="Century Schoolbook" pitchFamily="18" charset="0"/>
              </a:endParaRP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Девять         правильных</a:t>
              </a:r>
            </a:p>
            <a:p>
              <a:r>
                <a:rPr lang="ru-RU" b="1" i="1" dirty="0" smtClean="0">
                  <a:solidFill>
                    <a:srgbClr val="FF0000"/>
                  </a:solidFill>
                  <a:latin typeface="BatangChe" pitchFamily="49" charset="-127"/>
                  <a:ea typeface="BatangChe" pitchFamily="49" charset="-127"/>
                  <a:cs typeface="LilyUPC" pitchFamily="34" charset="-34"/>
                </a:rPr>
                <a:t>             ответов</a:t>
              </a:r>
            </a:p>
            <a:p>
              <a:pPr algn="ctr"/>
              <a:endParaRPr lang="ru-RU" b="1" i="1" dirty="0">
                <a:solidFill>
                  <a:srgbClr val="C00000"/>
                </a:solidFill>
                <a:latin typeface="Century Schoolbook" pitchFamily="18" charset="0"/>
              </a:endParaRPr>
            </a:p>
          </p:txBody>
        </p:sp>
        <p:pic>
          <p:nvPicPr>
            <p:cNvPr id="40" name="Рисунок 3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lc="http://schemas.openxmlformats.org/drawingml/2006/lockedCanvas"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37800" y="5525321"/>
              <a:ext cx="1201093" cy="71352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1" name="Рисунок 40" descr="http://im4-tub-ru.yandex.net/i?id=273714538-49-72"/>
            <p:cNvPicPr/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6228184" y="3816424"/>
              <a:ext cx="1008112" cy="1368152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</p:pic>
      </p:grpSp>
      <p:sp>
        <p:nvSpPr>
          <p:cNvPr id="31" name="Прямоугольник 30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32" name="Управляющая кнопка: домой 31">
            <a:hlinkClick r:id="" action="ppaction://hlinkshowjump?jump=endshow" highlightClick="1"/>
          </p:cNvPr>
          <p:cNvSpPr/>
          <p:nvPr/>
        </p:nvSpPr>
        <p:spPr>
          <a:xfrm>
            <a:off x="179512" y="6381328"/>
            <a:ext cx="720080" cy="332656"/>
          </a:xfrm>
          <a:prstGeom prst="actionButtonHo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3BED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92229E-6 L 0.13507 -0.710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996E-6 L -3.33333E-6 -0.8235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0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996E-6 L -3.33333E-6 -0.8131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619672" y="2132856"/>
            <a:ext cx="5988897" cy="2376264"/>
          </a:xfrm>
          <a:prstGeom prst="round2Diag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0800000" scaled="1"/>
            <a:tileRect/>
          </a:gradFill>
          <a:ln w="38100">
            <a:solidFill>
              <a:srgbClr val="7030A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/>
                <a:ea typeface="Times New Roman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Candara" pitchFamily="34" charset="0"/>
                <a:ea typeface="Times New Roman"/>
              </a:rPr>
              <a:t>К </a:t>
            </a:r>
            <a:r>
              <a:rPr lang="ru-RU" sz="2400" b="1" i="1" dirty="0">
                <a:solidFill>
                  <a:schemeClr val="tx1"/>
                </a:solidFill>
                <a:latin typeface="Candara" pitchFamily="34" charset="0"/>
                <a:ea typeface="Times New Roman"/>
              </a:rPr>
              <a:t>сожалению, </a:t>
            </a:r>
            <a:r>
              <a:rPr lang="ru-RU" sz="2400" b="1" i="1" dirty="0" smtClean="0">
                <a:solidFill>
                  <a:schemeClr val="tx1"/>
                </a:solidFill>
                <a:latin typeface="Candara" pitchFamily="34" charset="0"/>
                <a:ea typeface="Times New Roman"/>
              </a:rPr>
              <a:t>это 4-я ошибка . Возвращайся к выполнению теста, как </a:t>
            </a:r>
            <a:r>
              <a:rPr lang="ru-RU" sz="2400" b="1" i="1" dirty="0">
                <a:solidFill>
                  <a:schemeClr val="tx1"/>
                </a:solidFill>
                <a:latin typeface="Candara" pitchFamily="34" charset="0"/>
                <a:ea typeface="Times New Roman"/>
              </a:rPr>
              <a:t>только повторишь </a:t>
            </a:r>
            <a:r>
              <a:rPr lang="ru-RU" sz="2400" b="1" i="1" dirty="0" smtClean="0">
                <a:solidFill>
                  <a:schemeClr val="tx1"/>
                </a:solidFill>
                <a:latin typeface="Candara" pitchFamily="34" charset="0"/>
                <a:ea typeface="Times New Roman"/>
              </a:rPr>
              <a:t>материал.</a:t>
            </a:r>
            <a:endParaRPr lang="ru-RU" b="1" i="1" dirty="0">
              <a:solidFill>
                <a:schemeClr val="tx1"/>
              </a:solidFill>
              <a:latin typeface="Candara" pitchFamily="34" charset="0"/>
              <a:ea typeface="Times New Roman"/>
            </a:endParaRPr>
          </a:p>
          <a:p>
            <a:pPr lvl="0">
              <a:defRPr/>
            </a:pPr>
            <a:endParaRPr lang="ru-RU" dirty="0">
              <a:solidFill>
                <a:prstClr val="black"/>
              </a:solidFill>
              <a:latin typeface="Tahoma"/>
              <a:ea typeface="Times New Roman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347864" y="4653136"/>
            <a:ext cx="1944216" cy="1728192"/>
          </a:xfrm>
          <a:prstGeom prst="rect">
            <a:avLst/>
          </a:prstGeom>
          <a:ln w="28575">
            <a:solidFill>
              <a:srgbClr val="002060"/>
            </a:solidFill>
          </a:ln>
        </p:spPr>
      </p:pic>
      <p:pic>
        <p:nvPicPr>
          <p:cNvPr id="5" name="Рисунок 4" descr="http://school-ppt.3dn.ru/kartinki/school1/sch015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908720"/>
            <a:ext cx="1368152" cy="1800200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6" name="Рисунок 5" descr="http://school-ppt.3dn.ru/kartinki/school1/sch008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548680"/>
            <a:ext cx="1507232" cy="1956048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795472" y="0"/>
            <a:ext cx="234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i="1" dirty="0" smtClean="0">
                <a:solidFill>
                  <a:srgbClr val="00B050"/>
                </a:solidFill>
              </a:rPr>
              <a:t>Килимчук Елена Александровна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sp>
        <p:nvSpPr>
          <p:cNvPr id="9" name="Управляющая кнопка: домой 8">
            <a:hlinkClick r:id="" action="ppaction://hlinkshowjump?jump=endshow" highlightClick="1"/>
          </p:cNvPr>
          <p:cNvSpPr/>
          <p:nvPr/>
        </p:nvSpPr>
        <p:spPr>
          <a:xfrm>
            <a:off x="395536" y="6309320"/>
            <a:ext cx="864096" cy="360040"/>
          </a:xfrm>
          <a:prstGeom prst="actionButtonHo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95536" y="1772816"/>
            <a:ext cx="828092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Литература: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/>
              <a:tabLst>
                <a:tab pos="1244600" algn="l"/>
              </a:tabLst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Виноградова Н.Ф. Окружающий мир : учеб. для 3 класса для  учащихся общеобразовательных  учреждений : в 2 ч. / Н.Ф. Виноградова. – 2-е изд.,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дораб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- М.: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Вентана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- Граф, 2011 г. – (Начальная школа </a:t>
            </a:r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XXI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века).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lain"/>
              <a:tabLst>
                <a:tab pos="1244600" algn="l"/>
              </a:tabLst>
            </a:pP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Н.Ф.Виноградова Окружающий мир : 3 класс :  Рабочая тетрадь  для  учащихся  общеобразовательных  учреждений : в 2 ч. - М.: Вентана-Граф.-2011г. - ( Начальная школа XXI века).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244600" algn="l"/>
              </a:tabLst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835696" y="1556792"/>
            <a:ext cx="6912768" cy="1077218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1" dirty="0" smtClean="0"/>
              <a:t>2.Кто был первым </a:t>
            </a:r>
            <a:r>
              <a:rPr lang="ru-RU" sz="3200" b="1" i="1" dirty="0"/>
              <a:t>императором России </a:t>
            </a:r>
            <a:r>
              <a:rPr lang="ru-RU" sz="3200" b="1" i="1" dirty="0" smtClean="0"/>
              <a:t>: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3068960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а)   Иван Грозный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3861048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б)   Пётр </a:t>
            </a:r>
            <a:r>
              <a:rPr lang="en-US" sz="3600" dirty="0"/>
              <a:t>I</a:t>
            </a:r>
            <a:r>
              <a:rPr lang="ru-RU" sz="3600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653136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в) Ярослав Мудры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5517232"/>
            <a:ext cx="3816424" cy="646331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г) княгиня Ольга</a:t>
            </a:r>
          </a:p>
        </p:txBody>
      </p:sp>
      <p:pic>
        <p:nvPicPr>
          <p:cNvPr id="8" name="Рисунок 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941168"/>
            <a:ext cx="1080120" cy="93610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32656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0" name="Блок-схема: процесс 9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перфолента 10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/>
                <a:t>Первым императором Российской империи был Пётр </a:t>
              </a:r>
              <a:r>
                <a:rPr lang="en-US" sz="2000" b="1" i="1" dirty="0" smtClean="0"/>
                <a:t>I </a:t>
              </a:r>
              <a:endParaRPr lang="ru-RU" sz="2000" b="1" i="1" dirty="0"/>
            </a:p>
          </p:txBody>
        </p:sp>
        <p:sp>
          <p:nvSpPr>
            <p:cNvPr id="12" name="Управляющая кнопка: настраиваемая 11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  <a:hlinkClick r:id="rId3" action="ppaction://hlinksldjump"/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  <a:hlinkClick r:id="rId3" action="ppaction://hlinksldjump"/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F41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3 -0.03145 L -0.15139 -0.791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-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4 -0.03654 L -0.14358 -0.7710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4 -0.03932 L -0.14358 -0.7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3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1224136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79712" y="1340768"/>
            <a:ext cx="6624736" cy="1200329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/>
              <a:t>3. Столицей </a:t>
            </a:r>
            <a:r>
              <a:rPr lang="ru-RU" sz="3600" b="1" i="1" dirty="0"/>
              <a:t>Российской империи  в  18 веке  был </a:t>
            </a:r>
            <a:r>
              <a:rPr lang="ru-RU" sz="3600" b="1" i="1" dirty="0" smtClean="0"/>
              <a:t>город: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2780928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а) </a:t>
            </a:r>
            <a:r>
              <a:rPr lang="ru-RU" sz="3600" dirty="0" smtClean="0"/>
              <a:t>       Киев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645024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dirty="0"/>
              <a:t>б)  </a:t>
            </a:r>
            <a:r>
              <a:rPr lang="ru-RU" sz="3600" dirty="0" smtClean="0"/>
              <a:t>     Москва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4437112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в) Санкт- Петербург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5229200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dirty="0"/>
              <a:t>г) </a:t>
            </a:r>
            <a:r>
              <a:rPr lang="ru-RU" sz="3600" dirty="0" smtClean="0"/>
              <a:t>      Ярославль</a:t>
            </a:r>
            <a:endParaRPr lang="ru-RU" sz="3600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9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8640"/>
            <a:ext cx="742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5536" y="4941168"/>
            <a:ext cx="1080120" cy="93610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6767736" y="664197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9" name="Блок-схема: процесс 8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Блок-схема: перфолента 9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600" b="1" i="1" dirty="0" smtClean="0"/>
                <a:t>Столицей Российской империи в 18 веке был город </a:t>
              </a:r>
            </a:p>
            <a:p>
              <a:pPr algn="ctr"/>
              <a:r>
                <a:rPr lang="ru-RU" sz="3600" b="1" i="1" dirty="0" smtClean="0"/>
                <a:t>Санкт-Петербург.</a:t>
              </a:r>
              <a:endParaRPr lang="ru-RU" sz="3600" b="1" i="1" dirty="0"/>
            </a:p>
          </p:txBody>
        </p:sp>
        <p:sp>
          <p:nvSpPr>
            <p:cNvPr id="11" name="Управляющая кнопка: настраиваемая 10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50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3334 -0.7395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1224136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79712" y="1340768"/>
            <a:ext cx="6624736" cy="1200329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/>
              <a:t>3. Столицей </a:t>
            </a:r>
            <a:r>
              <a:rPr lang="ru-RU" sz="3600" b="1" i="1" dirty="0"/>
              <a:t>Российской империи  в  18 веке  был </a:t>
            </a:r>
            <a:r>
              <a:rPr lang="ru-RU" sz="3600" b="1" i="1" dirty="0" smtClean="0"/>
              <a:t>город: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2780928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а) </a:t>
            </a:r>
            <a:r>
              <a:rPr lang="ru-RU" sz="3600" dirty="0" smtClean="0"/>
              <a:t>       Киев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645024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dirty="0"/>
              <a:t>б)  </a:t>
            </a:r>
            <a:r>
              <a:rPr lang="ru-RU" sz="3600" dirty="0" smtClean="0"/>
              <a:t>     Москва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4437112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в) Санкт- Петербург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5229200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dirty="0"/>
              <a:t>г) </a:t>
            </a:r>
            <a:r>
              <a:rPr lang="ru-RU" sz="3600" dirty="0" smtClean="0"/>
              <a:t>      Ярославль</a:t>
            </a:r>
            <a:endParaRPr lang="ru-RU" sz="3600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9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im2-tub-ru.yandex.net/i?id=213102423-53-72">
            <a:hlinkClick r:id="rId4" action="ppaction://hlinksldjump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5536" y="4941168"/>
            <a:ext cx="1080120" cy="93610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6767736" y="6381328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9" name="Блок-схема: процесс 8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Блок-схема: перфолента 9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600" b="1" i="1" dirty="0" smtClean="0"/>
                <a:t>Столицей Российской империи в 18 веке был город </a:t>
              </a:r>
            </a:p>
            <a:p>
              <a:pPr algn="ctr"/>
              <a:r>
                <a:rPr lang="ru-RU" sz="3600" b="1" i="1" dirty="0" smtClean="0"/>
                <a:t>Санкт-Петербург.</a:t>
              </a:r>
              <a:endParaRPr lang="ru-RU" sz="3600" b="1" i="1" dirty="0"/>
            </a:p>
          </p:txBody>
        </p:sp>
        <p:sp>
          <p:nvSpPr>
            <p:cNvPr id="11" name="Управляющая кнопка: настраиваемая 10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50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3334 -0.7395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1224136" cy="115212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79712" y="1340768"/>
            <a:ext cx="6624736" cy="1200329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/>
              <a:t>3. Столицей </a:t>
            </a:r>
            <a:r>
              <a:rPr lang="ru-RU" sz="3600" b="1" i="1" dirty="0"/>
              <a:t>Российской империи  в  18 веке  был </a:t>
            </a:r>
            <a:r>
              <a:rPr lang="ru-RU" sz="3600" b="1" i="1" dirty="0" smtClean="0"/>
              <a:t>город: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2780928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а) </a:t>
            </a:r>
            <a:r>
              <a:rPr lang="ru-RU" sz="3600" dirty="0" smtClean="0"/>
              <a:t>       Киев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645024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dirty="0"/>
              <a:t>б)  </a:t>
            </a:r>
            <a:r>
              <a:rPr lang="ru-RU" sz="3600" dirty="0" smtClean="0"/>
              <a:t>     Москва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4437112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/>
              <a:t>в) Санкт- Петербург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5229200"/>
            <a:ext cx="4032448" cy="646331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dirty="0"/>
              <a:t>г) </a:t>
            </a:r>
            <a:r>
              <a:rPr lang="ru-RU" sz="3600" dirty="0" smtClean="0"/>
              <a:t>      Ярославль</a:t>
            </a:r>
            <a:endParaRPr lang="ru-RU" sz="3600" dirty="0"/>
          </a:p>
        </p:txBody>
      </p:sp>
      <p:pic>
        <p:nvPicPr>
          <p:cNvPr id="14" name="Рисунок 13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4941168"/>
            <a:ext cx="1080120" cy="93610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9" name="Блок-схема: процесс 8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Блок-схема: перфолента 9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3600" b="1" i="1" dirty="0" smtClean="0"/>
                <a:t>Столицей Российской империи в 18 веке был город </a:t>
              </a:r>
            </a:p>
            <a:p>
              <a:pPr algn="ctr"/>
              <a:r>
                <a:rPr lang="ru-RU" sz="3600" b="1" i="1" dirty="0" smtClean="0"/>
                <a:t>Санкт-Петербург.</a:t>
              </a:r>
              <a:endParaRPr lang="ru-RU" sz="3600" b="1" i="1" dirty="0"/>
            </a:p>
          </p:txBody>
        </p:sp>
        <p:sp>
          <p:nvSpPr>
            <p:cNvPr id="11" name="Управляющая кнопка: настраиваемая 10">
              <a:hlinkClick r:id="rId5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50D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0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71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2535 -0.7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3334 -0.7395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1080120" cy="1080120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1680" y="1052736"/>
            <a:ext cx="6984776" cy="954107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4. Реши </a:t>
            </a:r>
            <a:r>
              <a:rPr lang="ru-RU" sz="2800" b="1" i="1" dirty="0"/>
              <a:t>«исторические» задачи. </a:t>
            </a:r>
            <a:r>
              <a:rPr lang="ru-RU" sz="2800" b="1" i="1" dirty="0" smtClean="0"/>
              <a:t>Отметь правильный ответ.</a:t>
            </a:r>
            <a:endParaRPr lang="ru-RU" sz="2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2204864"/>
            <a:ext cx="8568952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 В каком году был построен  город Санкт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Петербург, если Петру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было  тогда 33 года, а родился он в 1672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212976"/>
            <a:ext cx="98135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1697 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3212976"/>
            <a:ext cx="1008112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1712 г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1705г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3212976"/>
            <a:ext cx="912429" cy="46166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/>
              <a:t>1805г</a:t>
            </a:r>
            <a:endParaRPr lang="ru-RU" b="1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1520" y="3933056"/>
            <a:ext cx="8640960" cy="830997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старше -  Сидор  или Трофим, если Сидор родился в 1789 году, Трофим  - в  начале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XVII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(18) века?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5013176"/>
            <a:ext cx="1368152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Сидор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148064" y="5013176"/>
            <a:ext cx="1490280" cy="523220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Трофим</a:t>
            </a:r>
            <a:endParaRPr lang="ru-RU" sz="2800" b="1" dirty="0"/>
          </a:p>
        </p:txBody>
      </p:sp>
      <p:pic>
        <p:nvPicPr>
          <p:cNvPr id="18" name="Рисунок 17" descr="http://im2-tub-ru.yandex.net/i?id=213102423-53-72">
            <a:hlinkClick r:id="rId3" action="ppaction://hlinksldjump"/>
          </p:cNvPr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3568" y="5373216"/>
            <a:ext cx="1008112" cy="936104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</p:spPr>
      </p:pic>
      <p:pic>
        <p:nvPicPr>
          <p:cNvPr id="2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60649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188640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260648"/>
            <a:ext cx="683568" cy="446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6767736" y="6453336"/>
            <a:ext cx="23762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</a:rPr>
              <a:t>Килимчук Елена Александровна</a:t>
            </a:r>
            <a:endParaRPr lang="ru-RU" sz="2000" b="1" dirty="0">
              <a:solidFill>
                <a:srgbClr val="00B0F0"/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979712" y="7029400"/>
            <a:ext cx="6659040" cy="3528392"/>
            <a:chOff x="1619672" y="1700808"/>
            <a:chExt cx="6659040" cy="3528392"/>
          </a:xfrm>
        </p:grpSpPr>
        <p:sp>
          <p:nvSpPr>
            <p:cNvPr id="13" name="Блок-схема: процесс 12"/>
            <p:cNvSpPr/>
            <p:nvPr/>
          </p:nvSpPr>
          <p:spPr>
            <a:xfrm>
              <a:off x="1619672" y="1844824"/>
              <a:ext cx="6480720" cy="331236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Блок-схема: перфолента 15"/>
            <p:cNvSpPr/>
            <p:nvPr/>
          </p:nvSpPr>
          <p:spPr>
            <a:xfrm>
              <a:off x="1619672" y="1916832"/>
              <a:ext cx="6480720" cy="3312368"/>
            </a:xfrm>
            <a:prstGeom prst="flowChartPunchedTap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/>
                <a:t>а)Город Санкт-Петербург был построен в 1705 году.</a:t>
              </a:r>
            </a:p>
            <a:p>
              <a:r>
                <a:rPr lang="ru-RU" sz="2800" b="1" dirty="0" smtClean="0"/>
                <a:t>б) Трофим</a:t>
              </a:r>
            </a:p>
            <a:p>
              <a:pPr algn="ctr"/>
              <a:endParaRPr lang="ru-RU" dirty="0"/>
            </a:p>
          </p:txBody>
        </p:sp>
        <p:sp>
          <p:nvSpPr>
            <p:cNvPr id="17" name="Управляющая кнопка: настраиваемая 16">
              <a:hlinkClick r:id="rId6" action="ppaction://hlinksldjump" highlightClick="1"/>
            </p:cNvPr>
            <p:cNvSpPr/>
            <p:nvPr/>
          </p:nvSpPr>
          <p:spPr>
            <a:xfrm>
              <a:off x="6804248" y="1700808"/>
              <a:ext cx="1474464" cy="720080"/>
            </a:xfrm>
            <a:prstGeom prst="actionButtonBlank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Следующее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задание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39D8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28091 -0.1278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7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8233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3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802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75763E-7 L -0.08056 -0.7918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3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6CDA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7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8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64477E-6 L -0.08663 -0.77613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-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2933</Words>
  <Application>Microsoft Office PowerPoint</Application>
  <PresentationFormat>Экран (4:3)</PresentationFormat>
  <Paragraphs>482</Paragraphs>
  <Slides>46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82</cp:revision>
  <dcterms:created xsi:type="dcterms:W3CDTF">2012-03-05T16:10:40Z</dcterms:created>
  <dcterms:modified xsi:type="dcterms:W3CDTF">2014-01-11T23:15:19Z</dcterms:modified>
</cp:coreProperties>
</file>