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49"/>
  </p:notesMasterIdLst>
  <p:sldIdLst>
    <p:sldId id="257" r:id="rId2"/>
    <p:sldId id="259" r:id="rId3"/>
    <p:sldId id="258" r:id="rId4"/>
    <p:sldId id="278" r:id="rId5"/>
    <p:sldId id="288" r:id="rId6"/>
    <p:sldId id="261" r:id="rId7"/>
    <p:sldId id="279" r:id="rId8"/>
    <p:sldId id="280" r:id="rId9"/>
    <p:sldId id="262" r:id="rId10"/>
    <p:sldId id="281" r:id="rId11"/>
    <p:sldId id="282" r:id="rId12"/>
    <p:sldId id="283" r:id="rId13"/>
    <p:sldId id="263" r:id="rId14"/>
    <p:sldId id="285" r:id="rId15"/>
    <p:sldId id="286" r:id="rId16"/>
    <p:sldId id="287" r:id="rId17"/>
    <p:sldId id="264" r:id="rId18"/>
    <p:sldId id="289" r:id="rId19"/>
    <p:sldId id="290" r:id="rId20"/>
    <p:sldId id="291" r:id="rId21"/>
    <p:sldId id="269" r:id="rId22"/>
    <p:sldId id="292" r:id="rId23"/>
    <p:sldId id="293" r:id="rId24"/>
    <p:sldId id="294" r:id="rId25"/>
    <p:sldId id="270" r:id="rId26"/>
    <p:sldId id="295" r:id="rId27"/>
    <p:sldId id="296" r:id="rId28"/>
    <p:sldId id="297" r:id="rId29"/>
    <p:sldId id="272" r:id="rId30"/>
    <p:sldId id="298" r:id="rId31"/>
    <p:sldId id="299" r:id="rId32"/>
    <p:sldId id="300" r:id="rId33"/>
    <p:sldId id="273" r:id="rId34"/>
    <p:sldId id="301" r:id="rId35"/>
    <p:sldId id="302" r:id="rId36"/>
    <p:sldId id="303" r:id="rId37"/>
    <p:sldId id="267" r:id="rId38"/>
    <p:sldId id="310" r:id="rId39"/>
    <p:sldId id="311" r:id="rId40"/>
    <p:sldId id="312" r:id="rId41"/>
    <p:sldId id="274" r:id="rId42"/>
    <p:sldId id="307" r:id="rId43"/>
    <p:sldId id="308" r:id="rId44"/>
    <p:sldId id="309" r:id="rId45"/>
    <p:sldId id="277" r:id="rId46"/>
    <p:sldId id="275" r:id="rId47"/>
    <p:sldId id="276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74" autoAdjust="0"/>
    <p:restoredTop sz="94660"/>
  </p:normalViewPr>
  <p:slideViewPr>
    <p:cSldViewPr>
      <p:cViewPr varScale="1">
        <p:scale>
          <a:sx n="95" d="100"/>
          <a:sy n="95" d="100"/>
        </p:scale>
        <p:origin x="-4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AF8048-7F5C-4D12-98B3-ADD5A2E9E6BE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64E5D-2EEE-4506-92B1-9334D3BE09B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Переход</a:t>
            </a:r>
            <a:r>
              <a:rPr lang="ru-RU" baseline="0" dirty="0" smtClean="0"/>
              <a:t> с данного слайда на следующий осуществляется нажатием  мышки  на  сам слайд.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64E5D-2EEE-4506-92B1-9334D3BE09BE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Данный слайд является инструкционным. Необходимо  объяснить учащимся правила</a:t>
            </a:r>
            <a:r>
              <a:rPr lang="ru-RU" baseline="0" dirty="0" smtClean="0"/>
              <a:t>  работы с тестом и особенности оценивания. Переход на следующий слайд происходит  после нажатия на гиперссылку.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64E5D-2EEE-4506-92B1-9334D3BE09BE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64E5D-2EEE-4506-92B1-9334D3BE09BE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64E5D-2EEE-4506-92B1-9334D3BE09BE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21F4D-D69A-49C2-8B3C-52CCD504410F}" type="datetimeFigureOut">
              <a:rPr lang="ru-RU" smtClean="0"/>
              <a:pPr/>
              <a:t>12.01.2014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4D2E3-F7DF-4B1E-89D7-0BF339257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16.jpeg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9.xml"/><Relationship Id="rId5" Type="http://schemas.openxmlformats.org/officeDocument/2006/relationships/image" Target="../media/image16.jpeg"/><Relationship Id="rId4" Type="http://schemas.openxmlformats.org/officeDocument/2006/relationships/slide" Target="slide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slide" Target="slide20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slide" Target="slide19.xml"/><Relationship Id="rId4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5.xml"/><Relationship Id="rId5" Type="http://schemas.openxmlformats.org/officeDocument/2006/relationships/image" Target="../media/image16.jpeg"/><Relationship Id="rId4" Type="http://schemas.openxmlformats.org/officeDocument/2006/relationships/slide" Target="slide2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upload.wikimedia.org/wikipedia/commons/2/25/Russian_konung_Oleg_by_Vasnetsov-2.jpg" TargetMode="External"/><Relationship Id="rId13" Type="http://schemas.openxmlformats.org/officeDocument/2006/relationships/image" Target="../media/image16.jpeg"/><Relationship Id="rId3" Type="http://schemas.openxmlformats.org/officeDocument/2006/relationships/hyperlink" Target="http://images.yandex.ru/yandsearch?p=7&amp;text=%D0%BA%D0%BD%D1%8F%D0%B7%D1%8C%20%D1%8F%D1%80%D0%BE%D1%81%D0%BB%D0%B0%D0%B2%20%D1%84%D0%BE%D1%82%D0%BE&amp;noreask=1&amp;img_url=www.family-history.ru/pic/catalog/rurikovichi/Yaroslav-Vsevolodovich_01.jpg&amp;rpt=simage&amp;lr=19" TargetMode="External"/><Relationship Id="rId7" Type="http://schemas.openxmlformats.org/officeDocument/2006/relationships/image" Target="../media/image23.jpeg"/><Relationship Id="rId12" Type="http://schemas.openxmlformats.org/officeDocument/2006/relationships/slide" Target="slide2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11" Type="http://schemas.openxmlformats.org/officeDocument/2006/relationships/image" Target="../media/image9.jpeg"/><Relationship Id="rId5" Type="http://schemas.openxmlformats.org/officeDocument/2006/relationships/hyperlink" Target="http://foto.mail.ru/mail/irinakoperles/2425/2426.html" TargetMode="External"/><Relationship Id="rId10" Type="http://schemas.openxmlformats.org/officeDocument/2006/relationships/slide" Target="slide22.xml"/><Relationship Id="rId4" Type="http://schemas.openxmlformats.org/officeDocument/2006/relationships/image" Target="../media/image21.jpeg"/><Relationship Id="rId9" Type="http://schemas.openxmlformats.org/officeDocument/2006/relationships/image" Target="../media/image24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upload.wikimedia.org/wikipedia/commons/2/25/Russian_konung_Oleg_by_Vasnetsov-2.jpg" TargetMode="External"/><Relationship Id="rId13" Type="http://schemas.openxmlformats.org/officeDocument/2006/relationships/image" Target="../media/image13.jpeg"/><Relationship Id="rId3" Type="http://schemas.openxmlformats.org/officeDocument/2006/relationships/hyperlink" Target="http://images.yandex.ru/yandsearch?p=7&amp;text=%D0%BA%D0%BD%D1%8F%D0%B7%D1%8C%20%D1%8F%D1%80%D0%BE%D1%81%D0%BB%D0%B0%D0%B2%20%D1%84%D0%BE%D1%82%D0%BE&amp;noreask=1&amp;img_url=www.family-history.ru/pic/catalog/rurikovichi/Yaroslav-Vsevolodovich_01.jpg&amp;rpt=simage&amp;lr=19" TargetMode="External"/><Relationship Id="rId7" Type="http://schemas.openxmlformats.org/officeDocument/2006/relationships/image" Target="../media/image23.jpeg"/><Relationship Id="rId12" Type="http://schemas.openxmlformats.org/officeDocument/2006/relationships/slide" Target="slide2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11" Type="http://schemas.openxmlformats.org/officeDocument/2006/relationships/image" Target="../media/image9.jpeg"/><Relationship Id="rId5" Type="http://schemas.openxmlformats.org/officeDocument/2006/relationships/hyperlink" Target="http://foto.mail.ru/mail/irinakoperles/2425/2426.html" TargetMode="External"/><Relationship Id="rId10" Type="http://schemas.openxmlformats.org/officeDocument/2006/relationships/slide" Target="slide23.xml"/><Relationship Id="rId4" Type="http://schemas.openxmlformats.org/officeDocument/2006/relationships/image" Target="../media/image21.jpeg"/><Relationship Id="rId9" Type="http://schemas.openxmlformats.org/officeDocument/2006/relationships/image" Target="../media/image25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upload.wikimedia.org/wikipedia/commons/2/25/Russian_konung_Oleg_by_Vasnetsov-2.jpg" TargetMode="External"/><Relationship Id="rId13" Type="http://schemas.openxmlformats.org/officeDocument/2006/relationships/slide" Target="slide24.xml"/><Relationship Id="rId3" Type="http://schemas.openxmlformats.org/officeDocument/2006/relationships/hyperlink" Target="http://images.yandex.ru/yandsearch?p=7&amp;text=%D0%BA%D0%BD%D1%8F%D0%B7%D1%8C%20%D1%8F%D1%80%D0%BE%D1%81%D0%BB%D0%B0%D0%B2%20%D1%84%D0%BE%D1%82%D0%BE&amp;noreask=1&amp;img_url=www.family-history.ru/pic/catalog/rurikovichi/Yaroslav-Vsevolodovich_01.jpg&amp;rpt=simage&amp;lr=19" TargetMode="External"/><Relationship Id="rId7" Type="http://schemas.openxmlformats.org/officeDocument/2006/relationships/image" Target="../media/image23.jpeg"/><Relationship Id="rId12" Type="http://schemas.openxmlformats.org/officeDocument/2006/relationships/image" Target="../media/image16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11" Type="http://schemas.openxmlformats.org/officeDocument/2006/relationships/slide" Target="slide23.xml"/><Relationship Id="rId5" Type="http://schemas.openxmlformats.org/officeDocument/2006/relationships/hyperlink" Target="http://foto.mail.ru/mail/irinakoperles/2425/2426.html" TargetMode="External"/><Relationship Id="rId10" Type="http://schemas.openxmlformats.org/officeDocument/2006/relationships/image" Target="../media/image9.jpeg"/><Relationship Id="rId4" Type="http://schemas.openxmlformats.org/officeDocument/2006/relationships/image" Target="../media/image21.jpeg"/><Relationship Id="rId9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school-ppt.3dn.ru/kartinki/school2/sch004.png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school-ppt.3dn.ru/kartinki/school2/sch009.png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7.jpeg"/><Relationship Id="rId4" Type="http://schemas.openxmlformats.org/officeDocument/2006/relationships/slide" Target="slide3.xml"/><Relationship Id="rId9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upload.wikimedia.org/wikipedia/commons/2/25/Russian_konung_Oleg_by_Vasnetsov-2.jpg" TargetMode="External"/><Relationship Id="rId13" Type="http://schemas.openxmlformats.org/officeDocument/2006/relationships/image" Target="../media/image16.jpeg"/><Relationship Id="rId3" Type="http://schemas.openxmlformats.org/officeDocument/2006/relationships/hyperlink" Target="http://images.yandex.ru/yandsearch?p=7&amp;text=%D0%BA%D0%BD%D1%8F%D0%B7%D1%8C%20%D1%8F%D1%80%D0%BE%D1%81%D0%BB%D0%B0%D0%B2%20%D1%84%D0%BE%D1%82%D0%BE&amp;noreask=1&amp;img_url=www.family-history.ru/pic/catalog/rurikovichi/Yaroslav-Vsevolodovich_01.jpg&amp;rpt=simage&amp;lr=19" TargetMode="External"/><Relationship Id="rId7" Type="http://schemas.openxmlformats.org/officeDocument/2006/relationships/image" Target="../media/image23.jpeg"/><Relationship Id="rId12" Type="http://schemas.openxmlformats.org/officeDocument/2006/relationships/slide" Target="slide2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11" Type="http://schemas.openxmlformats.org/officeDocument/2006/relationships/image" Target="../media/image9.jpeg"/><Relationship Id="rId5" Type="http://schemas.openxmlformats.org/officeDocument/2006/relationships/hyperlink" Target="http://foto.mail.ru/mail/irinakoperles/2425/2426.html" TargetMode="External"/><Relationship Id="rId10" Type="http://schemas.openxmlformats.org/officeDocument/2006/relationships/slide" Target="slide45.xml"/><Relationship Id="rId4" Type="http://schemas.openxmlformats.org/officeDocument/2006/relationships/image" Target="../media/image21.jpeg"/><Relationship Id="rId9" Type="http://schemas.openxmlformats.org/officeDocument/2006/relationships/image" Target="../media/image2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6.xml"/><Relationship Id="rId5" Type="http://schemas.openxmlformats.org/officeDocument/2006/relationships/image" Target="../media/image16.jpeg"/><Relationship Id="rId4" Type="http://schemas.openxmlformats.org/officeDocument/2006/relationships/slide" Target="slide2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slide" Target="slide26.xml"/><Relationship Id="rId4" Type="http://schemas.openxmlformats.org/officeDocument/2006/relationships/slide" Target="slide2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eg"/><Relationship Id="rId5" Type="http://schemas.openxmlformats.org/officeDocument/2006/relationships/slide" Target="slide27.xml"/><Relationship Id="rId4" Type="http://schemas.openxmlformats.org/officeDocument/2006/relationships/slide" Target="slide2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jpeg"/><Relationship Id="rId5" Type="http://schemas.openxmlformats.org/officeDocument/2006/relationships/slide" Target="slide28.xml"/><Relationship Id="rId4" Type="http://schemas.openxmlformats.org/officeDocument/2006/relationships/slide" Target="slide4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hyperlink" Target="http://images.yandex.ru/yandsearch?p=12&amp;text=%D0%BC%D0%B5%D1%87%20%D0%B2%D0%BE%D0%B8%D0%BD%D0%BE%D0%B2%20%D0%B4%D1%80%D0%B5%D0%B2%D0%BD%D0%B5%D1%80%D1%83%D1%81%D1%81%D0%BA%D0%BE%D0%B3%D0%BE%20%D0%B3%D0%BE%D1%81%D1%83%D0%B4%D0%B0%D1%80%D1%81%D1%82%D0%B2%D0%B0%20%D0%BA%D0%B0%D1%80%D1%82%D0%B8%D0%BD%D0%BA%D0%B8&amp;noreask=1&amp;img_url=unitedpeople.ucoz.com/_ph/5/2/175806040.jpg&amp;rpt=simage&amp;lr=19" TargetMode="External"/><Relationship Id="rId7" Type="http://schemas.openxmlformats.org/officeDocument/2006/relationships/image" Target="../media/image3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11" Type="http://schemas.openxmlformats.org/officeDocument/2006/relationships/image" Target="../media/image16.jpeg"/><Relationship Id="rId5" Type="http://schemas.openxmlformats.org/officeDocument/2006/relationships/image" Target="../media/image29.gif"/><Relationship Id="rId10" Type="http://schemas.openxmlformats.org/officeDocument/2006/relationships/slide" Target="slide29.xml"/><Relationship Id="rId4" Type="http://schemas.openxmlformats.org/officeDocument/2006/relationships/image" Target="../media/image28.jpeg"/><Relationship Id="rId9" Type="http://schemas.openxmlformats.org/officeDocument/2006/relationships/image" Target="../media/image9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3" Type="http://schemas.openxmlformats.org/officeDocument/2006/relationships/hyperlink" Target="http://images.yandex.ru/yandsearch?p=12&amp;text=%D0%BC%D0%B5%D1%87%20%D0%B2%D0%BE%D0%B8%D0%BD%D0%BE%D0%B2%20%D0%B4%D1%80%D0%B5%D0%B2%D0%BD%D0%B5%D1%80%D1%83%D1%81%D1%81%D0%BA%D0%BE%D0%B3%D0%BE%20%D0%B3%D0%BE%D1%81%D1%83%D0%B4%D0%B0%D1%80%D1%81%D1%82%D0%B2%D0%B0%20%D0%BA%D0%B0%D1%80%D1%82%D0%B8%D0%BD%D0%BA%D0%B8&amp;noreask=1&amp;img_url=unitedpeople.ucoz.com/_ph/5/2/175806040.jpg&amp;rpt=simage&amp;lr=19" TargetMode="External"/><Relationship Id="rId7" Type="http://schemas.openxmlformats.org/officeDocument/2006/relationships/image" Target="../media/image3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11" Type="http://schemas.openxmlformats.org/officeDocument/2006/relationships/image" Target="../media/image32.jpeg"/><Relationship Id="rId5" Type="http://schemas.openxmlformats.org/officeDocument/2006/relationships/image" Target="../media/image29.gif"/><Relationship Id="rId10" Type="http://schemas.openxmlformats.org/officeDocument/2006/relationships/slide" Target="slide30.xml"/><Relationship Id="rId4" Type="http://schemas.openxmlformats.org/officeDocument/2006/relationships/image" Target="../media/image28.jpeg"/><Relationship Id="rId9" Type="http://schemas.openxmlformats.org/officeDocument/2006/relationships/image" Target="../media/image9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hyperlink" Target="http://images.yandex.ru/yandsearch?p=12&amp;text=%D0%BC%D0%B5%D1%87%20%D0%B2%D0%BE%D0%B8%D0%BD%D0%BE%D0%B2%20%D0%B4%D1%80%D0%B5%D0%B2%D0%BD%D0%B5%D1%80%D1%83%D1%81%D1%81%D0%BA%D0%BE%D0%B3%D0%BE%20%D0%B3%D0%BE%D1%81%D1%83%D0%B4%D0%B0%D1%80%D1%81%D1%82%D0%B2%D0%B0%20%D0%BA%D0%B0%D1%80%D1%82%D0%B8%D0%BD%D0%BA%D0%B8&amp;noreask=1&amp;img_url=unitedpeople.ucoz.com/_ph/5/2/175806040.jpg&amp;rpt=simage&amp;lr=19" TargetMode="External"/><Relationship Id="rId7" Type="http://schemas.openxmlformats.org/officeDocument/2006/relationships/image" Target="../media/image3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11" Type="http://schemas.openxmlformats.org/officeDocument/2006/relationships/image" Target="../media/image26.jpeg"/><Relationship Id="rId5" Type="http://schemas.openxmlformats.org/officeDocument/2006/relationships/image" Target="../media/image29.gif"/><Relationship Id="rId10" Type="http://schemas.openxmlformats.org/officeDocument/2006/relationships/slide" Target="slide31.xml"/><Relationship Id="rId4" Type="http://schemas.openxmlformats.org/officeDocument/2006/relationships/image" Target="../media/image28.jpeg"/><Relationship Id="rId9" Type="http://schemas.openxmlformats.org/officeDocument/2006/relationships/image" Target="../media/image9.jpe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slide" Target="slide45.xml"/><Relationship Id="rId3" Type="http://schemas.openxmlformats.org/officeDocument/2006/relationships/hyperlink" Target="http://images.yandex.ru/yandsearch?p=12&amp;text=%D0%BC%D0%B5%D1%87%20%D0%B2%D0%BE%D0%B8%D0%BD%D0%BE%D0%B2%20%D0%B4%D1%80%D0%B5%D0%B2%D0%BD%D0%B5%D1%80%D1%83%D1%81%D1%81%D0%BA%D0%BE%D0%B3%D0%BE%20%D0%B3%D0%BE%D1%81%D1%83%D0%B4%D0%B0%D1%80%D1%81%D1%82%D0%B2%D0%B0%20%D0%BA%D0%B0%D1%80%D1%82%D0%B8%D0%BD%D0%BA%D0%B8&amp;noreask=1&amp;img_url=unitedpeople.ucoz.com/_ph/5/2/175806040.jpg&amp;rpt=simage&amp;lr=19" TargetMode="External"/><Relationship Id="rId7" Type="http://schemas.openxmlformats.org/officeDocument/2006/relationships/image" Target="../media/image3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11" Type="http://schemas.openxmlformats.org/officeDocument/2006/relationships/image" Target="../media/image17.jpeg"/><Relationship Id="rId5" Type="http://schemas.openxmlformats.org/officeDocument/2006/relationships/image" Target="../media/image29.gif"/><Relationship Id="rId10" Type="http://schemas.openxmlformats.org/officeDocument/2006/relationships/slide" Target="slide32.xml"/><Relationship Id="rId4" Type="http://schemas.openxmlformats.org/officeDocument/2006/relationships/image" Target="../media/image28.jpeg"/><Relationship Id="rId9" Type="http://schemas.openxmlformats.org/officeDocument/2006/relationships/image" Target="../media/image9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33.jpeg"/><Relationship Id="rId4" Type="http://schemas.openxmlformats.org/officeDocument/2006/relationships/slide" Target="slide3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slide" Target="slide5.xml"/><Relationship Id="rId4" Type="http://schemas.openxmlformats.org/officeDocument/2006/relationships/image" Target="../media/image9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34.jpeg"/><Relationship Id="rId4" Type="http://schemas.openxmlformats.org/officeDocument/2006/relationships/slide" Target="slide3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jpeg"/><Relationship Id="rId5" Type="http://schemas.openxmlformats.org/officeDocument/2006/relationships/image" Target="../media/image35.jpeg"/><Relationship Id="rId4" Type="http://schemas.openxmlformats.org/officeDocument/2006/relationships/slide" Target="slide3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jpeg"/><Relationship Id="rId5" Type="http://schemas.openxmlformats.org/officeDocument/2006/relationships/slide" Target="slide36.xml"/><Relationship Id="rId4" Type="http://schemas.openxmlformats.org/officeDocument/2006/relationships/image" Target="../media/image9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slide" Target="slide3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9.jpeg"/><Relationship Id="rId4" Type="http://schemas.openxmlformats.org/officeDocument/2006/relationships/image" Target="../media/image38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16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0.xml"/><Relationship Id="rId5" Type="http://schemas.openxmlformats.org/officeDocument/2006/relationships/image" Target="../media/image34.jpeg"/><Relationship Id="rId4" Type="http://schemas.openxmlformats.org/officeDocument/2006/relationships/slide" Target="slide3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5.xml"/><Relationship Id="rId5" Type="http://schemas.openxmlformats.org/officeDocument/2006/relationships/image" Target="../media/image34.jpeg"/><Relationship Id="rId4" Type="http://schemas.openxmlformats.org/officeDocument/2006/relationships/slide" Target="slide4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slide" Target="slide4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3.xml"/><Relationship Id="rId5" Type="http://schemas.openxmlformats.org/officeDocument/2006/relationships/image" Target="../media/image16.jpeg"/><Relationship Id="rId4" Type="http://schemas.openxmlformats.org/officeDocument/2006/relationships/slide" Target="slide4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slide" Target="slide4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image" Target="../media/image10.jpeg"/><Relationship Id="rId4" Type="http://schemas.openxmlformats.org/officeDocument/2006/relationships/slide" Target="slide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9.jpeg"/><Relationship Id="rId4" Type="http://schemas.openxmlformats.org/officeDocument/2006/relationships/slide" Target="slide44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jpeg"/><Relationship Id="rId3" Type="http://schemas.openxmlformats.org/officeDocument/2006/relationships/hyperlink" Target="http://school-ppt.3dn.ru/kartinki/school2/sch007.png" TargetMode="External"/><Relationship Id="rId7" Type="http://schemas.openxmlformats.org/officeDocument/2006/relationships/image" Target="../media/image43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5.jpeg"/><Relationship Id="rId4" Type="http://schemas.openxmlformats.org/officeDocument/2006/relationships/image" Target="../media/image43.gi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5.jpeg"/><Relationship Id="rId4" Type="http://schemas.openxmlformats.org/officeDocument/2006/relationships/image" Target="../media/image43.gi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jpeg"/><Relationship Id="rId5" Type="http://schemas.openxmlformats.org/officeDocument/2006/relationships/image" Target="../media/image42.jpeg"/><Relationship Id="rId4" Type="http://schemas.openxmlformats.org/officeDocument/2006/relationships/image" Target="../media/image45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-ppt.3dn.ru/kartinki/school2/sch015.png" TargetMode="External"/><Relationship Id="rId2" Type="http://schemas.openxmlformats.org/officeDocument/2006/relationships/image" Target="../media/image4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jpeg"/><Relationship Id="rId5" Type="http://schemas.openxmlformats.org/officeDocument/2006/relationships/hyperlink" Target="http://school-ppt.3dn.ru/kartinki/school2/sch008.png" TargetMode="External"/><Relationship Id="rId4" Type="http://schemas.openxmlformats.org/officeDocument/2006/relationships/image" Target="../media/image48.jpe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kmishim.ru/uploads/images/exhibition/coin.jpg" TargetMode="External"/><Relationship Id="rId3" Type="http://schemas.openxmlformats.org/officeDocument/2006/relationships/hyperlink" Target="http://foto.mail.ru/mail/irinakoperles/2425/2426.html" TargetMode="External"/><Relationship Id="rId7" Type="http://schemas.openxmlformats.org/officeDocument/2006/relationships/hyperlink" Target="http://tp66.ru/images/events/image127.jpg-" TargetMode="External"/><Relationship Id="rId2" Type="http://schemas.openxmlformats.org/officeDocument/2006/relationships/hyperlink" Target="http://900igr.net/photo/rastenija-i-griby/Podsolnukh.files/Semechki-podsolnukha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yandex.ru/yandsearch" TargetMode="External"/><Relationship Id="rId5" Type="http://schemas.openxmlformats.org/officeDocument/2006/relationships/hyperlink" Target="http://www.oldru.com/hronology/05.html" TargetMode="External"/><Relationship Id="rId4" Type="http://schemas.openxmlformats.org/officeDocument/2006/relationships/hyperlink" Target="http://ru.wikipedia.org/wiki/" TargetMode="External"/><Relationship Id="rId9" Type="http://schemas.openxmlformats.org/officeDocument/2006/relationships/hyperlink" Target="http://tormashki.net/uploads/posts/2010-11/1291034929_13.jpg-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image" Target="../media/image10.jpeg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11.jpeg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image" Target="../media/image12.jpeg"/><Relationship Id="rId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slide" Target="slide1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slide" Target="slide14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1259632" y="476091"/>
            <a:ext cx="7488832" cy="646331"/>
          </a:xfrm>
          <a:prstGeom prst="rect">
            <a:avLst/>
          </a:prstGeom>
          <a:ln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Окружающий мир</a:t>
            </a:r>
            <a:endParaRPr kumimoji="0" lang="ru-RU" sz="36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1259632" y="1845405"/>
            <a:ext cx="7560840" cy="1508105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  <a:softEdge rad="12700"/>
          </a:effectLst>
          <a:scene3d>
            <a:camera prst="obliqueTopLeft"/>
            <a:lightRig rig="threePt" dir="t"/>
          </a:scene3d>
          <a:sp3d>
            <a:bevelT prst="relaxedInse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Контрольно-измерительный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материал  п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 разделу: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 smtClean="0">
                <a:solidFill>
                  <a:srgbClr val="C00000"/>
                </a:solidFill>
              </a:rPr>
              <a:t>« </a:t>
            </a:r>
            <a:r>
              <a:rPr lang="ru-RU" sz="3600" b="1" i="1" dirty="0">
                <a:solidFill>
                  <a:srgbClr val="C00000"/>
                </a:solidFill>
              </a:rPr>
              <a:t>Наша Родина: от Руси до России</a:t>
            </a:r>
            <a:r>
              <a:rPr lang="ru-RU" sz="2800" b="1" i="1" dirty="0">
                <a:solidFill>
                  <a:srgbClr val="C00000"/>
                </a:solidFill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5517232"/>
            <a:ext cx="3744416" cy="1340768"/>
          </a:xfrm>
          <a:prstGeom prst="rect">
            <a:avLst/>
          </a:prstGeom>
          <a:solidFill>
            <a:schemeClr val="accent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/>
              <a:t>Составила  презентацию учитель  начальных классов </a:t>
            </a:r>
          </a:p>
          <a:p>
            <a:pPr algn="ctr"/>
            <a:r>
              <a:rPr lang="ru-RU" sz="1600" b="1" i="1" dirty="0" smtClean="0"/>
              <a:t>МОУ </a:t>
            </a:r>
            <a:r>
              <a:rPr lang="ru-RU" sz="1600" b="1" i="1" smtClean="0"/>
              <a:t>«Гимназия №1»</a:t>
            </a:r>
            <a:endParaRPr lang="ru-RU" sz="1600" b="1" i="1" dirty="0" smtClean="0"/>
          </a:p>
          <a:p>
            <a:pPr algn="ctr"/>
            <a:r>
              <a:rPr lang="ru-RU" sz="1600" b="1" i="1" dirty="0" smtClean="0"/>
              <a:t> г. Печора</a:t>
            </a:r>
          </a:p>
          <a:p>
            <a:pPr algn="ctr"/>
            <a:r>
              <a:rPr lang="ru-RU" b="1" i="1" dirty="0" smtClean="0"/>
              <a:t>Килимчук Елена Александровна</a:t>
            </a:r>
            <a:endParaRPr lang="ru-RU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4437112"/>
            <a:ext cx="7344816" cy="461665"/>
          </a:xfrm>
          <a:prstGeom prst="rect">
            <a:avLst/>
          </a:prstGeom>
          <a:ln w="28575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/>
              <a:t>Тема : «Древняя Русь. Древнерусское государство»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267744" y="620688"/>
            <a:ext cx="6120680" cy="1152128"/>
          </a:xfrm>
          <a:prstGeom prst="wedgeEllipseCallout">
            <a:avLst>
              <a:gd name="adj1" fmla="val -62009"/>
              <a:gd name="adj2" fmla="val 42986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4. Выбери правильное высказывание.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420888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Восточные славяне осваивали территорию между морями : Чёрным, Балтийским, Каспийским.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3573016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Восточные славяне осваивали огромную территорию между морями –Чёрным, Белым,  Балтийским, </a:t>
            </a:r>
            <a:endParaRPr lang="ru-RU" sz="2400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75656" y="4869160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Восточные славяне осваивали огромную территорию между морями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Чёрным, Азовским, Каспийским.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27584" y="2492896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827584" y="3717032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827584" y="5013176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pic>
        <p:nvPicPr>
          <p:cNvPr id="10" name="Рисунок 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27584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79512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Группа 11"/>
          <p:cNvGrpSpPr/>
          <p:nvPr/>
        </p:nvGrpSpPr>
        <p:grpSpPr>
          <a:xfrm>
            <a:off x="1907704" y="6858000"/>
            <a:ext cx="6696744" cy="3600400"/>
            <a:chOff x="1763688" y="1772816"/>
            <a:chExt cx="6696744" cy="3600400"/>
          </a:xfrm>
        </p:grpSpPr>
        <p:sp>
          <p:nvSpPr>
            <p:cNvPr id="13" name="Блок-схема: альтернативный процесс 12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3200" b="1" i="1" dirty="0" smtClean="0"/>
                <a:t>Восточные славяне начиная с </a:t>
              </a:r>
            </a:p>
            <a:p>
              <a:pPr algn="ctr"/>
              <a:r>
                <a:rPr lang="en-US" sz="3200" b="1" i="1" dirty="0" smtClean="0"/>
                <a:t>VI </a:t>
              </a:r>
              <a:r>
                <a:rPr lang="ru-RU" sz="3200" b="1" i="1" dirty="0" smtClean="0"/>
                <a:t>века  осваивали огромную территорию между морями- Чёрным, Белым, Балтийским.</a:t>
              </a:r>
              <a:endParaRPr lang="ru-RU" sz="3200" b="1" dirty="0"/>
            </a:p>
          </p:txBody>
        </p:sp>
        <p:sp>
          <p:nvSpPr>
            <p:cNvPr id="14" name="Управляющая кнопка: настраиваемая 13">
              <a:hlinkClick r:id="rId4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5" name="Рисунок 14" descr="D:\Лена\Россия\efa56fc749a75f9ff5422be58c6a6145.jpg">
            <a:hlinkClick r:id="rId5" action="ppaction://hlinksldjump"/>
          </p:cNvPr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308304" y="5877272"/>
            <a:ext cx="116343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2BD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4D2EA"/>
                                      </p:to>
                                    </p:animClr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 L -0.07483 -0.7520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1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 L -0.07483 -0.75208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267744" y="620688"/>
            <a:ext cx="6120680" cy="1152128"/>
          </a:xfrm>
          <a:prstGeom prst="wedgeEllipseCallout">
            <a:avLst>
              <a:gd name="adj1" fmla="val -62009"/>
              <a:gd name="adj2" fmla="val 42986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4. Выбери правильное высказывание.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420888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Восточные славяне осваивали земли между морями : Чёрным, Балтийским, Каспийским.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3429000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Восточные славяне осваивали огромную территорию между морями –Чёрным, Белым,       Балтийским.</a:t>
            </a:r>
            <a:endParaRPr lang="ru-RU" sz="2400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75656" y="4725144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Восточные славяне осваивали огромную территорию между морями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Чёрным, Азовским, Каспийским.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27584" y="2492896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827584" y="3717032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827584" y="4869160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1763688" y="1484784"/>
            <a:ext cx="6696744" cy="388843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1907704" y="6858000"/>
            <a:ext cx="6696744" cy="3600400"/>
            <a:chOff x="1763688" y="1772816"/>
            <a:chExt cx="6696744" cy="3600400"/>
          </a:xfrm>
        </p:grpSpPr>
        <p:sp>
          <p:nvSpPr>
            <p:cNvPr id="13" name="Блок-схема: альтернативный процесс 12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3200" b="1" i="1" dirty="0" smtClean="0"/>
                <a:t>Восточные славяне осваивали огромную территорию между морями- Чёрным, Белым, Балтийским.</a:t>
              </a:r>
              <a:endParaRPr lang="ru-RU" sz="3200" b="1" dirty="0"/>
            </a:p>
          </p:txBody>
        </p:sp>
        <p:sp>
          <p:nvSpPr>
            <p:cNvPr id="14" name="Управляющая кнопка: настраиваемая 13">
              <a:hlinkClick r:id="rId3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5" name="Рисунок 14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5805264"/>
            <a:ext cx="1451471" cy="80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251520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2BD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4D2EA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-0.00648 L -0.07483 -0.7835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1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0 L -0.07483 -0.7835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" y="-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267744" y="620688"/>
            <a:ext cx="6120680" cy="1152128"/>
          </a:xfrm>
          <a:prstGeom prst="wedgeEllipseCallout">
            <a:avLst>
              <a:gd name="adj1" fmla="val -62009"/>
              <a:gd name="adj2" fmla="val 42986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4. Выбери правильное высказывание.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420888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Восточные славяне осваивали земли между морями : Чёрным, Балтийским, Каспийским.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3573016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Восточные славяне осваивали огромную территорию между морями –Чёрным, Белым,       Балтийским.</a:t>
            </a:r>
            <a:endParaRPr lang="ru-RU" sz="2400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75656" y="4725144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Восточные славяне осваивали огромную территорию между морями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Чёрным, Азовским, Каспийским.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27584" y="2492896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827584" y="3717032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827584" y="4941168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1907704" y="6858000"/>
            <a:ext cx="6696744" cy="3600400"/>
            <a:chOff x="1763688" y="1772816"/>
            <a:chExt cx="6696744" cy="3600400"/>
          </a:xfrm>
        </p:grpSpPr>
        <p:sp>
          <p:nvSpPr>
            <p:cNvPr id="11" name="Блок-схема: альтернативный процесс 10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3200" b="1" i="1" dirty="0" smtClean="0"/>
                <a:t>Восточные славяне осваивали огромную территорию между морями- Чёрным, Белым, Балтийским.</a:t>
              </a:r>
              <a:endParaRPr lang="ru-RU" sz="3200" b="1" dirty="0"/>
            </a:p>
          </p:txBody>
        </p:sp>
        <p:sp>
          <p:nvSpPr>
            <p:cNvPr id="12" name="Управляющая кнопка: настраиваемая 11">
              <a:hlinkClick r:id="rId3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i="1" dirty="0" smtClean="0">
                  <a:solidFill>
                    <a:srgbClr val="C00000"/>
                  </a:solidFill>
                </a:rPr>
                <a:t>выход</a:t>
              </a:r>
              <a:endParaRPr lang="ru-RU" sz="2800" b="1" i="1" dirty="0">
                <a:solidFill>
                  <a:srgbClr val="C00000"/>
                </a:solidFill>
              </a:endParaRPr>
            </a:p>
          </p:txBody>
        </p:sp>
      </p:grpSp>
      <p:pic>
        <p:nvPicPr>
          <p:cNvPr id="13" name="Рисунок 12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5877272"/>
            <a:ext cx="1379463" cy="656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2BD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4D2EA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2 -0.13519 L -0.05903 -0.762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-3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9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0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2 -0.13241 L -0.06702 -0.762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-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267744" y="980728"/>
            <a:ext cx="6120680" cy="1152128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5. В каком веке возникло Древнерусское государство?</a:t>
            </a:r>
            <a:endParaRPr lang="ru-RU" sz="24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3284984"/>
            <a:ext cx="1866217" cy="584775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а)  </a:t>
            </a:r>
            <a:r>
              <a:rPr lang="en-US" sz="3200" b="1" dirty="0" smtClean="0"/>
              <a:t>XI</a:t>
            </a:r>
            <a:r>
              <a:rPr lang="ru-RU" sz="3200" b="1" dirty="0" smtClean="0"/>
              <a:t>  век 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07904" y="3284984"/>
            <a:ext cx="2074607" cy="584775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б)    </a:t>
            </a:r>
            <a:r>
              <a:rPr lang="en-US" sz="3200" b="1" dirty="0" smtClean="0"/>
              <a:t>VII</a:t>
            </a:r>
            <a:r>
              <a:rPr lang="ru-RU" sz="3200" b="1" dirty="0" smtClean="0"/>
              <a:t>  век</a:t>
            </a:r>
            <a:endParaRPr lang="ru-RU" sz="2800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444208" y="3284984"/>
            <a:ext cx="1944216" cy="523220"/>
          </a:xfrm>
          <a:prstGeom prst="rect">
            <a:avLst/>
          </a:prstGeom>
          <a:ln>
            <a:solidFill>
              <a:srgbClr val="00206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в)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IX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619672" y="4005064"/>
            <a:ext cx="482352" cy="482352"/>
          </a:xfrm>
          <a:prstGeom prst="ellips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7308304" y="3861048"/>
            <a:ext cx="482352" cy="482352"/>
          </a:xfrm>
          <a:prstGeom prst="ellips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4499992" y="3933056"/>
            <a:ext cx="482352" cy="482352"/>
          </a:xfrm>
          <a:prstGeom prst="ellips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" name="Рисунок 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27584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79512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123728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475656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Группа 13"/>
          <p:cNvGrpSpPr/>
          <p:nvPr/>
        </p:nvGrpSpPr>
        <p:grpSpPr>
          <a:xfrm>
            <a:off x="1619672" y="6858000"/>
            <a:ext cx="6696744" cy="3699792"/>
            <a:chOff x="1763688" y="1772816"/>
            <a:chExt cx="6696744" cy="3699792"/>
          </a:xfrm>
        </p:grpSpPr>
        <p:sp>
          <p:nvSpPr>
            <p:cNvPr id="15" name="Блок-схема: альтернативный процесс 14"/>
            <p:cNvSpPr/>
            <p:nvPr/>
          </p:nvSpPr>
          <p:spPr>
            <a:xfrm>
              <a:off x="1763688" y="1988840"/>
              <a:ext cx="6696744" cy="3483768"/>
            </a:xfrm>
            <a:prstGeom prst="flowChartAlternateProcess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800" b="1" dirty="0" smtClean="0"/>
            </a:p>
            <a:p>
              <a:pPr algn="ctr"/>
              <a:r>
                <a:rPr lang="ru-RU" sz="2800" b="1" dirty="0" smtClean="0"/>
                <a:t>Древнерусское государство возникло в конце</a:t>
              </a:r>
              <a:r>
                <a:rPr lang="en-US" sz="2800" b="1" dirty="0" smtClean="0"/>
                <a:t> IX</a:t>
              </a:r>
              <a:r>
                <a:rPr lang="ru-RU" sz="2800" b="1" dirty="0" smtClean="0"/>
                <a:t> века. Оно успешно развивалось и достигло расцвета к началу </a:t>
              </a:r>
              <a:r>
                <a:rPr lang="en-US" sz="2800" b="1" dirty="0" smtClean="0"/>
                <a:t>XI </a:t>
              </a:r>
              <a:r>
                <a:rPr lang="ru-RU" sz="2800" b="1" dirty="0" smtClean="0"/>
                <a:t>века.</a:t>
              </a:r>
              <a:r>
                <a:rPr lang="en-US" sz="2800" b="1" dirty="0" smtClean="0"/>
                <a:t> </a:t>
              </a:r>
              <a:r>
                <a:rPr lang="ru-RU" sz="2800" b="1" dirty="0" smtClean="0"/>
                <a:t>Наша страна называлась Древнерусским государством с конца </a:t>
              </a:r>
              <a:r>
                <a:rPr lang="en-US" sz="2800" b="1" dirty="0" smtClean="0"/>
                <a:t>IX</a:t>
              </a:r>
              <a:r>
                <a:rPr lang="ru-RU" sz="2800" b="1" dirty="0" smtClean="0"/>
                <a:t> века</a:t>
              </a:r>
              <a:r>
                <a:rPr lang="en-US" sz="2800" b="1" dirty="0" smtClean="0"/>
                <a:t> </a:t>
              </a:r>
              <a:r>
                <a:rPr lang="ru-RU" sz="2800" b="1" dirty="0" smtClean="0"/>
                <a:t> до начала</a:t>
              </a:r>
              <a:r>
                <a:rPr lang="en-US" sz="2800" b="1" dirty="0" smtClean="0"/>
                <a:t> XV</a:t>
              </a:r>
              <a:r>
                <a:rPr lang="ru-RU" sz="2800" b="1" dirty="0" smtClean="0"/>
                <a:t> века.</a:t>
              </a:r>
              <a:endParaRPr lang="ru-RU" sz="2800" b="1" dirty="0"/>
            </a:p>
          </p:txBody>
        </p:sp>
        <p:sp>
          <p:nvSpPr>
            <p:cNvPr id="16" name="Управляющая кнопка: настраиваемая 15">
              <a:hlinkClick r:id="rId4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rgbClr val="0070C0"/>
                  </a:solidFill>
                </a:rPr>
                <a:t>Следующее </a:t>
              </a:r>
              <a:r>
                <a:rPr lang="ru-RU" b="1" i="1" dirty="0" smtClean="0">
                  <a:solidFill>
                    <a:schemeClr val="tx1"/>
                  </a:solidFill>
                  <a:hlinkClick r:id="rId5" action="ppaction://hlinksldjump"/>
                </a:rPr>
                <a:t>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7" name="Рисунок 16" descr="D:\Лена\Россия\efa56fc749a75f9ff5422be58c6a6145.jpg">
            <a:hlinkClick r:id="rId5" action="ppaction://hlinksldjump"/>
          </p:cNvPr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948264" y="5013176"/>
            <a:ext cx="129614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1979 -0.7486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3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3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1979 -0.7592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267744" y="980728"/>
            <a:ext cx="6120680" cy="1152128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5. В каком веке возникло Древнерусское государство?</a:t>
            </a:r>
            <a:endParaRPr lang="ru-RU" sz="24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3212976"/>
            <a:ext cx="1866217" cy="584775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а)  </a:t>
            </a:r>
            <a:r>
              <a:rPr lang="en-US" sz="3200" b="1" dirty="0" smtClean="0"/>
              <a:t>XI</a:t>
            </a:r>
            <a:r>
              <a:rPr lang="ru-RU" sz="3200" b="1" dirty="0" smtClean="0"/>
              <a:t>  век 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07904" y="3212976"/>
            <a:ext cx="2074607" cy="584775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б)    </a:t>
            </a:r>
            <a:r>
              <a:rPr lang="en-US" sz="3200" b="1" dirty="0" smtClean="0"/>
              <a:t>VII</a:t>
            </a:r>
            <a:r>
              <a:rPr lang="ru-RU" sz="3200" b="1" dirty="0" smtClean="0"/>
              <a:t>  век</a:t>
            </a:r>
            <a:endParaRPr lang="ru-RU" sz="2800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444208" y="3239398"/>
            <a:ext cx="1944216" cy="523220"/>
          </a:xfrm>
          <a:prstGeom prst="rect">
            <a:avLst/>
          </a:prstGeom>
          <a:ln>
            <a:solidFill>
              <a:srgbClr val="00206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в)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IX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907704" y="6093296"/>
            <a:ext cx="648072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115616" y="6093296"/>
            <a:ext cx="648072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6093296"/>
            <a:ext cx="648072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4869160"/>
            <a:ext cx="1451471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Группа 13"/>
          <p:cNvGrpSpPr/>
          <p:nvPr/>
        </p:nvGrpSpPr>
        <p:grpSpPr>
          <a:xfrm>
            <a:off x="1619672" y="6858000"/>
            <a:ext cx="6696744" cy="3600400"/>
            <a:chOff x="1763688" y="1772816"/>
            <a:chExt cx="6696744" cy="3600400"/>
          </a:xfrm>
        </p:grpSpPr>
        <p:sp>
          <p:nvSpPr>
            <p:cNvPr id="15" name="Блок-схема: альтернативный процесс 14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800" b="1" dirty="0" smtClean="0"/>
            </a:p>
            <a:p>
              <a:pPr algn="ctr"/>
              <a:r>
                <a:rPr lang="ru-RU" sz="2800" b="1" dirty="0" smtClean="0"/>
                <a:t>Древнерусское государство возникло в конце</a:t>
              </a:r>
              <a:r>
                <a:rPr lang="en-US" sz="2800" b="1" dirty="0" smtClean="0"/>
                <a:t> IX</a:t>
              </a:r>
              <a:r>
                <a:rPr lang="ru-RU" sz="2800" b="1" dirty="0" smtClean="0"/>
                <a:t> века. Оно успешно развивалось и достигло расцвета к началу </a:t>
              </a:r>
              <a:r>
                <a:rPr lang="en-US" sz="2800" b="1" dirty="0" smtClean="0"/>
                <a:t>XI </a:t>
              </a:r>
              <a:r>
                <a:rPr lang="ru-RU" sz="2800" b="1" dirty="0" smtClean="0"/>
                <a:t>века.</a:t>
              </a:r>
              <a:r>
                <a:rPr lang="en-US" sz="2800" b="1" dirty="0" smtClean="0"/>
                <a:t> </a:t>
              </a:r>
              <a:r>
                <a:rPr lang="ru-RU" sz="2800" b="1" dirty="0" smtClean="0"/>
                <a:t>Наша страна называлась Древнерусским государством с конца </a:t>
              </a:r>
              <a:r>
                <a:rPr lang="en-US" sz="2800" b="1" dirty="0" smtClean="0"/>
                <a:t>IX</a:t>
              </a:r>
              <a:r>
                <a:rPr lang="ru-RU" sz="2800" b="1" dirty="0" smtClean="0"/>
                <a:t> века</a:t>
              </a:r>
              <a:r>
                <a:rPr lang="en-US" sz="2800" b="1" dirty="0" smtClean="0"/>
                <a:t> </a:t>
              </a:r>
              <a:r>
                <a:rPr lang="ru-RU" sz="2800" b="1" dirty="0" smtClean="0"/>
                <a:t> до начала</a:t>
              </a:r>
              <a:r>
                <a:rPr lang="en-US" sz="2800" b="1" dirty="0" smtClean="0"/>
                <a:t> XV</a:t>
              </a:r>
              <a:r>
                <a:rPr lang="ru-RU" sz="2800" b="1" dirty="0" smtClean="0"/>
                <a:t> века.</a:t>
              </a:r>
              <a:endParaRPr lang="ru-RU" sz="2800" b="1" dirty="0"/>
            </a:p>
          </p:txBody>
        </p:sp>
        <p:sp>
          <p:nvSpPr>
            <p:cNvPr id="16" name="Управляющая кнопка: настраиваемая 15">
              <a:hlinkClick r:id="rId6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 L -0.01962 -0.7099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 L -0.01962 -0.7099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267744" y="980728"/>
            <a:ext cx="6120680" cy="1152128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5. В каком веке возникло Древнерусское государство?</a:t>
            </a:r>
            <a:endParaRPr lang="ru-RU" sz="24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3212976"/>
            <a:ext cx="1866217" cy="584775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а)  </a:t>
            </a:r>
            <a:r>
              <a:rPr lang="en-US" sz="3200" b="1" dirty="0" smtClean="0"/>
              <a:t>XI</a:t>
            </a:r>
            <a:r>
              <a:rPr lang="ru-RU" sz="3200" b="1" dirty="0" smtClean="0"/>
              <a:t>  век 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07904" y="3212976"/>
            <a:ext cx="2074607" cy="584775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б)    </a:t>
            </a:r>
            <a:r>
              <a:rPr lang="en-US" sz="3200" b="1" dirty="0" smtClean="0"/>
              <a:t>VII</a:t>
            </a:r>
            <a:r>
              <a:rPr lang="ru-RU" sz="3200" b="1" dirty="0" smtClean="0"/>
              <a:t>  век</a:t>
            </a:r>
            <a:endParaRPr lang="ru-RU" sz="2800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444208" y="3212976"/>
            <a:ext cx="1944216" cy="523220"/>
          </a:xfrm>
          <a:prstGeom prst="rect">
            <a:avLst/>
          </a:prstGeom>
          <a:ln>
            <a:solidFill>
              <a:srgbClr val="00206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в)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IX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467544" y="5805264"/>
            <a:ext cx="64807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D:\Лена\Россия\efa56fc749a75f9ff5422be58c6a6145.jpg"/>
          <p:cNvPicPr/>
          <p:nvPr/>
        </p:nvPicPr>
        <p:blipFill>
          <a:blip r:embed="rId4" cstate="email">
            <a:lum bright="40000"/>
          </a:blip>
          <a:srcRect/>
          <a:stretch>
            <a:fillRect/>
          </a:stretch>
        </p:blipFill>
        <p:spPr bwMode="auto">
          <a:xfrm>
            <a:off x="1259632" y="5805264"/>
            <a:ext cx="648072" cy="584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D:\Лена\Россия\efa56fc749a75f9ff5422be58c6a6145.jpg">
            <a:hlinkClick r:id="rId5" action="ppaction://hlinksldjump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4653136"/>
            <a:ext cx="144016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Группа 12"/>
          <p:cNvGrpSpPr/>
          <p:nvPr/>
        </p:nvGrpSpPr>
        <p:grpSpPr>
          <a:xfrm>
            <a:off x="1619672" y="6858000"/>
            <a:ext cx="6696744" cy="3600400"/>
            <a:chOff x="1763688" y="1772816"/>
            <a:chExt cx="6696744" cy="3600400"/>
          </a:xfrm>
        </p:grpSpPr>
        <p:sp>
          <p:nvSpPr>
            <p:cNvPr id="14" name="Блок-схема: альтернативный процесс 13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800" b="1" dirty="0" smtClean="0"/>
            </a:p>
            <a:p>
              <a:pPr algn="ctr"/>
              <a:r>
                <a:rPr lang="ru-RU" sz="2800" b="1" dirty="0" smtClean="0"/>
                <a:t>Древнерусское государство возникло в конце</a:t>
              </a:r>
              <a:r>
                <a:rPr lang="en-US" sz="2800" b="1" dirty="0" smtClean="0"/>
                <a:t> IX</a:t>
              </a:r>
              <a:r>
                <a:rPr lang="ru-RU" sz="2800" b="1" dirty="0" smtClean="0"/>
                <a:t> века. Оно успешно развивалось и достигло расцвета к началу </a:t>
              </a:r>
              <a:r>
                <a:rPr lang="en-US" sz="2800" b="1" dirty="0" smtClean="0"/>
                <a:t>XI </a:t>
              </a:r>
              <a:r>
                <a:rPr lang="ru-RU" sz="2800" b="1" dirty="0" smtClean="0"/>
                <a:t>века.</a:t>
              </a:r>
              <a:r>
                <a:rPr lang="en-US" sz="2800" b="1" dirty="0" smtClean="0"/>
                <a:t> </a:t>
              </a:r>
              <a:r>
                <a:rPr lang="ru-RU" sz="2800" b="1" dirty="0" smtClean="0"/>
                <a:t>Наша страна называлась Древнерусским государством с конца </a:t>
              </a:r>
              <a:r>
                <a:rPr lang="en-US" sz="2800" b="1" dirty="0" smtClean="0"/>
                <a:t>IX</a:t>
              </a:r>
              <a:r>
                <a:rPr lang="ru-RU" sz="2800" b="1" dirty="0" smtClean="0"/>
                <a:t> века</a:t>
              </a:r>
              <a:r>
                <a:rPr lang="en-US" sz="2800" b="1" dirty="0" smtClean="0"/>
                <a:t> </a:t>
              </a:r>
              <a:r>
                <a:rPr lang="ru-RU" sz="2800" b="1" dirty="0" smtClean="0"/>
                <a:t> до начала</a:t>
              </a:r>
              <a:r>
                <a:rPr lang="en-US" sz="2800" b="1" dirty="0" smtClean="0"/>
                <a:t> XV</a:t>
              </a:r>
              <a:r>
                <a:rPr lang="ru-RU" sz="2800" b="1" dirty="0" smtClean="0"/>
                <a:t> века.</a:t>
              </a:r>
              <a:endParaRPr lang="ru-RU" sz="2800" b="1" dirty="0"/>
            </a:p>
          </p:txBody>
        </p:sp>
        <p:sp>
          <p:nvSpPr>
            <p:cNvPr id="15" name="Управляющая кнопка: настраиваемая 14">
              <a:hlinkClick r:id="rId7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 L -0.02743 -0.7414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" y="-3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 L -0.02743 -0.7414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" y="-3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267744" y="980728"/>
            <a:ext cx="6120680" cy="1152128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5. В каком веке возникло Древнерусское государство?</a:t>
            </a:r>
            <a:endParaRPr lang="ru-RU" sz="24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3212976"/>
            <a:ext cx="1866217" cy="584775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а)  </a:t>
            </a:r>
            <a:r>
              <a:rPr lang="en-US" sz="3200" b="1" dirty="0" smtClean="0"/>
              <a:t>XI</a:t>
            </a:r>
            <a:r>
              <a:rPr lang="ru-RU" sz="3200" b="1" dirty="0" smtClean="0"/>
              <a:t>  век 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07904" y="3212976"/>
            <a:ext cx="2074607" cy="584775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б)    </a:t>
            </a:r>
            <a:r>
              <a:rPr lang="en-US" sz="3200" b="1" dirty="0" smtClean="0"/>
              <a:t>VII</a:t>
            </a:r>
            <a:r>
              <a:rPr lang="ru-RU" sz="3200" b="1" dirty="0" smtClean="0"/>
              <a:t>  век</a:t>
            </a:r>
            <a:endParaRPr lang="ru-RU" sz="2800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444208" y="3212976"/>
            <a:ext cx="1944216" cy="523220"/>
          </a:xfrm>
          <a:prstGeom prst="rect">
            <a:avLst/>
          </a:prstGeom>
          <a:ln>
            <a:solidFill>
              <a:srgbClr val="00206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в)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IX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79512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4581128"/>
            <a:ext cx="151216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Группа 11"/>
          <p:cNvGrpSpPr/>
          <p:nvPr/>
        </p:nvGrpSpPr>
        <p:grpSpPr>
          <a:xfrm>
            <a:off x="1619672" y="6858000"/>
            <a:ext cx="6696744" cy="3600400"/>
            <a:chOff x="1763688" y="1772816"/>
            <a:chExt cx="6696744" cy="3600400"/>
          </a:xfrm>
        </p:grpSpPr>
        <p:sp>
          <p:nvSpPr>
            <p:cNvPr id="13" name="Блок-схема: альтернативный процесс 12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b="1" dirty="0" smtClean="0"/>
            </a:p>
            <a:p>
              <a:pPr algn="ctr"/>
              <a:r>
                <a:rPr lang="ru-RU" sz="2800" b="1" dirty="0" smtClean="0"/>
                <a:t>Древнерусское государство возникло в конце</a:t>
              </a:r>
              <a:r>
                <a:rPr lang="en-US" sz="2800" b="1" dirty="0" smtClean="0"/>
                <a:t> IX</a:t>
              </a:r>
              <a:r>
                <a:rPr lang="ru-RU" sz="2800" b="1" dirty="0" smtClean="0"/>
                <a:t> века. Оно успешно развивалось и достигло расцвета к началу </a:t>
              </a:r>
              <a:r>
                <a:rPr lang="en-US" sz="2800" b="1" dirty="0" smtClean="0"/>
                <a:t>XI </a:t>
              </a:r>
              <a:r>
                <a:rPr lang="ru-RU" sz="2800" b="1" dirty="0" smtClean="0"/>
                <a:t>века.</a:t>
              </a:r>
              <a:r>
                <a:rPr lang="en-US" sz="2800" b="1" dirty="0" smtClean="0"/>
                <a:t> </a:t>
              </a:r>
              <a:r>
                <a:rPr lang="ru-RU" sz="2800" b="1" dirty="0" smtClean="0"/>
                <a:t>Наша страна называлась Древнерусским государством с конца </a:t>
              </a:r>
              <a:r>
                <a:rPr lang="en-US" sz="2800" b="1" dirty="0" smtClean="0"/>
                <a:t>IX</a:t>
              </a:r>
              <a:r>
                <a:rPr lang="ru-RU" sz="2800" b="1" dirty="0" smtClean="0"/>
                <a:t> века</a:t>
              </a:r>
              <a:r>
                <a:rPr lang="en-US" sz="2800" b="1" dirty="0" smtClean="0"/>
                <a:t> </a:t>
              </a:r>
              <a:r>
                <a:rPr lang="ru-RU" sz="2800" b="1" dirty="0" smtClean="0"/>
                <a:t> до начала</a:t>
              </a:r>
              <a:r>
                <a:rPr lang="en-US" sz="2800" b="1" dirty="0" smtClean="0"/>
                <a:t> XV</a:t>
              </a:r>
              <a:r>
                <a:rPr lang="ru-RU" sz="2800" b="1" dirty="0" smtClean="0"/>
                <a:t> века.</a:t>
              </a:r>
              <a:endParaRPr lang="ru-RU" sz="2800" b="1" dirty="0"/>
            </a:p>
          </p:txBody>
        </p:sp>
        <p:sp>
          <p:nvSpPr>
            <p:cNvPr id="14" name="Управляющая кнопка: настраиваемая 13">
              <a:hlinkClick r:id="rId6" action="ppaction://hlinksldjump" highlightClick="1"/>
            </p:cNvPr>
            <p:cNvSpPr/>
            <p:nvPr/>
          </p:nvSpPr>
          <p:spPr>
            <a:xfrm>
              <a:off x="6876256" y="1772816"/>
              <a:ext cx="1584176" cy="675456"/>
            </a:xfrm>
            <a:prstGeom prst="actionButtonBlank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выход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 L -0.05903 -0.762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-3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 L -0.05903 -0.762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-3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152128"/>
          </a:xfrm>
          <a:prstGeom prst="wedgeEllipseCallout">
            <a:avLst>
              <a:gd name="adj1" fmla="val -60002"/>
              <a:gd name="adj2" fmla="val 65493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6. </a:t>
            </a:r>
            <a:r>
              <a:rPr lang="ru-RU" sz="2800" b="1" i="1" dirty="0" smtClean="0"/>
              <a:t>Кто был первым князем Древней Руси?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005064"/>
            <a:ext cx="1920719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dirty="0" smtClean="0"/>
              <a:t>а)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Ярослав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43808" y="4005064"/>
            <a:ext cx="1656184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Рюрик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860032" y="4005064"/>
            <a:ext cx="2160240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Владимир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7164288" y="4005064"/>
            <a:ext cx="1728192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Олег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http://im5-tub-ru.yandex.net/i?id=17580751-04-72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636912"/>
            <a:ext cx="1080120" cy="1296144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9" name="centralImgId" descr="Фото Рюрик">
            <a:hlinkClick r:id="rId5" tooltip="&quot;Следующее фото&quot;"/>
          </p:cNvPr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3203848" y="2564904"/>
            <a:ext cx="1152128" cy="136815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0" name="Рисунок 9" descr="http://www.oldru.com/hronology/05_01.jpg"/>
          <p:cNvPicPr/>
          <p:nvPr/>
        </p:nvPicPr>
        <p:blipFill>
          <a:blip r:embed="rId7" cstate="email">
            <a:lum bright="20000"/>
          </a:blip>
          <a:srcRect/>
          <a:stretch>
            <a:fillRect/>
          </a:stretch>
        </p:blipFill>
        <p:spPr bwMode="auto">
          <a:xfrm>
            <a:off x="5292080" y="2492896"/>
            <a:ext cx="1152128" cy="136815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1" name="Рисунок 10" descr="Файл:Russian konung Oleg by Vasnetsov-2.jpg">
            <a:hlinkClick r:id="rId8"/>
          </p:cNvPr>
          <p:cNvPicPr/>
          <p:nvPr/>
        </p:nvPicPr>
        <p:blipFill>
          <a:blip r:embed="rId9" cstate="email">
            <a:lum bright="20000"/>
          </a:blip>
          <a:srcRect/>
          <a:stretch>
            <a:fillRect/>
          </a:stretch>
        </p:blipFill>
        <p:spPr bwMode="auto">
          <a:xfrm>
            <a:off x="7236296" y="2708920"/>
            <a:ext cx="1440160" cy="1152128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grpSp>
        <p:nvGrpSpPr>
          <p:cNvPr id="16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7" name="Блок-схема: альтернативный процесс 16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Первым князем Древней Руси был Рюрик.</a:t>
              </a:r>
              <a:endParaRPr lang="ru-RU" sz="2800" b="1" dirty="0"/>
            </a:p>
          </p:txBody>
        </p:sp>
        <p:sp>
          <p:nvSpPr>
            <p:cNvPr id="18" name="Управляющая кнопка: настраиваемая 17">
              <a:hlinkClick r:id="rId10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9" name="Рисунок 18" descr="D:\Лена\Россия\efa56fc749a75f9ff5422be58c6a6145.jpg"/>
          <p:cNvPicPr/>
          <p:nvPr/>
        </p:nvPicPr>
        <p:blipFill>
          <a:blip r:embed="rId11" cstate="email">
            <a:lum bright="40000"/>
          </a:blip>
          <a:srcRect/>
          <a:stretch>
            <a:fillRect/>
          </a:stretch>
        </p:blipFill>
        <p:spPr bwMode="auto">
          <a:xfrm>
            <a:off x="179512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11" cstate="email">
            <a:lum bright="40000"/>
          </a:blip>
          <a:srcRect/>
          <a:stretch>
            <a:fillRect/>
          </a:stretch>
        </p:blipFill>
        <p:spPr bwMode="auto">
          <a:xfrm>
            <a:off x="2771800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Лена\Россия\efa56fc749a75f9ff5422be58c6a6145.jpg"/>
          <p:cNvPicPr/>
          <p:nvPr/>
        </p:nvPicPr>
        <p:blipFill>
          <a:blip r:embed="rId11" cstate="email">
            <a:lum bright="40000"/>
          </a:blip>
          <a:srcRect/>
          <a:stretch>
            <a:fillRect/>
          </a:stretch>
        </p:blipFill>
        <p:spPr bwMode="auto">
          <a:xfrm>
            <a:off x="2123728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D:\Лена\Россия\efa56fc749a75f9ff5422be58c6a6145.jpg"/>
          <p:cNvPicPr/>
          <p:nvPr/>
        </p:nvPicPr>
        <p:blipFill>
          <a:blip r:embed="rId11" cstate="email">
            <a:lum bright="40000"/>
          </a:blip>
          <a:srcRect/>
          <a:stretch>
            <a:fillRect/>
          </a:stretch>
        </p:blipFill>
        <p:spPr bwMode="auto">
          <a:xfrm>
            <a:off x="1475656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D:\Лена\Россия\efa56fc749a75f9ff5422be58c6a6145.jpg"/>
          <p:cNvPicPr/>
          <p:nvPr/>
        </p:nvPicPr>
        <p:blipFill>
          <a:blip r:embed="rId11" cstate="email">
            <a:lum bright="40000"/>
          </a:blip>
          <a:srcRect/>
          <a:stretch>
            <a:fillRect/>
          </a:stretch>
        </p:blipFill>
        <p:spPr bwMode="auto">
          <a:xfrm>
            <a:off x="827584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D:\Лена\Россия\efa56fc749a75f9ff5422be58c6a6145.jpg">
            <a:hlinkClick r:id="rId12" action="ppaction://hlinksldjump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72200" y="5373216"/>
            <a:ext cx="136815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Прямоугольник 24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42AE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5122 -0.8361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4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5122 -0.8361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4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0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5122 -0.836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4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1"/>
                  </p:tgtEl>
                </p:cond>
              </p:nextCondLst>
            </p:seq>
          </p:childTnLst>
        </p:cTn>
      </p:par>
    </p:tnLst>
    <p:bldLst>
      <p:bldP spid="4" grpId="0" animBg="1"/>
      <p:bldP spid="2050" grpId="0" animBg="1"/>
      <p:bldP spid="205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152128"/>
          </a:xfrm>
          <a:prstGeom prst="wedgeEllipseCallout">
            <a:avLst>
              <a:gd name="adj1" fmla="val -60002"/>
              <a:gd name="adj2" fmla="val 65493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6. </a:t>
            </a:r>
            <a:r>
              <a:rPr lang="ru-RU" sz="2800" b="1" i="1" dirty="0" smtClean="0"/>
              <a:t>Кто был первым князем Древней Руси?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005064"/>
            <a:ext cx="1920719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dirty="0" smtClean="0"/>
              <a:t>а)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Ярослав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43808" y="4005064"/>
            <a:ext cx="1656184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Рюрик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860032" y="4005064"/>
            <a:ext cx="2160240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Владимир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7164288" y="4005064"/>
            <a:ext cx="1728192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Олег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http://im5-tub-ru.yandex.net/i?id=17580751-04-72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636912"/>
            <a:ext cx="1080120" cy="1296144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9" name="centralImgId" descr="Фото Рюрик">
            <a:hlinkClick r:id="rId5" tooltip="&quot;Следующее фото&quot;"/>
          </p:cNvPr>
          <p:cNvPicPr/>
          <p:nvPr/>
        </p:nvPicPr>
        <p:blipFill>
          <a:blip r:embed="rId6" cstate="email">
            <a:lum bright="20000"/>
          </a:blip>
          <a:srcRect/>
          <a:stretch>
            <a:fillRect/>
          </a:stretch>
        </p:blipFill>
        <p:spPr bwMode="auto">
          <a:xfrm>
            <a:off x="3203848" y="2564904"/>
            <a:ext cx="1152128" cy="136815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0" name="Рисунок 9" descr="http://www.oldru.com/hronology/05_01.jpg"/>
          <p:cNvPicPr/>
          <p:nvPr/>
        </p:nvPicPr>
        <p:blipFill>
          <a:blip r:embed="rId7" cstate="email">
            <a:lum bright="30000"/>
          </a:blip>
          <a:srcRect/>
          <a:stretch>
            <a:fillRect/>
          </a:stretch>
        </p:blipFill>
        <p:spPr bwMode="auto">
          <a:xfrm>
            <a:off x="5292080" y="2492896"/>
            <a:ext cx="1152128" cy="136815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1" name="Рисунок 10" descr="Файл:Russian konung Oleg by Vasnetsov-2.jpg">
            <a:hlinkClick r:id="rId8"/>
          </p:cNvPr>
          <p:cNvPicPr/>
          <p:nvPr/>
        </p:nvPicPr>
        <p:blipFill>
          <a:blip r:embed="rId9" cstate="email">
            <a:lum bright="20000"/>
          </a:blip>
          <a:srcRect/>
          <a:stretch>
            <a:fillRect/>
          </a:stretch>
        </p:blipFill>
        <p:spPr bwMode="auto">
          <a:xfrm>
            <a:off x="7236296" y="2636912"/>
            <a:ext cx="1440160" cy="1224136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grpSp>
        <p:nvGrpSpPr>
          <p:cNvPr id="5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7" name="Блок-схема: альтернативный процесс 16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Первым князем Древней Руси был Рюрик.</a:t>
              </a:r>
              <a:endParaRPr lang="ru-RU" sz="2800" b="1" dirty="0"/>
            </a:p>
          </p:txBody>
        </p:sp>
        <p:sp>
          <p:nvSpPr>
            <p:cNvPr id="18" name="Управляющая кнопка: настраиваемая 17">
              <a:hlinkClick r:id="rId10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9" name="Рисунок 18" descr="D:\Лена\Россия\efa56fc749a75f9ff5422be58c6a6145.jpg"/>
          <p:cNvPicPr/>
          <p:nvPr/>
        </p:nvPicPr>
        <p:blipFill>
          <a:blip r:embed="rId11" cstate="email">
            <a:lum bright="40000"/>
          </a:blip>
          <a:srcRect/>
          <a:stretch>
            <a:fillRect/>
          </a:stretch>
        </p:blipFill>
        <p:spPr bwMode="auto">
          <a:xfrm>
            <a:off x="2195736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11" cstate="email">
            <a:lum bright="40000"/>
          </a:blip>
          <a:srcRect/>
          <a:stretch>
            <a:fillRect/>
          </a:stretch>
        </p:blipFill>
        <p:spPr bwMode="auto">
          <a:xfrm>
            <a:off x="1547664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Лена\Россия\efa56fc749a75f9ff5422be58c6a6145.jpg"/>
          <p:cNvPicPr/>
          <p:nvPr/>
        </p:nvPicPr>
        <p:blipFill>
          <a:blip r:embed="rId11" cstate="email">
            <a:lum bright="40000"/>
          </a:blip>
          <a:srcRect/>
          <a:stretch>
            <a:fillRect/>
          </a:stretch>
        </p:blipFill>
        <p:spPr bwMode="auto">
          <a:xfrm>
            <a:off x="899592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D:\Лена\Россия\efa56fc749a75f9ff5422be58c6a6145.jpg"/>
          <p:cNvPicPr/>
          <p:nvPr/>
        </p:nvPicPr>
        <p:blipFill>
          <a:blip r:embed="rId11" cstate="email">
            <a:lum bright="40000"/>
          </a:blip>
          <a:srcRect/>
          <a:stretch>
            <a:fillRect/>
          </a:stretch>
        </p:blipFill>
        <p:spPr bwMode="auto">
          <a:xfrm>
            <a:off x="251520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D:\Лена\Россия\efa56fc749a75f9ff5422be58c6a6145.jpg">
            <a:hlinkClick r:id="rId12" action="ppaction://hlinksldjump"/>
          </p:cNvPr>
          <p:cNvPicPr/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6516216" y="5085184"/>
            <a:ext cx="122413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42AE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4323 -0.7310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-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5122 -0.7310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0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4323 -0.73102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-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1"/>
                  </p:tgtEl>
                </p:cond>
              </p:nextCondLst>
            </p:seq>
          </p:childTnLst>
        </p:cTn>
      </p:par>
    </p:tnLst>
    <p:bldLst>
      <p:bldP spid="4" grpId="0" animBg="1"/>
      <p:bldP spid="2050" grpId="0" animBg="1"/>
      <p:bldP spid="205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152128"/>
          </a:xfrm>
          <a:prstGeom prst="wedgeEllipseCallout">
            <a:avLst>
              <a:gd name="adj1" fmla="val -60002"/>
              <a:gd name="adj2" fmla="val 65493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6. </a:t>
            </a:r>
            <a:r>
              <a:rPr lang="ru-RU" sz="2800" b="1" i="1" dirty="0" smtClean="0"/>
              <a:t>Кто был первым князем Древней Руси?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005064"/>
            <a:ext cx="1920719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dirty="0" smtClean="0"/>
              <a:t>а)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Ярослав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43808" y="4005064"/>
            <a:ext cx="1656184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Рюрик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860032" y="4005064"/>
            <a:ext cx="2160240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Владимир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7164288" y="4005064"/>
            <a:ext cx="1728192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Олег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http://im5-tub-ru.yandex.net/i?id=17580751-04-72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636912"/>
            <a:ext cx="1080120" cy="1296144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9" name="centralImgId" descr="Фото Рюрик">
            <a:hlinkClick r:id="rId5" tooltip="&quot;Следующее фото&quot;"/>
          </p:cNvPr>
          <p:cNvPicPr/>
          <p:nvPr/>
        </p:nvPicPr>
        <p:blipFill>
          <a:blip r:embed="rId6" cstate="email">
            <a:lum bright="20000"/>
          </a:blip>
          <a:srcRect/>
          <a:stretch>
            <a:fillRect/>
          </a:stretch>
        </p:blipFill>
        <p:spPr bwMode="auto">
          <a:xfrm>
            <a:off x="3203848" y="2564904"/>
            <a:ext cx="1152128" cy="136815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0" name="Рисунок 9" descr="http://www.oldru.com/hronology/05_01.jp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292080" y="2492896"/>
            <a:ext cx="1152128" cy="136815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1" name="Рисунок 10" descr="Файл:Russian konung Oleg by Vasnetsov-2.jpg">
            <a:hlinkClick r:id="rId8"/>
          </p:cNvPr>
          <p:cNvPicPr/>
          <p:nvPr/>
        </p:nvPicPr>
        <p:blipFill>
          <a:blip r:embed="rId9" cstate="email">
            <a:lum bright="20000"/>
          </a:blip>
          <a:srcRect/>
          <a:stretch>
            <a:fillRect/>
          </a:stretch>
        </p:blipFill>
        <p:spPr bwMode="auto">
          <a:xfrm>
            <a:off x="7236296" y="2708920"/>
            <a:ext cx="1440160" cy="1152128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9" name="Рисунок 18" descr="D:\Лена\Россия\efa56fc749a75f9ff5422be58c6a6145.jpg"/>
          <p:cNvPicPr/>
          <p:nvPr/>
        </p:nvPicPr>
        <p:blipFill>
          <a:blip r:embed="rId10" cstate="email">
            <a:lum bright="40000"/>
          </a:blip>
          <a:srcRect/>
          <a:stretch>
            <a:fillRect/>
          </a:stretch>
        </p:blipFill>
        <p:spPr bwMode="auto">
          <a:xfrm>
            <a:off x="1547664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10" cstate="email">
            <a:lum bright="40000"/>
          </a:blip>
          <a:srcRect/>
          <a:stretch>
            <a:fillRect/>
          </a:stretch>
        </p:blipFill>
        <p:spPr bwMode="auto">
          <a:xfrm>
            <a:off x="827584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Лена\Россия\efa56fc749a75f9ff5422be58c6a6145.jpg"/>
          <p:cNvPicPr/>
          <p:nvPr/>
        </p:nvPicPr>
        <p:blipFill>
          <a:blip r:embed="rId10" cstate="email">
            <a:lum bright="40000"/>
          </a:blip>
          <a:srcRect/>
          <a:stretch>
            <a:fillRect/>
          </a:stretch>
        </p:blipFill>
        <p:spPr bwMode="auto">
          <a:xfrm>
            <a:off x="179512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D:\Лена\Россия\efa56fc749a75f9ff5422be58c6a6145.jpg">
            <a:hlinkClick r:id="rId11" action="ppaction://hlinksldjump"/>
          </p:cNvPr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084168" y="5301208"/>
            <a:ext cx="144016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" name="Группа 23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25" name="Блок-схема: альтернативный процесс 24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Первым князем Древней Руси был Рюрик.</a:t>
              </a:r>
              <a:endParaRPr lang="ru-RU" sz="2800" b="1" dirty="0"/>
            </a:p>
          </p:txBody>
        </p:sp>
        <p:sp>
          <p:nvSpPr>
            <p:cNvPr id="26" name="Управляющая кнопка: настраиваемая 25">
              <a:hlinkClick r:id="rId13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1181 -0.8361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4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1181 -0.8254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4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0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1181 -0.8254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4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1"/>
                  </p:tgtEl>
                </p:cond>
              </p:nextCondLst>
            </p:seq>
          </p:childTnLst>
        </p:cTn>
      </p:par>
    </p:tnLst>
    <p:bldLst>
      <p:bldP spid="4" grpId="0" animBg="1"/>
      <p:bldP spid="2050" grpId="0" animBg="1"/>
      <p:bldP spid="20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5085184"/>
            <a:ext cx="3312368" cy="1058416"/>
          </a:xfrm>
          <a:prstGeom prst="rect">
            <a:avLst/>
          </a:prstGeom>
          <a:ln>
            <a:solidFill>
              <a:srgbClr val="92D050"/>
            </a:solidFill>
          </a:ln>
          <a:scene3d>
            <a:camera prst="perspectiveContrastingRightFacing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Составила  презентацию учитель  начальных классов МОУ «Гимназия №1»</a:t>
            </a:r>
          </a:p>
          <a:p>
            <a:pPr algn="ctr"/>
            <a:r>
              <a:rPr lang="ru-RU" sz="1200" dirty="0" smtClean="0"/>
              <a:t> г. Печора</a:t>
            </a:r>
          </a:p>
          <a:p>
            <a:pPr algn="ctr"/>
            <a:r>
              <a:rPr lang="ru-RU" sz="1600" b="1" i="1" dirty="0" smtClean="0"/>
              <a:t>Килимчук Елена Александровна</a:t>
            </a:r>
            <a:endParaRPr lang="ru-RU" sz="1400" b="1" i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15616" y="980728"/>
            <a:ext cx="2520280" cy="792088"/>
          </a:xfrm>
          <a:prstGeom prst="roundRect">
            <a:avLst>
              <a:gd name="adj" fmla="val 50000"/>
            </a:avLst>
          </a:prstGeom>
          <a:ln w="28575">
            <a:solidFill>
              <a:srgbClr val="FFC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1. Выбери  вариант ответа и «кликни» по нему мышкой.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060848"/>
            <a:ext cx="3168352" cy="12241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________________</a:t>
            </a:r>
          </a:p>
          <a:p>
            <a:pPr algn="ctr"/>
            <a:r>
              <a:rPr lang="ru-RU" dirty="0" smtClean="0"/>
              <a:t>________________</a:t>
            </a:r>
          </a:p>
          <a:p>
            <a:pPr algn="ctr"/>
            <a:r>
              <a:rPr lang="ru-RU" dirty="0" smtClean="0"/>
              <a:t>________________</a:t>
            </a:r>
          </a:p>
          <a:p>
            <a:pPr algn="ctr"/>
            <a:r>
              <a:rPr lang="ru-RU" dirty="0" smtClean="0"/>
              <a:t>________________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39552" y="2924944"/>
            <a:ext cx="266328" cy="26632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39552" y="2636912"/>
            <a:ext cx="266328" cy="26632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539552" y="2348880"/>
            <a:ext cx="266328" cy="26632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539552" y="2060848"/>
            <a:ext cx="266328" cy="26632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755576" y="1844824"/>
            <a:ext cx="1224136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3779912" y="764704"/>
            <a:ext cx="4824536" cy="1584176"/>
          </a:xfrm>
          <a:prstGeom prst="roundRect">
            <a:avLst>
              <a:gd name="adj" fmla="val 43366"/>
            </a:avLst>
          </a:prstGeom>
          <a:ln w="28575">
            <a:solidFill>
              <a:srgbClr val="FFC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2.а.  </a:t>
            </a:r>
            <a:r>
              <a:rPr lang="ru-RU" sz="2000" dirty="0" smtClean="0">
                <a:solidFill>
                  <a:srgbClr val="C00000"/>
                </a:solidFill>
              </a:rPr>
              <a:t>Правильный ответ - </a:t>
            </a:r>
            <a:r>
              <a:rPr lang="ru-RU" dirty="0" smtClean="0">
                <a:solidFill>
                  <a:schemeClr val="tx1"/>
                </a:solidFill>
              </a:rPr>
              <a:t>появится </a:t>
            </a:r>
          </a:p>
          <a:p>
            <a:pPr algn="just"/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«кликни» по нему . Ты «перейдешь»  к другому  заданию.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5" name="Рисунок 14" descr="D:\Лена\Россия\efa56fc749a75f9ff5422be58c6a6145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740352" y="908720"/>
            <a:ext cx="576064" cy="508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Скругленный прямоугольник 15"/>
          <p:cNvSpPr/>
          <p:nvPr/>
        </p:nvSpPr>
        <p:spPr>
          <a:xfrm>
            <a:off x="3779912" y="2636912"/>
            <a:ext cx="4896544" cy="1728192"/>
          </a:xfrm>
          <a:prstGeom prst="roundRect">
            <a:avLst>
              <a:gd name="adj" fmla="val 50000"/>
            </a:avLst>
          </a:prstGeom>
          <a:ln w="28575">
            <a:solidFill>
              <a:srgbClr val="FFC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2.б. </a:t>
            </a:r>
            <a:r>
              <a:rPr lang="ru-RU" sz="2000" dirty="0" smtClean="0">
                <a:solidFill>
                  <a:srgbClr val="C00000"/>
                </a:solidFill>
              </a:rPr>
              <a:t>Ошибка –</a:t>
            </a:r>
            <a:r>
              <a:rPr lang="ru-RU" dirty="0" smtClean="0">
                <a:solidFill>
                  <a:schemeClr val="tx1"/>
                </a:solidFill>
              </a:rPr>
              <a:t> появится окошко с правильным ответом.  «Кликни» на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перейдёшь на следующее задание. При четырёх ошибках выходишь.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 flipV="1">
            <a:off x="8028384" y="3212976"/>
            <a:ext cx="360040" cy="325737"/>
          </a:xfrm>
          <a:prstGeom prst="actionButtonForwardNex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Управляющая кнопка: далее 17">
            <a:hlinkClick r:id="rId4" action="ppaction://hlinksldjump" highlightClick="1"/>
          </p:cNvPr>
          <p:cNvSpPr/>
          <p:nvPr/>
        </p:nvSpPr>
        <p:spPr>
          <a:xfrm>
            <a:off x="7812360" y="6309320"/>
            <a:ext cx="1008112" cy="288032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" name="Рисунок 19" descr="http://school-ppt.3dn.ru/kartinki/kartinki1/geroi_mu106-120/m107.pn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79512" y="836712"/>
            <a:ext cx="781050" cy="1007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http://school-ppt.3dn.ru/kartinki/school1/sch009.jpg">
            <a:hlinkClick r:id="rId6"/>
          </p:cNvPr>
          <p:cNvPicPr/>
          <p:nvPr/>
        </p:nvPicPr>
        <p:blipFill>
          <a:blip r:embed="rId7" cstate="email">
            <a:lum bright="-10000"/>
          </a:blip>
          <a:srcRect/>
          <a:stretch>
            <a:fillRect/>
          </a:stretch>
        </p:blipFill>
        <p:spPr bwMode="auto">
          <a:xfrm>
            <a:off x="3059832" y="3140968"/>
            <a:ext cx="1152128" cy="151216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22" name="Рисунок 21" descr="http://school-ppt.3dn.ru/kartinki/school1/sch004.jpg">
            <a:hlinkClick r:id="rId8"/>
          </p:cNvPr>
          <p:cNvPicPr/>
          <p:nvPr/>
        </p:nvPicPr>
        <p:blipFill>
          <a:blip r:embed="rId9" cstate="print">
            <a:lum bright="-10000"/>
          </a:blip>
          <a:srcRect/>
          <a:stretch>
            <a:fillRect/>
          </a:stretch>
        </p:blipFill>
        <p:spPr bwMode="auto">
          <a:xfrm>
            <a:off x="7452320" y="4365104"/>
            <a:ext cx="1296144" cy="144016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19" name="Скругленный прямоугольник 18"/>
          <p:cNvSpPr/>
          <p:nvPr/>
        </p:nvSpPr>
        <p:spPr>
          <a:xfrm>
            <a:off x="179512" y="3501008"/>
            <a:ext cx="2808312" cy="10081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115616" y="3933056"/>
            <a:ext cx="504056" cy="2160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763688" y="3933056"/>
            <a:ext cx="504056" cy="2160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411760" y="3933056"/>
            <a:ext cx="504056" cy="2160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67544" y="3933056"/>
            <a:ext cx="504056" cy="2160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 стрелкой 27"/>
          <p:cNvCxnSpPr/>
          <p:nvPr/>
        </p:nvCxnSpPr>
        <p:spPr>
          <a:xfrm flipH="1">
            <a:off x="1475656" y="1988840"/>
            <a:ext cx="936104" cy="1944216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3059832" y="4797152"/>
            <a:ext cx="4248472" cy="15841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lain" startAt="12"/>
            </a:pPr>
            <a:r>
              <a:rPr lang="ru-RU" dirty="0" smtClean="0">
                <a:solidFill>
                  <a:schemeClr val="tx1"/>
                </a:solidFill>
              </a:rPr>
              <a:t>-   «отлично» 5</a:t>
            </a:r>
          </a:p>
          <a:p>
            <a:pPr marL="342900" indent="-342900"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       11,10,9 – «хорошо» 4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                  8, 7 – « удовлетворительно»</a:t>
            </a:r>
            <a:r>
              <a:rPr lang="ru-RU" dirty="0" smtClean="0">
                <a:solidFill>
                  <a:srgbClr val="002060"/>
                </a:solidFill>
              </a:rPr>
              <a:t>3 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0" name="Рисунок 29" descr="D:\Лена\Россия\efa56fc749a75f9ff5422be58c6a6145.jpg"/>
          <p:cNvPicPr/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635896" y="5445224"/>
            <a:ext cx="432048" cy="364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 descr="D:\Лена\Россия\efa56fc749a75f9ff5422be58c6a6145.jpg"/>
          <p:cNvPicPr/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635896" y="4941168"/>
            <a:ext cx="432048" cy="364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 descr="D:\Лена\Россия\efa56fc749a75f9ff5422be58c6a6145.jpg"/>
          <p:cNvPicPr/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635896" y="5949280"/>
            <a:ext cx="432048" cy="364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152128"/>
          </a:xfrm>
          <a:prstGeom prst="wedgeEllipseCallout">
            <a:avLst>
              <a:gd name="adj1" fmla="val -60002"/>
              <a:gd name="adj2" fmla="val 65493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6. </a:t>
            </a:r>
            <a:r>
              <a:rPr lang="ru-RU" sz="2800" b="1" i="1" dirty="0" smtClean="0"/>
              <a:t>Кто был первым князем Древней Руси?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005064"/>
            <a:ext cx="1920719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dirty="0" smtClean="0"/>
              <a:t>а)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Ярослав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43808" y="4005064"/>
            <a:ext cx="1656184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Рюрик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860032" y="4005064"/>
            <a:ext cx="2160240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Владимир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7164288" y="4005064"/>
            <a:ext cx="1728192" cy="523220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Олег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http://im5-tub-ru.yandex.net/i?id=17580751-04-72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636912"/>
            <a:ext cx="1080120" cy="1296144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9" name="centralImgId" descr="Фото Рюрик">
            <a:hlinkClick r:id="rId5" tooltip="&quot;Следующее фото&quot;"/>
          </p:cNvPr>
          <p:cNvPicPr/>
          <p:nvPr/>
        </p:nvPicPr>
        <p:blipFill>
          <a:blip r:embed="rId6" cstate="email">
            <a:lum bright="20000"/>
          </a:blip>
          <a:srcRect/>
          <a:stretch>
            <a:fillRect/>
          </a:stretch>
        </p:blipFill>
        <p:spPr bwMode="auto">
          <a:xfrm>
            <a:off x="3203848" y="2564904"/>
            <a:ext cx="1152128" cy="136815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0" name="Рисунок 9" descr="http://www.oldru.com/hronology/05_01.jpg"/>
          <p:cNvPicPr/>
          <p:nvPr/>
        </p:nvPicPr>
        <p:blipFill>
          <a:blip r:embed="rId7" cstate="email">
            <a:lum bright="20000"/>
          </a:blip>
          <a:srcRect/>
          <a:stretch>
            <a:fillRect/>
          </a:stretch>
        </p:blipFill>
        <p:spPr bwMode="auto">
          <a:xfrm>
            <a:off x="5292080" y="2492896"/>
            <a:ext cx="1152128" cy="136815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1" name="Рисунок 10" descr="Файл:Russian konung Oleg by Vasnetsov-2.jpg">
            <a:hlinkClick r:id="rId8"/>
          </p:cNvPr>
          <p:cNvPicPr/>
          <p:nvPr/>
        </p:nvPicPr>
        <p:blipFill>
          <a:blip r:embed="rId9" cstate="email">
            <a:lum bright="20000"/>
          </a:blip>
          <a:srcRect/>
          <a:stretch>
            <a:fillRect/>
          </a:stretch>
        </p:blipFill>
        <p:spPr bwMode="auto">
          <a:xfrm>
            <a:off x="7236296" y="2708920"/>
            <a:ext cx="1440160" cy="1152128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grpSp>
        <p:nvGrpSpPr>
          <p:cNvPr id="5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7" name="Блок-схема: альтернативный процесс 16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Первым князем Древней Руси был Рюрик.</a:t>
              </a:r>
              <a:endParaRPr lang="ru-RU" sz="2800" b="1" dirty="0"/>
            </a:p>
          </p:txBody>
        </p:sp>
        <p:sp>
          <p:nvSpPr>
            <p:cNvPr id="18" name="Управляющая кнопка: настраиваемая 17">
              <a:hlinkClick r:id="rId10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Выход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9" name="Рисунок 18" descr="D:\Лена\Россия\efa56fc749a75f9ff5422be58c6a6145.jpg"/>
          <p:cNvPicPr/>
          <p:nvPr/>
        </p:nvPicPr>
        <p:blipFill>
          <a:blip r:embed="rId11" cstate="email">
            <a:lum bright="40000"/>
          </a:blip>
          <a:srcRect/>
          <a:stretch>
            <a:fillRect/>
          </a:stretch>
        </p:blipFill>
        <p:spPr bwMode="auto">
          <a:xfrm>
            <a:off x="971600" y="602128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11" cstate="email">
            <a:lum bright="40000"/>
          </a:blip>
          <a:srcRect/>
          <a:stretch>
            <a:fillRect/>
          </a:stretch>
        </p:blipFill>
        <p:spPr bwMode="auto">
          <a:xfrm>
            <a:off x="323528" y="602128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Лена\Россия\efa56fc749a75f9ff5422be58c6a6145.jpg">
            <a:hlinkClick r:id="rId12" action="ppaction://hlinksldjump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60232" y="5373216"/>
            <a:ext cx="136815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Прямоугольник 21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10625 -0.7939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" y="-3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5122 -0.7835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0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1181 -0.7835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1"/>
                  </p:tgtEl>
                </p:cond>
              </p:nextCondLst>
            </p:seq>
          </p:childTnLst>
        </p:cTn>
      </p:par>
    </p:tnLst>
    <p:bldLst>
      <p:bldP spid="4" grpId="0" animBg="1"/>
      <p:bldP spid="2050" grpId="0" animBg="1"/>
      <p:bldP spid="205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80728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296144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7.Принятие христианства и Крещение Руси было при князе: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2204864"/>
            <a:ext cx="3024336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а</a:t>
            </a:r>
            <a:r>
              <a:rPr lang="ru-RU" sz="3200" dirty="0" smtClean="0"/>
              <a:t>)</a:t>
            </a:r>
            <a:r>
              <a:rPr lang="ru-RU" sz="3600" dirty="0" smtClean="0"/>
              <a:t>      Игоре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2996952"/>
            <a:ext cx="3024336" cy="646331"/>
          </a:xfrm>
          <a:prstGeom prst="rect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б)    Рюрике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75856" y="3861048"/>
            <a:ext cx="3076357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в)  Владимире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75856" y="4797152"/>
            <a:ext cx="3096344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г)  Ярославе</a:t>
            </a:r>
            <a:endParaRPr lang="ru-RU" sz="3600" dirty="0"/>
          </a:p>
        </p:txBody>
      </p:sp>
      <p:pic>
        <p:nvPicPr>
          <p:cNvPr id="8" name="Рисунок 7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371703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422108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623731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472514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522920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573325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8224" y="5229200"/>
            <a:ext cx="1451471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6" name="Блок-схема: альтернативный процесс 15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Крещение Руси произошло при великом князе Владимире Святославовиче. На Руси было принято христианство.  Народ князя Владимира прозвал Красным Солнышком.</a:t>
              </a:r>
              <a:endParaRPr lang="ru-RU" sz="2800" b="1" dirty="0"/>
            </a:p>
          </p:txBody>
        </p:sp>
        <p:sp>
          <p:nvSpPr>
            <p:cNvPr id="17" name="Управляющая кнопка: настраиваемая 16">
              <a:hlinkClick r:id="rId6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81481E-6 L -0.00799 -0.7768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3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1 0 L 2.22222E-6 -0.762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-3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0382 -0.7625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3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80728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296144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7.Принятие христианства и Крещение Руси было при князе: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2204864"/>
            <a:ext cx="3024336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а</a:t>
            </a:r>
            <a:r>
              <a:rPr lang="ru-RU" sz="3200" dirty="0" smtClean="0"/>
              <a:t>)</a:t>
            </a:r>
            <a:r>
              <a:rPr lang="ru-RU" sz="3600" dirty="0" smtClean="0"/>
              <a:t>      Игоре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2996952"/>
            <a:ext cx="3024336" cy="646331"/>
          </a:xfrm>
          <a:prstGeom prst="rect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б)    Рюрике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75856" y="3861048"/>
            <a:ext cx="3076357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в)  Владимире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75856" y="4797152"/>
            <a:ext cx="3096344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г)  Ярославе</a:t>
            </a:r>
            <a:endParaRPr lang="ru-RU" sz="3600" dirty="0"/>
          </a:p>
        </p:txBody>
      </p:sp>
      <p:pic>
        <p:nvPicPr>
          <p:cNvPr id="9" name="Рисунок 8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422108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623731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472514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522920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573325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5" name="Блок-схема: альтернативный процесс 14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Крещение Руси произошло при великом князе Владимире Святославовиче. На Руси было принято христианство. Народ прозвал князя Владимира Красным Солнышком.</a:t>
              </a:r>
              <a:endParaRPr lang="ru-RU" sz="2800" b="1" dirty="0"/>
            </a:p>
          </p:txBody>
        </p:sp>
        <p:sp>
          <p:nvSpPr>
            <p:cNvPr id="16" name="Управляющая кнопка: настраиваемая 15">
              <a:hlinkClick r:id="rId4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8" name="Рисунок 17" descr="D:\Лена\Россия\efa56fc749a75f9ff5422be58c6a6145.jpg">
            <a:hlinkClick r:id="rId5" action="ppaction://hlinksldjump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5517232"/>
            <a:ext cx="1368152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5122 -0.804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4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1181 -0.7835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1181 -0.7835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80728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296144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7.Принятие христианства и Крещение Руси было при князе: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2204864"/>
            <a:ext cx="3024336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а</a:t>
            </a:r>
            <a:r>
              <a:rPr lang="ru-RU" sz="3200" dirty="0" smtClean="0"/>
              <a:t>)</a:t>
            </a:r>
            <a:r>
              <a:rPr lang="ru-RU" sz="3600" dirty="0" smtClean="0"/>
              <a:t>      Игоре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2996952"/>
            <a:ext cx="3024336" cy="646331"/>
          </a:xfrm>
          <a:prstGeom prst="rect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б)    Рюрике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75856" y="3861048"/>
            <a:ext cx="3076357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в)  Владимире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75856" y="4797152"/>
            <a:ext cx="3096344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г)  Ярославе</a:t>
            </a:r>
            <a:endParaRPr lang="ru-RU" sz="3600" dirty="0"/>
          </a:p>
        </p:txBody>
      </p:sp>
      <p:pic>
        <p:nvPicPr>
          <p:cNvPr id="10" name="Рисунок 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623731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472514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522920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573325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5" name="Блок-схема: альтернативный процесс 14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Крещение Руси произошло при великом князе Владимире Святославовиче. На Руси было принято христианство. Народ прозвал князя Владимира Красное Солнышко.</a:t>
              </a:r>
              <a:endParaRPr lang="ru-RU" sz="2800" b="1" dirty="0"/>
            </a:p>
          </p:txBody>
        </p:sp>
        <p:sp>
          <p:nvSpPr>
            <p:cNvPr id="16" name="Управляющая кнопка: настраиваемая 15">
              <a:hlinkClick r:id="rId4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7" name="Рисунок 16" descr="D:\Лена\Россия\efa56fc749a75f9ff5422be58c6a6145.jpg">
            <a:hlinkClick r:id="rId5" action="ppaction://hlinksldjump"/>
          </p:cNvPr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516216" y="5733256"/>
            <a:ext cx="129614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L -0.02361 -0.7664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-3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1181 -0.7835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8148E-6 L -0.00399 -0.76644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3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80728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296144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7.Принятие христианства и Крещение Руси было при князе: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2204864"/>
            <a:ext cx="3024336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а</a:t>
            </a:r>
            <a:r>
              <a:rPr lang="ru-RU" sz="3200" dirty="0" smtClean="0"/>
              <a:t>)</a:t>
            </a:r>
            <a:r>
              <a:rPr lang="ru-RU" sz="3600" dirty="0" smtClean="0"/>
              <a:t>      Игоре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2996952"/>
            <a:ext cx="3024336" cy="646331"/>
          </a:xfrm>
          <a:prstGeom prst="rect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б)    Рюрике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75856" y="3861048"/>
            <a:ext cx="3076357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в)  Владимире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75856" y="4797152"/>
            <a:ext cx="3096344" cy="646331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г)  Ярославе</a:t>
            </a:r>
            <a:endParaRPr lang="ru-RU" sz="3600" dirty="0"/>
          </a:p>
        </p:txBody>
      </p:sp>
      <p:pic>
        <p:nvPicPr>
          <p:cNvPr id="10" name="Рисунок 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623731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522920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51520" y="573325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4" name="Блок-схема: альтернативный процесс 13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Крещение Руси произошло при великом князе Владимире Святославовиче. На Руси было принято христианство. Народ  прозвал князя Владимира Красным Солнышком.</a:t>
              </a:r>
              <a:endParaRPr lang="ru-RU" sz="2800" b="1" dirty="0"/>
            </a:p>
          </p:txBody>
        </p:sp>
        <p:sp>
          <p:nvSpPr>
            <p:cNvPr id="15" name="Управляющая кнопка: настраиваемая 14">
              <a:hlinkClick r:id="rId4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i="1" dirty="0" smtClean="0">
                  <a:solidFill>
                    <a:schemeClr val="tx1"/>
                  </a:solidFill>
                </a:rPr>
                <a:t>выход</a:t>
              </a:r>
              <a:endParaRPr lang="ru-RU" sz="2400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6" name="Рисунок 15" descr="D:\Лена\Россия\efa56fc749a75f9ff5422be58c6a6145.jpg">
            <a:hlinkClick r:id="rId5" action="ppaction://hlinksldjump"/>
          </p:cNvPr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732240" y="5589240"/>
            <a:ext cx="1091431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2761 -0.8465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" y="-4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1962 -0.8361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4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1962 -0.836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4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620688"/>
            <a:ext cx="6336704" cy="1569660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8.После Крещения Руси священным знаком христиан является:</a:t>
            </a:r>
            <a:endParaRPr lang="ru-RU" sz="32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11560" y="2924944"/>
            <a:ext cx="1412566" cy="646331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/>
              <a:t>а</a:t>
            </a:r>
            <a:r>
              <a:rPr lang="ru-RU" sz="3600" dirty="0" smtClean="0"/>
              <a:t>) </a:t>
            </a:r>
            <a:r>
              <a:rPr lang="ru-RU" sz="3600" b="1" dirty="0" smtClean="0"/>
              <a:t>меч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2924944"/>
            <a:ext cx="1755609" cy="646331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innerShdw blurRad="114300">
              <a:prstClr val="black"/>
            </a:innerShdw>
          </a:effectLst>
        </p:spPr>
        <p:txBody>
          <a:bodyPr wrap="none">
            <a:spAutoFit/>
          </a:bodyPr>
          <a:lstStyle/>
          <a:p>
            <a:r>
              <a:rPr lang="ru-RU" sz="3600" dirty="0" smtClean="0"/>
              <a:t>б) </a:t>
            </a:r>
            <a:r>
              <a:rPr lang="ru-RU" sz="3600" b="1" dirty="0" smtClean="0"/>
              <a:t>крест</a:t>
            </a:r>
            <a:endParaRPr lang="ru-RU" sz="3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948264" y="2924944"/>
            <a:ext cx="2022285" cy="646331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3600" dirty="0" smtClean="0"/>
              <a:t>г) </a:t>
            </a:r>
            <a:r>
              <a:rPr lang="ru-RU" sz="3600" b="1" dirty="0" smtClean="0"/>
              <a:t>кольцо</a:t>
            </a:r>
            <a:endParaRPr lang="ru-RU" sz="3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44008" y="2924944"/>
            <a:ext cx="1724703" cy="646331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innerShdw blurRad="114300">
              <a:prstClr val="black"/>
            </a:innerShdw>
          </a:effectLst>
        </p:spPr>
        <p:txBody>
          <a:bodyPr wrap="none">
            <a:spAutoFit/>
          </a:bodyPr>
          <a:lstStyle/>
          <a:p>
            <a:r>
              <a:rPr lang="ru-RU" sz="3200" dirty="0" smtClean="0"/>
              <a:t>в) </a:t>
            </a:r>
            <a:r>
              <a:rPr lang="ru-RU" sz="3600" b="1" dirty="0" smtClean="0"/>
              <a:t>книга</a:t>
            </a:r>
            <a:endParaRPr lang="ru-RU" sz="3200" b="1" dirty="0"/>
          </a:p>
        </p:txBody>
      </p:sp>
      <p:pic>
        <p:nvPicPr>
          <p:cNvPr id="8" name="Рисунок 7" descr="http://im4-tub-ru.yandex.net/i?id=108509766-70-72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933056"/>
            <a:ext cx="1512168" cy="172819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9" name="Рисунок 8" descr="http://icxc.at.tut.by/krest1941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3861048"/>
            <a:ext cx="1224136" cy="1804417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0" name="Рисунок 9" descr="http://tp66.ru/images/events/image127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72000" y="4077072"/>
            <a:ext cx="1872208" cy="1224136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10800000" flipV="1">
            <a:off x="6588224" y="3933056"/>
            <a:ext cx="2304256" cy="11643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grpSp>
        <p:nvGrpSpPr>
          <p:cNvPr id="12" name="Группа 15"/>
          <p:cNvGrpSpPr/>
          <p:nvPr/>
        </p:nvGrpSpPr>
        <p:grpSpPr>
          <a:xfrm>
            <a:off x="1691680" y="6858000"/>
            <a:ext cx="6696744" cy="3600400"/>
            <a:chOff x="1763688" y="1772816"/>
            <a:chExt cx="6696744" cy="3600400"/>
          </a:xfr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grpSpPr>
        <p:sp>
          <p:nvSpPr>
            <p:cNvPr id="13" name="Блок-схема: альтернативный процесс 12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grpFill/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После Крещения Руси священным знаком христиан является крест.</a:t>
              </a:r>
              <a:endParaRPr lang="ru-RU" sz="2800" b="1" dirty="0"/>
            </a:p>
          </p:txBody>
        </p:sp>
        <p:sp>
          <p:nvSpPr>
            <p:cNvPr id="14" name="Управляющая кнопка: настраиваемая 13">
              <a:hlinkClick r:id="rId8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grpFill/>
            <a:ln w="28575">
              <a:solidFill>
                <a:srgbClr val="00B05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5" name="Рисунок 14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4067944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179512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827584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1475656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2123728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2771800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3419872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D:\Лена\Россия\efa56fc749a75f9ff5422be58c6a6145.jpg">
            <a:hlinkClick r:id="rId10" action="ppaction://hlinksldjump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444208" y="5517232"/>
            <a:ext cx="1512168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Прямоугольник 22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 L -0.08264 -0.762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" y="-3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 L -0.05903 -0.762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-3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 L -0.04341 -0.7520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620688"/>
            <a:ext cx="6336704" cy="1569660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8.После Крещения Руси священным знаком христиан является:</a:t>
            </a:r>
            <a:endParaRPr lang="ru-RU" sz="32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11560" y="2924944"/>
            <a:ext cx="1412566" cy="646331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/>
              <a:t>а</a:t>
            </a:r>
            <a:r>
              <a:rPr lang="ru-RU" sz="3600" dirty="0" smtClean="0"/>
              <a:t>) </a:t>
            </a:r>
            <a:r>
              <a:rPr lang="ru-RU" sz="3600" b="1" dirty="0" smtClean="0"/>
              <a:t>меч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2924944"/>
            <a:ext cx="1755609" cy="646331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innerShdw blurRad="114300">
              <a:prstClr val="black"/>
            </a:innerShdw>
          </a:effectLst>
        </p:spPr>
        <p:txBody>
          <a:bodyPr wrap="none">
            <a:spAutoFit/>
          </a:bodyPr>
          <a:lstStyle/>
          <a:p>
            <a:r>
              <a:rPr lang="ru-RU" sz="3600" dirty="0" smtClean="0"/>
              <a:t>б) </a:t>
            </a:r>
            <a:r>
              <a:rPr lang="ru-RU" sz="3600" b="1" dirty="0" smtClean="0"/>
              <a:t>крест</a:t>
            </a:r>
            <a:endParaRPr lang="ru-RU" sz="3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948264" y="2924944"/>
            <a:ext cx="2022285" cy="646331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3600" dirty="0" smtClean="0"/>
              <a:t>г) </a:t>
            </a:r>
            <a:r>
              <a:rPr lang="ru-RU" sz="3600" b="1" dirty="0" smtClean="0"/>
              <a:t>кольцо</a:t>
            </a:r>
            <a:endParaRPr lang="ru-RU" sz="3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44008" y="2924944"/>
            <a:ext cx="1724703" cy="646331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innerShdw blurRad="114300">
              <a:prstClr val="black"/>
            </a:innerShdw>
          </a:effectLst>
        </p:spPr>
        <p:txBody>
          <a:bodyPr wrap="none">
            <a:spAutoFit/>
          </a:bodyPr>
          <a:lstStyle/>
          <a:p>
            <a:r>
              <a:rPr lang="ru-RU" sz="3200" dirty="0" smtClean="0"/>
              <a:t>в) </a:t>
            </a:r>
            <a:r>
              <a:rPr lang="ru-RU" sz="3600" b="1" dirty="0" smtClean="0"/>
              <a:t>книга</a:t>
            </a:r>
            <a:endParaRPr lang="ru-RU" sz="3200" b="1" dirty="0"/>
          </a:p>
        </p:txBody>
      </p:sp>
      <p:pic>
        <p:nvPicPr>
          <p:cNvPr id="8" name="Рисунок 7" descr="http://im4-tub-ru.yandex.net/i?id=108509766-70-72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933056"/>
            <a:ext cx="1512168" cy="172819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9" name="Рисунок 8" descr="http://icxc.at.tut.by/krest1941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3861048"/>
            <a:ext cx="1224136" cy="1804417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0" name="Рисунок 9" descr="http://tp66.ru/images/events/image127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72000" y="4077072"/>
            <a:ext cx="1872208" cy="1224136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10800000" flipV="1">
            <a:off x="6588224" y="3933056"/>
            <a:ext cx="2304256" cy="11643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grpSp>
        <p:nvGrpSpPr>
          <p:cNvPr id="12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3" name="Блок-схема: альтернативный процесс 12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Священным знаком христиан после Крещения Руси является крест. </a:t>
              </a:r>
              <a:endParaRPr lang="ru-RU" sz="2800" b="1" dirty="0"/>
            </a:p>
          </p:txBody>
        </p:sp>
        <p:sp>
          <p:nvSpPr>
            <p:cNvPr id="14" name="Управляющая кнопка: настраиваемая 13">
              <a:hlinkClick r:id="rId8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 w="28575">
              <a:solidFill>
                <a:srgbClr val="00B05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5" name="Рисунок 14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2843808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2195736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1547664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899592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251520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3491880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Лена\Россия\efa56fc749a75f9ff5422be58c6a6145.jpg">
            <a:hlinkClick r:id="rId10" action="ppaction://hlinksldjump"/>
          </p:cNvPr>
          <p:cNvPicPr/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156176" y="5589240"/>
            <a:ext cx="1235447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Прямоугольник 21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6684 -0.762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-3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4323 -0.7520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3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4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1962 -0.75208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620688"/>
            <a:ext cx="6336704" cy="1569660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8.После Крещения Руси священным знаком христиан является:</a:t>
            </a:r>
            <a:endParaRPr lang="ru-RU" sz="32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11560" y="2924944"/>
            <a:ext cx="1412566" cy="646331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/>
              <a:t>а</a:t>
            </a:r>
            <a:r>
              <a:rPr lang="ru-RU" sz="3600" dirty="0" smtClean="0"/>
              <a:t>) </a:t>
            </a:r>
            <a:r>
              <a:rPr lang="ru-RU" sz="3600" b="1" dirty="0" smtClean="0"/>
              <a:t>меч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2924944"/>
            <a:ext cx="1755609" cy="646331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innerShdw blurRad="114300">
              <a:prstClr val="black"/>
            </a:innerShdw>
          </a:effectLst>
        </p:spPr>
        <p:txBody>
          <a:bodyPr wrap="none">
            <a:spAutoFit/>
          </a:bodyPr>
          <a:lstStyle/>
          <a:p>
            <a:r>
              <a:rPr lang="ru-RU" sz="3600" dirty="0" smtClean="0"/>
              <a:t>б) </a:t>
            </a:r>
            <a:r>
              <a:rPr lang="ru-RU" sz="3600" b="1" dirty="0" smtClean="0"/>
              <a:t>крест</a:t>
            </a:r>
            <a:endParaRPr lang="ru-RU" sz="3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948264" y="2924944"/>
            <a:ext cx="2022285" cy="646331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3600" dirty="0" smtClean="0"/>
              <a:t>г) </a:t>
            </a:r>
            <a:r>
              <a:rPr lang="ru-RU" sz="3600" b="1" dirty="0" smtClean="0"/>
              <a:t>кольцо</a:t>
            </a:r>
            <a:endParaRPr lang="ru-RU" sz="3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44008" y="2924944"/>
            <a:ext cx="1724703" cy="646331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innerShdw blurRad="114300">
              <a:prstClr val="black"/>
            </a:innerShdw>
          </a:effectLst>
        </p:spPr>
        <p:txBody>
          <a:bodyPr wrap="none">
            <a:spAutoFit/>
          </a:bodyPr>
          <a:lstStyle/>
          <a:p>
            <a:r>
              <a:rPr lang="ru-RU" sz="3200" dirty="0" smtClean="0"/>
              <a:t>в) </a:t>
            </a:r>
            <a:r>
              <a:rPr lang="ru-RU" sz="3600" b="1" dirty="0" smtClean="0"/>
              <a:t>книга</a:t>
            </a:r>
            <a:endParaRPr lang="ru-RU" sz="3200" b="1" dirty="0"/>
          </a:p>
        </p:txBody>
      </p:sp>
      <p:pic>
        <p:nvPicPr>
          <p:cNvPr id="8" name="Рисунок 7" descr="http://im4-tub-ru.yandex.net/i?id=108509766-70-72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933056"/>
            <a:ext cx="1512168" cy="172819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9" name="Рисунок 8" descr="http://icxc.at.tut.by/krest1941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3861048"/>
            <a:ext cx="1224136" cy="1804417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0" name="Рисунок 9" descr="http://tp66.ru/images/events/image127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72000" y="4077072"/>
            <a:ext cx="1872208" cy="1224136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10800000" flipV="1">
            <a:off x="6588224" y="3933056"/>
            <a:ext cx="2304256" cy="11643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grpSp>
        <p:nvGrpSpPr>
          <p:cNvPr id="12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3" name="Блок-схема: альтернативный процесс 12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 w="3810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Священным знаком христиан после Крещения Руси является крест.</a:t>
              </a:r>
              <a:endParaRPr lang="ru-RU" sz="2800" b="1" dirty="0"/>
            </a:p>
          </p:txBody>
        </p:sp>
        <p:sp>
          <p:nvSpPr>
            <p:cNvPr id="14" name="Управляющая кнопка: настраиваемая 13">
              <a:hlinkClick r:id="rId8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 w="28575">
              <a:solidFill>
                <a:srgbClr val="00B05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5" name="Рисунок 14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2843808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2195736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1547664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899592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251520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>
            <a:hlinkClick r:id="rId10" action="ppaction://hlinksldjump"/>
          </p:cNvPr>
          <p:cNvPicPr/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300192" y="5589240"/>
            <a:ext cx="129614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Прямоугольник 20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8264 -0.804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" y="-4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5122 -0.7939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3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2761 -0.7939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" y="-3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620688"/>
            <a:ext cx="6336704" cy="1569660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8.После Крещения Руси священным знаком христиан является:</a:t>
            </a:r>
            <a:endParaRPr lang="ru-RU" sz="32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11560" y="2924944"/>
            <a:ext cx="1412566" cy="646331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/>
              <a:t>а</a:t>
            </a:r>
            <a:r>
              <a:rPr lang="ru-RU" sz="3600" dirty="0" smtClean="0"/>
              <a:t>) </a:t>
            </a:r>
            <a:r>
              <a:rPr lang="ru-RU" sz="3600" b="1" dirty="0" smtClean="0"/>
              <a:t>меч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2924944"/>
            <a:ext cx="1755609" cy="646331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innerShdw blurRad="114300">
              <a:prstClr val="black"/>
            </a:innerShdw>
          </a:effectLst>
        </p:spPr>
        <p:txBody>
          <a:bodyPr wrap="none">
            <a:spAutoFit/>
          </a:bodyPr>
          <a:lstStyle/>
          <a:p>
            <a:r>
              <a:rPr lang="ru-RU" sz="3600" dirty="0" smtClean="0"/>
              <a:t>б) </a:t>
            </a:r>
            <a:r>
              <a:rPr lang="ru-RU" sz="3600" b="1" dirty="0" smtClean="0"/>
              <a:t>крест</a:t>
            </a:r>
            <a:endParaRPr lang="ru-RU" sz="3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948264" y="2924944"/>
            <a:ext cx="2022285" cy="646331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3600" dirty="0" smtClean="0"/>
              <a:t>г) </a:t>
            </a:r>
            <a:r>
              <a:rPr lang="ru-RU" sz="3600" b="1" dirty="0" smtClean="0"/>
              <a:t>кольцо</a:t>
            </a:r>
            <a:endParaRPr lang="ru-RU" sz="3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44008" y="2924944"/>
            <a:ext cx="1724703" cy="646331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innerShdw blurRad="114300">
              <a:prstClr val="black"/>
            </a:innerShdw>
          </a:effectLst>
        </p:spPr>
        <p:txBody>
          <a:bodyPr wrap="none">
            <a:spAutoFit/>
          </a:bodyPr>
          <a:lstStyle/>
          <a:p>
            <a:r>
              <a:rPr lang="ru-RU" sz="3200" dirty="0" smtClean="0"/>
              <a:t>в) </a:t>
            </a:r>
            <a:r>
              <a:rPr lang="ru-RU" sz="3600" b="1" dirty="0" smtClean="0"/>
              <a:t>книга</a:t>
            </a:r>
            <a:endParaRPr lang="ru-RU" sz="3200" b="1" dirty="0"/>
          </a:p>
        </p:txBody>
      </p:sp>
      <p:pic>
        <p:nvPicPr>
          <p:cNvPr id="8" name="Рисунок 7" descr="http://im4-tub-ru.yandex.net/i?id=108509766-70-72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933056"/>
            <a:ext cx="1512168" cy="172819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9" name="Рисунок 8" descr="http://icxc.at.tut.by/krest1941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3861048"/>
            <a:ext cx="1224136" cy="1804417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0" name="Рисунок 9" descr="http://tp66.ru/images/events/image127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72000" y="4077072"/>
            <a:ext cx="1872208" cy="1224136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10800000" flipV="1">
            <a:off x="6588224" y="3933056"/>
            <a:ext cx="2304256" cy="11643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grpSp>
        <p:nvGrpSpPr>
          <p:cNvPr id="12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3" name="Блок-схема: альтернативный процесс 12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 w="3810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Священным знаком христиан после Крещения Руси является крест.</a:t>
              </a:r>
              <a:endParaRPr lang="ru-RU" sz="2800" b="1" dirty="0"/>
            </a:p>
          </p:txBody>
        </p:sp>
        <p:sp>
          <p:nvSpPr>
            <p:cNvPr id="14" name="Управляющая кнопка: настраиваемая 13">
              <a:hlinkClick r:id="" action="ppaction://hlinkshowjump?jump=lastslide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solidFill>
              <a:srgbClr val="FFFF00"/>
            </a:solidFill>
            <a:ln w="28575">
              <a:solidFill>
                <a:srgbClr val="00B05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i="1" dirty="0" smtClean="0">
                  <a:solidFill>
                    <a:schemeClr val="tx1"/>
                  </a:solidFill>
                  <a:hlinkClick r:id="rId8" action="ppaction://hlinksldjump"/>
                </a:rPr>
                <a:t>выход</a:t>
              </a:r>
              <a:endParaRPr lang="ru-RU" sz="2800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5" name="Рисунок 14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2195736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1547664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899592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D:\Лена\Россия\efa56fc749a75f9ff5422be58c6a6145.jpg"/>
          <p:cNvPicPr/>
          <p:nvPr/>
        </p:nvPicPr>
        <p:blipFill>
          <a:blip r:embed="rId9" cstate="email">
            <a:lum bright="40000"/>
          </a:blip>
          <a:srcRect/>
          <a:stretch>
            <a:fillRect/>
          </a:stretch>
        </p:blipFill>
        <p:spPr bwMode="auto">
          <a:xfrm>
            <a:off x="251520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D:\Лена\Россия\efa56fc749a75f9ff5422be58c6a6145.jpg">
            <a:hlinkClick r:id="rId10" action="ppaction://hlinksldjump"/>
          </p:cNvPr>
          <p:cNvPicPr/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804248" y="5589240"/>
            <a:ext cx="129614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Прямоугольник 19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4323 -0.762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-3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4323 -0.7520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 L -0.04323 -0.7520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548680"/>
            <a:ext cx="6480720" cy="830997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9.Прочитай. О каком  правителе Древнерусского государства идет речь?</a:t>
            </a:r>
            <a:endParaRPr lang="ru-RU" sz="24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79512" y="1988840"/>
            <a:ext cx="43204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1)</a:t>
            </a:r>
            <a:endParaRPr lang="ru-RU" sz="24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755576" y="1628800"/>
            <a:ext cx="8064896" cy="1200329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Внук княги Ольги защищал землю от врагов, которые приходили с южных степей. Он приказывал строить города на Руси. Князь помогал бедным, заботился о  больных. В годы его  правления на Руси было принято христианство  и произошло Крещение Руси.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797152"/>
            <a:ext cx="391454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4149080"/>
            <a:ext cx="8064896" cy="1477328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Великий князь -  сын Владимира Красное Солнышко. Правил он более 30 лет. Князь был грамотным, образованным человеком. Любил много читать. В период княжения князя появились первые  школы, для людей всякого состояния. При правлении князя в Новгороде было открыто училище, в котором обучались будущие служители церкви. В народе его прозвали – Мудрый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15616" y="2996952"/>
            <a:ext cx="3672408" cy="830997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Владимир Святославович</a:t>
            </a:r>
          </a:p>
          <a:p>
            <a:pPr algn="ctr"/>
            <a:r>
              <a:rPr lang="ru-RU" sz="1600" dirty="0" smtClean="0"/>
              <a:t> (</a:t>
            </a:r>
            <a:r>
              <a:rPr lang="ru-RU" sz="2400" dirty="0" smtClean="0"/>
              <a:t> </a:t>
            </a:r>
            <a:r>
              <a:rPr lang="ru-RU" sz="2000" dirty="0" smtClean="0"/>
              <a:t>Красное Солнышко</a:t>
            </a:r>
            <a:r>
              <a:rPr lang="ru-RU" sz="1600" dirty="0" smtClean="0"/>
              <a:t>)</a:t>
            </a:r>
            <a:endParaRPr lang="ru-RU" dirty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940152" y="5774487"/>
            <a:ext cx="2592288" cy="461665"/>
          </a:xfrm>
          <a:prstGeom prst="rect">
            <a:avLst/>
          </a:prstGeom>
          <a:ln w="19050">
            <a:solidFill>
              <a:srgbClr val="C0000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Ярослав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Мудрый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24128" y="3140968"/>
            <a:ext cx="2839816" cy="461665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 smtClean="0"/>
              <a:t>Владимир Мономах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87624" y="5805264"/>
            <a:ext cx="3168352" cy="461665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Святослав Игоревич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83568" y="3284984"/>
            <a:ext cx="365806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а)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55576" y="5805264"/>
            <a:ext cx="378630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/>
              <a:t>б)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292080" y="3212976"/>
            <a:ext cx="365806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/>
              <a:t>в)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364088" y="5805264"/>
            <a:ext cx="365806" cy="338554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 smtClean="0"/>
              <a:t>Г)</a:t>
            </a:r>
            <a:endParaRPr lang="ru-RU" sz="1600" dirty="0"/>
          </a:p>
        </p:txBody>
      </p:sp>
      <p:grpSp>
        <p:nvGrpSpPr>
          <p:cNvPr id="20" name="Группа 15"/>
          <p:cNvGrpSpPr/>
          <p:nvPr/>
        </p:nvGrpSpPr>
        <p:grpSpPr>
          <a:xfrm>
            <a:off x="1691680" y="6858000"/>
            <a:ext cx="6768752" cy="3555776"/>
            <a:chOff x="1691680" y="1772816"/>
            <a:chExt cx="6768752" cy="3555776"/>
          </a:xfrm>
        </p:grpSpPr>
        <p:sp>
          <p:nvSpPr>
            <p:cNvPr id="21" name="Блок-схема: альтернативный процесс 20"/>
            <p:cNvSpPr/>
            <p:nvPr/>
          </p:nvSpPr>
          <p:spPr>
            <a:xfrm>
              <a:off x="1691680" y="1944216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514350" indent="-514350" algn="ctr">
                <a:buAutoNum type="arabicParenR"/>
              </a:pPr>
              <a:r>
                <a:rPr lang="ru-RU" sz="2800" b="1" dirty="0" smtClean="0"/>
                <a:t>Владимир Святославович</a:t>
              </a:r>
            </a:p>
            <a:p>
              <a:pPr marL="514350" indent="-514350" algn="ctr"/>
              <a:r>
                <a:rPr lang="ru-RU" sz="2800" b="1" dirty="0" smtClean="0"/>
                <a:t>( Красное Солнышко)</a:t>
              </a:r>
            </a:p>
            <a:p>
              <a:pPr marL="514350" indent="-514350" algn="ctr"/>
              <a:r>
                <a:rPr lang="ru-RU" sz="2800" b="1" dirty="0" smtClean="0"/>
                <a:t>2) Ярослав Мудрый</a:t>
              </a:r>
              <a:endParaRPr lang="ru-RU" sz="2800" b="1" dirty="0"/>
            </a:p>
          </p:txBody>
        </p:sp>
        <p:sp>
          <p:nvSpPr>
            <p:cNvPr id="22" name="Управляющая кнопка: настраиваемая 21">
              <a:hlinkClick r:id="rId3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23" name="Рисунок 22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27984" y="6093296"/>
            <a:ext cx="108012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3995936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4644008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5292080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5940152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6588224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7236296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7884368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8556625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/>
          <p:cNvSpPr/>
          <p:nvPr/>
        </p:nvSpPr>
        <p:spPr>
          <a:xfrm>
            <a:off x="6795472" y="6396335"/>
            <a:ext cx="23485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 smtClean="0">
              <a:solidFill>
                <a:srgbClr val="00B050"/>
              </a:solidFill>
            </a:endParaRPr>
          </a:p>
          <a:p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643 0.02361 L 0.34271 -0.1548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26 0.00255 L -0.06302 -0.14444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-74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9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F31B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2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3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7.40741E-7 L -0.02361 -0.7592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-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8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9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7.40741E-7 L -0.02361 -0.74884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-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075" grpId="0" animBg="1"/>
      <p:bldP spid="3075" grpId="1" animBg="1"/>
      <p:bldP spid="13" grpId="0" animBg="1"/>
      <p:bldP spid="15" grpId="0" animBg="1"/>
      <p:bldP spid="15" grpId="1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43608" y="1700808"/>
            <a:ext cx="7344816" cy="4680520"/>
          </a:xfrm>
          <a:prstGeom prst="roundRect">
            <a:avLst/>
          </a:prstGeom>
          <a:solidFill>
            <a:srgbClr val="FFFF00">
              <a:alpha val="6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4" name="Oval 8"/>
          <p:cNvSpPr>
            <a:spLocks noChangeArrowheads="1"/>
          </p:cNvSpPr>
          <p:nvPr/>
        </p:nvSpPr>
        <p:spPr bwMode="auto">
          <a:xfrm>
            <a:off x="2771800" y="2780928"/>
            <a:ext cx="360040" cy="36004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5" name="Oval 8"/>
          <p:cNvSpPr>
            <a:spLocks noChangeArrowheads="1"/>
          </p:cNvSpPr>
          <p:nvPr/>
        </p:nvSpPr>
        <p:spPr bwMode="auto">
          <a:xfrm>
            <a:off x="2771800" y="2348880"/>
            <a:ext cx="360040" cy="36004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6" name="Oval 8"/>
          <p:cNvSpPr>
            <a:spLocks noChangeArrowheads="1"/>
          </p:cNvSpPr>
          <p:nvPr/>
        </p:nvSpPr>
        <p:spPr bwMode="auto">
          <a:xfrm>
            <a:off x="2771800" y="1916832"/>
            <a:ext cx="360040" cy="36004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pic>
        <p:nvPicPr>
          <p:cNvPr id="17" name="Рисунок 1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18" name="Овальная выноска 17"/>
          <p:cNvSpPr/>
          <p:nvPr/>
        </p:nvSpPr>
        <p:spPr>
          <a:xfrm>
            <a:off x="2195736" y="188640"/>
            <a:ext cx="6120680" cy="1368152"/>
          </a:xfrm>
          <a:prstGeom prst="wedgeEllipseCallout">
            <a:avLst>
              <a:gd name="adj1" fmla="val -62901"/>
              <a:gd name="adj2" fmla="val 2602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1.Что могли найти археологи при раскопках древнего славянского городища?</a:t>
            </a:r>
            <a:endParaRPr lang="ru-RU" sz="2400" b="1" i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131840" y="1916832"/>
            <a:ext cx="3528392" cy="36933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еребряный крест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131840" y="2348880"/>
            <a:ext cx="3528392" cy="36933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b="1" dirty="0" smtClean="0"/>
              <a:t>листы печатной книги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131840" y="2780928"/>
            <a:ext cx="3528392" cy="36933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b="1" dirty="0" smtClean="0"/>
              <a:t>кирпичная кладка дома</a:t>
            </a:r>
            <a:endParaRPr lang="ru-RU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131840" y="3284984"/>
            <a:ext cx="3528392" cy="36933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b="1" dirty="0" smtClean="0"/>
              <a:t>деньги</a:t>
            </a:r>
            <a:endParaRPr lang="ru-RU" b="1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131840" y="3789040"/>
            <a:ext cx="3528392" cy="36933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ерестяные грамоты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131840" y="5301208"/>
            <a:ext cx="3528392" cy="36933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еревянные статуи идолов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3131840" y="4293096"/>
            <a:ext cx="3528392" cy="36933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линяные черепки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131840" y="4797152"/>
            <a:ext cx="3528392" cy="36933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ыболовные крючки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val 8"/>
          <p:cNvSpPr>
            <a:spLocks noChangeArrowheads="1"/>
          </p:cNvSpPr>
          <p:nvPr/>
        </p:nvSpPr>
        <p:spPr bwMode="auto">
          <a:xfrm>
            <a:off x="2771800" y="3284984"/>
            <a:ext cx="360040" cy="36004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25" name="Oval 8"/>
          <p:cNvSpPr>
            <a:spLocks noChangeArrowheads="1"/>
          </p:cNvSpPr>
          <p:nvPr/>
        </p:nvSpPr>
        <p:spPr bwMode="auto">
          <a:xfrm>
            <a:off x="2771800" y="3789040"/>
            <a:ext cx="360040" cy="36004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6" name="Oval 8"/>
          <p:cNvSpPr>
            <a:spLocks noChangeArrowheads="1"/>
          </p:cNvSpPr>
          <p:nvPr/>
        </p:nvSpPr>
        <p:spPr bwMode="auto">
          <a:xfrm>
            <a:off x="2771800" y="5229200"/>
            <a:ext cx="360040" cy="36004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2771800" y="4293096"/>
            <a:ext cx="360040" cy="36004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28" name="Oval 8"/>
          <p:cNvSpPr>
            <a:spLocks noChangeArrowheads="1"/>
          </p:cNvSpPr>
          <p:nvPr/>
        </p:nvSpPr>
        <p:spPr bwMode="auto">
          <a:xfrm>
            <a:off x="2771800" y="4797152"/>
            <a:ext cx="360040" cy="36004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pic>
        <p:nvPicPr>
          <p:cNvPr id="31" name="Рисунок 30" descr="D:\Лена\Россия\efa56fc749a75f9ff5422be58c6a6145.jpg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36296" y="537321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Блок-схема: процесс 28"/>
          <p:cNvSpPr/>
          <p:nvPr/>
        </p:nvSpPr>
        <p:spPr>
          <a:xfrm>
            <a:off x="1619672" y="2780928"/>
            <a:ext cx="6264696" cy="3312368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40" name="Группа 39"/>
          <p:cNvGrpSpPr/>
          <p:nvPr/>
        </p:nvGrpSpPr>
        <p:grpSpPr>
          <a:xfrm>
            <a:off x="2195736" y="6858000"/>
            <a:ext cx="6192688" cy="3195736"/>
            <a:chOff x="1619672" y="2780928"/>
            <a:chExt cx="6264696" cy="3456384"/>
          </a:xfrm>
        </p:grpSpPr>
        <p:sp>
          <p:nvSpPr>
            <p:cNvPr id="41" name="Блок-схема: процесс 40"/>
            <p:cNvSpPr/>
            <p:nvPr/>
          </p:nvSpPr>
          <p:spPr>
            <a:xfrm>
              <a:off x="1619672" y="2780928"/>
              <a:ext cx="6264696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Блок-схема: процесс 41"/>
            <p:cNvSpPr/>
            <p:nvPr/>
          </p:nvSpPr>
          <p:spPr>
            <a:xfrm>
              <a:off x="1619672" y="2924944"/>
              <a:ext cx="6264696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Блок-схема: альтернативный процесс 42"/>
            <p:cNvSpPr/>
            <p:nvPr/>
          </p:nvSpPr>
          <p:spPr>
            <a:xfrm>
              <a:off x="1691680" y="3140968"/>
              <a:ext cx="6120680" cy="2952328"/>
            </a:xfrm>
            <a:prstGeom prst="flowChartAlternateProcess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серебряный крест</a:t>
              </a:r>
            </a:p>
            <a:p>
              <a:pPr algn="ctr"/>
              <a:r>
                <a:rPr lang="ru-RU" sz="2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деньги</a:t>
              </a:r>
            </a:p>
            <a:p>
              <a:pPr algn="ctr"/>
              <a:r>
                <a:rPr lang="ru-RU" sz="2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берестяные грамоты</a:t>
              </a:r>
            </a:p>
            <a:p>
              <a:pPr algn="ctr"/>
              <a:r>
                <a:rPr lang="ru-RU" sz="2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глиняные черепки</a:t>
              </a:r>
            </a:p>
            <a:p>
              <a:pPr algn="ctr"/>
              <a:r>
                <a:rPr lang="ru-RU" sz="28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деревянные статуи идолов</a:t>
              </a:r>
              <a:endPara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sp>
          <p:nvSpPr>
            <p:cNvPr id="44" name="Управляющая кнопка: настраиваемая 43">
              <a:hlinkClick r:id="rId5" action="ppaction://hlinksldjump" highlightClick="1"/>
            </p:cNvPr>
            <p:cNvSpPr/>
            <p:nvPr/>
          </p:nvSpPr>
          <p:spPr>
            <a:xfrm>
              <a:off x="6573153" y="3044189"/>
              <a:ext cx="1258440" cy="648073"/>
            </a:xfrm>
            <a:prstGeom prst="actionButtonBlank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b="1" i="1" dirty="0" smtClean="0">
                  <a:hlinkClick r:id="rId3" action="ppaction://hlinksldjump"/>
                </a:rPr>
                <a:t>Следующее</a:t>
              </a:r>
              <a:r>
                <a:rPr lang="ru-RU" sz="1600" b="1" i="1" dirty="0" smtClean="0"/>
                <a:t> </a:t>
              </a:r>
              <a:r>
                <a:rPr lang="ru-RU" sz="1600" b="1" i="1" dirty="0" smtClean="0">
                  <a:solidFill>
                    <a:srgbClr val="0070C0"/>
                  </a:solidFill>
                </a:rPr>
                <a:t>задание</a:t>
              </a:r>
              <a:endParaRPr lang="ru-RU" sz="1600" b="1" i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30" name="Прямоугольник 29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0ED2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0ED2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0ED21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0ED21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0ED21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7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>
                                      <p:cBhvr>
                                        <p:cTn id="48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10278 L -0.03143 -0.7539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-3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-0.11343 L -0.03143 -0.7539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-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3" dur="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>
                                      <p:cBhvr>
                                        <p:cTn id="74" dur="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75" dur="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0.09444 L -0.03143 -0.76435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" y="-3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15" grpId="0" animBg="1"/>
      <p:bldP spid="2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620688"/>
            <a:ext cx="6480720" cy="830997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9.Прочитай. О каком  правителе Древнерусского государства идет речь?</a:t>
            </a:r>
            <a:endParaRPr lang="ru-RU" sz="24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48680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51520" y="2276872"/>
            <a:ext cx="43204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1)</a:t>
            </a:r>
            <a:endParaRPr lang="ru-RU" sz="24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899592" y="1772816"/>
            <a:ext cx="8064896" cy="1200329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Внук княги Ольги защищал землю от врагов, которые приходили с южных степей. Он приказывал строить города на Руси. Князь помогал бедным, заботился о  больных. В годы его  правления на Руси было принято христианство  и произошло крещение Руси.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797152"/>
            <a:ext cx="391454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4221088"/>
            <a:ext cx="8064896" cy="1477328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Великий князь -  сын Владимира Красное солнышко. Правил он более 30 лет. Князь был грамотным, образованным человеком. Любил много читать. В период княжения князя появились первые  школы, для людей всякого состояния. При правлении князя в Новгороде было открыто училище, в котором обучались будущие служители церкви. В народе его прозвали – Мудрый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15616" y="3140968"/>
            <a:ext cx="3672408" cy="830997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Владимир Святославович</a:t>
            </a:r>
          </a:p>
          <a:p>
            <a:pPr algn="ctr"/>
            <a:r>
              <a:rPr lang="ru-RU" sz="1600" dirty="0" smtClean="0"/>
              <a:t> (</a:t>
            </a:r>
            <a:r>
              <a:rPr lang="ru-RU" sz="2400" dirty="0" smtClean="0"/>
              <a:t> </a:t>
            </a:r>
            <a:r>
              <a:rPr lang="ru-RU" sz="2000" dirty="0" smtClean="0"/>
              <a:t>Красное Солнышко</a:t>
            </a:r>
            <a:r>
              <a:rPr lang="ru-RU" sz="1600" dirty="0" smtClean="0"/>
              <a:t>)</a:t>
            </a:r>
            <a:endParaRPr lang="ru-RU" dirty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940152" y="5774487"/>
            <a:ext cx="2592288" cy="461665"/>
          </a:xfrm>
          <a:prstGeom prst="rect">
            <a:avLst/>
          </a:prstGeom>
          <a:ln w="28575">
            <a:solidFill>
              <a:srgbClr val="C0000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Ярослав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Мудрый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24128" y="3284984"/>
            <a:ext cx="2839816" cy="461665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 smtClean="0"/>
              <a:t>Владимир Мономах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99592" y="5805264"/>
            <a:ext cx="3168352" cy="461665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Святослав Игоревич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83568" y="3284984"/>
            <a:ext cx="365806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а)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5805264"/>
            <a:ext cx="378630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/>
              <a:t>б)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220072" y="3356992"/>
            <a:ext cx="365806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/>
              <a:t>в)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508104" y="5877272"/>
            <a:ext cx="365806" cy="338554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 smtClean="0"/>
              <a:t>Г)</a:t>
            </a:r>
            <a:endParaRPr lang="ru-RU" sz="1600" dirty="0"/>
          </a:p>
        </p:txBody>
      </p:sp>
      <p:grpSp>
        <p:nvGrpSpPr>
          <p:cNvPr id="5" name="Группа 15"/>
          <p:cNvGrpSpPr/>
          <p:nvPr/>
        </p:nvGrpSpPr>
        <p:grpSpPr>
          <a:xfrm>
            <a:off x="1763688" y="6858000"/>
            <a:ext cx="6696744" cy="3627784"/>
            <a:chOff x="1763688" y="1772816"/>
            <a:chExt cx="6696744" cy="3627784"/>
          </a:xfrm>
        </p:grpSpPr>
        <p:sp>
          <p:nvSpPr>
            <p:cNvPr id="21" name="Блок-схема: альтернативный процесс 20"/>
            <p:cNvSpPr/>
            <p:nvPr/>
          </p:nvSpPr>
          <p:spPr>
            <a:xfrm>
              <a:off x="1763688" y="2016224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514350" indent="-514350" algn="ctr">
                <a:buAutoNum type="arabicParenR"/>
              </a:pPr>
              <a:r>
                <a:rPr lang="ru-RU" sz="2800" b="1" dirty="0" smtClean="0"/>
                <a:t>Владимир Святославович</a:t>
              </a:r>
            </a:p>
            <a:p>
              <a:pPr marL="514350" indent="-514350" algn="ctr"/>
              <a:r>
                <a:rPr lang="ru-RU" sz="2800" b="1" dirty="0" smtClean="0"/>
                <a:t>( Красное Солнышко)</a:t>
              </a:r>
            </a:p>
            <a:p>
              <a:pPr marL="514350" indent="-514350" algn="ctr"/>
              <a:r>
                <a:rPr lang="ru-RU" sz="2800" b="1" dirty="0" smtClean="0"/>
                <a:t>2) Ярослав Мудрый</a:t>
              </a:r>
              <a:endParaRPr lang="ru-RU" sz="2800" b="1" dirty="0"/>
            </a:p>
          </p:txBody>
        </p:sp>
        <p:sp>
          <p:nvSpPr>
            <p:cNvPr id="22" name="Управляющая кнопка: настраиваемая 21">
              <a:hlinkClick r:id="rId3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20" name="Рисунок 19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11960" y="5877272"/>
            <a:ext cx="115212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4427984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5148064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5796136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6444208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7092280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7740352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8388424" y="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Прямоугольник 30"/>
          <p:cNvSpPr/>
          <p:nvPr/>
        </p:nvSpPr>
        <p:spPr>
          <a:xfrm>
            <a:off x="6588224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FF0000"/>
                </a:solidFill>
              </a:rPr>
              <a:t>Килимчук Елена Александровна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32" name="Блок-схема: процесс 31"/>
          <p:cNvSpPr/>
          <p:nvPr/>
        </p:nvSpPr>
        <p:spPr>
          <a:xfrm>
            <a:off x="4067944" y="0"/>
            <a:ext cx="4860032" cy="47667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83 -0.02894 L 0.38993 -0.1759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-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96296E-6 L -0.00781 -0.1129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9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85185E-6 L 0.00399 -0.85879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4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4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5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85185E-6 L -0.00382 -0.78541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3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075" grpId="0" animBg="1"/>
      <p:bldP spid="3075" grpId="1" animBg="1"/>
      <p:bldP spid="13" grpId="0" animBg="1"/>
      <p:bldP spid="15" grpId="0" animBg="1"/>
      <p:bldP spid="15" grpId="1" animBg="1"/>
      <p:bldP spid="16" grpId="0" animBg="1"/>
      <p:bldP spid="1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692696"/>
            <a:ext cx="6480720" cy="830997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9.Прочитай. О каком  правителе Древнерусского государства идет речь?</a:t>
            </a:r>
            <a:endParaRPr lang="ru-RU" sz="24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48680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51520" y="2276872"/>
            <a:ext cx="43204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1)</a:t>
            </a:r>
            <a:endParaRPr lang="ru-RU" sz="24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755576" y="1927866"/>
            <a:ext cx="8064896" cy="1200329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Внук княги Ольги защищал землю от врагов, которые приходили с южных степей. Он приказывал строить города на Руси. Князь помогал бедным, заботился о  больных. В годы его  правления на Руси было принято христианство  и произошло крещение Руси.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653136"/>
            <a:ext cx="391454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149080"/>
            <a:ext cx="8064896" cy="1754326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Великий князь -  сын Владимира Красное Солнышко. Правил он более 30 лет. Князь был грамотным, образованным человеком. Любил много читать. В период княжения князя появились первые  школы, для «людей всякого состояния». При правлении князя в Новгороде было открыто училище, в котором обучались будущие служители церкви. В народе его прозвали – Мудрый.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3212976"/>
            <a:ext cx="3672408" cy="830997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Владимир Святославович</a:t>
            </a:r>
          </a:p>
          <a:p>
            <a:pPr algn="ctr"/>
            <a:r>
              <a:rPr lang="ru-RU" sz="1600" dirty="0" smtClean="0"/>
              <a:t> (</a:t>
            </a:r>
            <a:r>
              <a:rPr lang="ru-RU" sz="2400" dirty="0" smtClean="0"/>
              <a:t> </a:t>
            </a:r>
            <a:r>
              <a:rPr lang="ru-RU" sz="2000" dirty="0" smtClean="0"/>
              <a:t>Красное Солнышко</a:t>
            </a:r>
            <a:r>
              <a:rPr lang="ru-RU" sz="1600" dirty="0" smtClean="0"/>
              <a:t>)</a:t>
            </a:r>
            <a:endParaRPr lang="ru-RU" dirty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084168" y="5949280"/>
            <a:ext cx="2592288" cy="461665"/>
          </a:xfrm>
          <a:prstGeom prst="rect">
            <a:avLst/>
          </a:prstGeom>
          <a:ln w="28575">
            <a:solidFill>
              <a:srgbClr val="C0000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Ярослав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Мудрый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24128" y="3356992"/>
            <a:ext cx="2839816" cy="461665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 smtClean="0"/>
              <a:t>Владимир Мономах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99592" y="5949280"/>
            <a:ext cx="3168352" cy="461665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Святослав Игоревич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3429000"/>
            <a:ext cx="365806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а)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5949280"/>
            <a:ext cx="378630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/>
              <a:t>б)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292080" y="3429000"/>
            <a:ext cx="365806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/>
              <a:t>в)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580112" y="6021288"/>
            <a:ext cx="365806" cy="338554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 smtClean="0"/>
              <a:t>Г)</a:t>
            </a:r>
            <a:endParaRPr lang="ru-RU" sz="1600" dirty="0"/>
          </a:p>
        </p:txBody>
      </p:sp>
      <p:grpSp>
        <p:nvGrpSpPr>
          <p:cNvPr id="5" name="Группа 15"/>
          <p:cNvGrpSpPr/>
          <p:nvPr/>
        </p:nvGrpSpPr>
        <p:grpSpPr>
          <a:xfrm>
            <a:off x="1691680" y="6858000"/>
            <a:ext cx="6768752" cy="3799184"/>
            <a:chOff x="1691680" y="1772816"/>
            <a:chExt cx="6768752" cy="3799184"/>
          </a:xfrm>
        </p:grpSpPr>
        <p:sp>
          <p:nvSpPr>
            <p:cNvPr id="21" name="Блок-схема: альтернативный процесс 20"/>
            <p:cNvSpPr/>
            <p:nvPr/>
          </p:nvSpPr>
          <p:spPr>
            <a:xfrm>
              <a:off x="1691680" y="1944216"/>
              <a:ext cx="6768752" cy="3627784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b="1" dirty="0" smtClean="0"/>
            </a:p>
            <a:p>
              <a:pPr algn="ctr"/>
              <a:endParaRPr lang="ru-RU" sz="2000" b="1" dirty="0" smtClean="0"/>
            </a:p>
            <a:p>
              <a:pPr algn="ctr"/>
              <a:r>
                <a:rPr lang="ru-RU" sz="2000" b="1" dirty="0" smtClean="0"/>
                <a:t>1.Внуком княгини Ольги  был князь </a:t>
              </a:r>
            </a:p>
            <a:p>
              <a:pPr algn="ctr"/>
              <a:r>
                <a:rPr lang="ru-RU" sz="2400" b="1" dirty="0" smtClean="0">
                  <a:solidFill>
                    <a:srgbClr val="002060"/>
                  </a:solidFill>
                </a:rPr>
                <a:t>Владимир Святославович</a:t>
              </a:r>
              <a:r>
                <a:rPr lang="ru-RU" sz="2000" b="1" dirty="0" smtClean="0"/>
                <a:t>.В годы его правления произошло Крещение Руси и было принято христианство. </a:t>
              </a:r>
            </a:p>
            <a:p>
              <a:pPr algn="ctr"/>
              <a:r>
                <a:rPr lang="ru-RU" sz="2000" b="1" dirty="0" smtClean="0"/>
                <a:t>2. Сыном Владимира Святославовича является 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Ярослав Мудрый</a:t>
              </a:r>
              <a:r>
                <a:rPr lang="ru-RU" sz="2400" b="1" dirty="0" smtClean="0"/>
                <a:t>. </a:t>
              </a:r>
              <a:r>
                <a:rPr lang="ru-RU" sz="2000" b="1" dirty="0" smtClean="0"/>
                <a:t>Он был грамотным и образованным.Ярослав много читал. В период его правления продолжалось строительство городов. Один из них назван Ярославлем.</a:t>
              </a:r>
            </a:p>
            <a:p>
              <a:pPr algn="ctr"/>
              <a:endParaRPr lang="ru-RU" sz="2800" b="1" dirty="0"/>
            </a:p>
          </p:txBody>
        </p:sp>
        <p:sp>
          <p:nvSpPr>
            <p:cNvPr id="22" name="Управляющая кнопка: настраиваемая 21">
              <a:hlinkClick r:id="rId3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28" name="Рисунок 27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067944" y="594928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1" name="Группа 30"/>
          <p:cNvGrpSpPr/>
          <p:nvPr/>
        </p:nvGrpSpPr>
        <p:grpSpPr>
          <a:xfrm>
            <a:off x="5004040" y="0"/>
            <a:ext cx="4139960" cy="548680"/>
            <a:chOff x="5004040" y="0"/>
            <a:chExt cx="4139960" cy="548680"/>
          </a:xfrm>
        </p:grpSpPr>
        <p:pic>
          <p:nvPicPr>
            <p:cNvPr id="20" name="Рисунок 19" descr="D:\Лена\Россия\efa56fc749a75f9ff5422be58c6a6145.jpg"/>
            <p:cNvPicPr/>
            <p:nvPr/>
          </p:nvPicPr>
          <p:blipFill>
            <a:blip r:embed="rId6" cstate="email">
              <a:lum bright="40000"/>
            </a:blip>
            <a:srcRect/>
            <a:stretch>
              <a:fillRect/>
            </a:stretch>
          </p:blipFill>
          <p:spPr bwMode="auto">
            <a:xfrm>
              <a:off x="5076056" y="0"/>
              <a:ext cx="504057" cy="476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Рисунок 22" descr="D:\Лена\Россия\efa56fc749a75f9ff5422be58c6a6145.jpg"/>
            <p:cNvPicPr/>
            <p:nvPr/>
          </p:nvPicPr>
          <p:blipFill>
            <a:blip r:embed="rId6" cstate="email">
              <a:lum bright="40000"/>
            </a:blip>
            <a:srcRect/>
            <a:stretch>
              <a:fillRect/>
            </a:stretch>
          </p:blipFill>
          <p:spPr bwMode="auto">
            <a:xfrm>
              <a:off x="5724128" y="0"/>
              <a:ext cx="504057" cy="476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Рисунок 23" descr="D:\Лена\Россия\efa56fc749a75f9ff5422be58c6a6145.jpg"/>
            <p:cNvPicPr/>
            <p:nvPr/>
          </p:nvPicPr>
          <p:blipFill>
            <a:blip r:embed="rId6" cstate="email">
              <a:lum bright="40000"/>
            </a:blip>
            <a:srcRect/>
            <a:stretch>
              <a:fillRect/>
            </a:stretch>
          </p:blipFill>
          <p:spPr bwMode="auto">
            <a:xfrm>
              <a:off x="6372200" y="0"/>
              <a:ext cx="504057" cy="476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Рисунок 24" descr="D:\Лена\Россия\efa56fc749a75f9ff5422be58c6a6145.jpg"/>
            <p:cNvPicPr/>
            <p:nvPr/>
          </p:nvPicPr>
          <p:blipFill>
            <a:blip r:embed="rId6" cstate="email">
              <a:lum bright="40000"/>
            </a:blip>
            <a:srcRect/>
            <a:stretch>
              <a:fillRect/>
            </a:stretch>
          </p:blipFill>
          <p:spPr bwMode="auto">
            <a:xfrm>
              <a:off x="7020272" y="0"/>
              <a:ext cx="504057" cy="476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Рисунок 25" descr="D:\Лена\Россия\efa56fc749a75f9ff5422be58c6a6145.jpg"/>
            <p:cNvPicPr/>
            <p:nvPr/>
          </p:nvPicPr>
          <p:blipFill>
            <a:blip r:embed="rId6" cstate="email">
              <a:lum bright="40000"/>
            </a:blip>
            <a:srcRect/>
            <a:stretch>
              <a:fillRect/>
            </a:stretch>
          </p:blipFill>
          <p:spPr bwMode="auto">
            <a:xfrm>
              <a:off x="7668344" y="0"/>
              <a:ext cx="504057" cy="476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Рисунок 26" descr="D:\Лена\Россия\efa56fc749a75f9ff5422be58c6a6145.jpg"/>
            <p:cNvPicPr/>
            <p:nvPr/>
          </p:nvPicPr>
          <p:blipFill>
            <a:blip r:embed="rId6" cstate="email">
              <a:lum bright="40000"/>
            </a:blip>
            <a:srcRect/>
            <a:stretch>
              <a:fillRect/>
            </a:stretch>
          </p:blipFill>
          <p:spPr bwMode="auto">
            <a:xfrm>
              <a:off x="8316416" y="0"/>
              <a:ext cx="504057" cy="476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" name="Прямоугольник 28"/>
            <p:cNvSpPr/>
            <p:nvPr/>
          </p:nvSpPr>
          <p:spPr>
            <a:xfrm>
              <a:off x="6795467" y="0"/>
              <a:ext cx="2348533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b="1" i="1" dirty="0" smtClean="0">
                  <a:solidFill>
                    <a:srgbClr val="FF0000"/>
                  </a:solidFill>
                </a:rPr>
                <a:t>Килимчук Елена Александровна</a:t>
              </a:r>
              <a:endParaRPr lang="ru-RU" sz="1200" dirty="0">
                <a:solidFill>
                  <a:srgbClr val="FF0000"/>
                </a:solidFill>
              </a:endParaRPr>
            </a:p>
          </p:txBody>
        </p:sp>
        <p:sp>
          <p:nvSpPr>
            <p:cNvPr id="30" name="Блок-схема: процесс 29"/>
            <p:cNvSpPr/>
            <p:nvPr/>
          </p:nvSpPr>
          <p:spPr>
            <a:xfrm>
              <a:off x="5004040" y="0"/>
              <a:ext cx="4139960" cy="548680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67 -0.13635 " pathEditMode="relative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539B4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85185E-6 L 0.03941 -0.08403 " pathEditMode="relative" ptsTypes="AA">
                                      <p:cBhvr>
                                        <p:cTn id="47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9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85185E-6 L -0.00781 -0.85046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4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5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85185E-6 L 0.0158 -0.71389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-3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075" grpId="0" animBg="1"/>
      <p:bldP spid="3075" grpId="1" animBg="1"/>
      <p:bldP spid="13" grpId="0" animBg="1"/>
      <p:bldP spid="15" grpId="0" animBg="1"/>
      <p:bldP spid="15" grpId="1" animBg="1"/>
      <p:bldP spid="16" grpId="0" animBg="1"/>
      <p:bldP spid="1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692696"/>
            <a:ext cx="6480720" cy="830997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9.Прочитай. О каком  правителе Древнерусского государства идет речь?</a:t>
            </a:r>
            <a:endParaRPr lang="ru-RU" sz="24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2656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79512" y="1916832"/>
            <a:ext cx="43204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1)</a:t>
            </a:r>
            <a:endParaRPr lang="ru-RU" sz="24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755576" y="1628800"/>
            <a:ext cx="8064896" cy="1200329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Внук княги Ольги защищал землю от врагов, которые приходили с южных степей. Он приказывал строить города на Руси. Князь помогал бедным, заботился о  больных. В годы его  правления на Руси было принято христианство  и произошло крещение Руси.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797152"/>
            <a:ext cx="391454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077072"/>
            <a:ext cx="8064896" cy="1754326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Великий князь -  сын Владимира Красное солнышко. Правил он более 30 лет. Князь был грамотным, образованным человеком. Любил много читать. В период княжения князя появились первые  школы, для «людей всякого состояния». При правлении князя в Новгороде было открыто училище, в котором обучались будущие служители церкви. В народе его прозвали – Мудрый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59632" y="2924944"/>
            <a:ext cx="3672408" cy="830997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Владимир Святославович</a:t>
            </a:r>
          </a:p>
          <a:p>
            <a:pPr algn="ctr"/>
            <a:r>
              <a:rPr lang="ru-RU" sz="1600" dirty="0" smtClean="0"/>
              <a:t> (</a:t>
            </a:r>
            <a:r>
              <a:rPr lang="ru-RU" sz="2400" dirty="0" smtClean="0"/>
              <a:t> </a:t>
            </a:r>
            <a:r>
              <a:rPr lang="ru-RU" sz="2000" dirty="0" smtClean="0"/>
              <a:t>Красное Солнышко</a:t>
            </a:r>
            <a:r>
              <a:rPr lang="ru-RU" sz="1600" dirty="0" smtClean="0"/>
              <a:t>)</a:t>
            </a:r>
            <a:endParaRPr lang="ru-RU" dirty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940152" y="5877272"/>
            <a:ext cx="2592288" cy="461665"/>
          </a:xfrm>
          <a:prstGeom prst="rect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Ярослав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Мудрый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868144" y="3140968"/>
            <a:ext cx="2839816" cy="461665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 smtClean="0"/>
              <a:t>Владимир Мономах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99592" y="5949280"/>
            <a:ext cx="3168352" cy="461665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Святослав Игоревич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3212976"/>
            <a:ext cx="365806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а)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5949280"/>
            <a:ext cx="378630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/>
              <a:t>б)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436096" y="3140968"/>
            <a:ext cx="365806" cy="369332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/>
              <a:t>в)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436096" y="5949280"/>
            <a:ext cx="365806" cy="338554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 smtClean="0"/>
              <a:t>Г)</a:t>
            </a:r>
            <a:endParaRPr lang="ru-RU" sz="1600" dirty="0"/>
          </a:p>
        </p:txBody>
      </p:sp>
      <p:grpSp>
        <p:nvGrpSpPr>
          <p:cNvPr id="5" name="Группа 15"/>
          <p:cNvGrpSpPr/>
          <p:nvPr/>
        </p:nvGrpSpPr>
        <p:grpSpPr>
          <a:xfrm>
            <a:off x="1763688" y="6858000"/>
            <a:ext cx="6696744" cy="3699792"/>
            <a:chOff x="1763688" y="1772816"/>
            <a:chExt cx="6696744" cy="3699792"/>
          </a:xfrm>
        </p:grpSpPr>
        <p:sp>
          <p:nvSpPr>
            <p:cNvPr id="21" name="Блок-схема: альтернативный процесс 20"/>
            <p:cNvSpPr/>
            <p:nvPr/>
          </p:nvSpPr>
          <p:spPr>
            <a:xfrm>
              <a:off x="1763688" y="1988840"/>
              <a:ext cx="6696744" cy="3483768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b="1" dirty="0" smtClean="0"/>
            </a:p>
            <a:p>
              <a:pPr algn="ctr"/>
              <a:endParaRPr lang="ru-RU" sz="2000" b="1" dirty="0" smtClean="0"/>
            </a:p>
            <a:p>
              <a:pPr algn="ctr"/>
              <a:r>
                <a:rPr lang="ru-RU" sz="2000" b="1" dirty="0" smtClean="0"/>
                <a:t>1.Внуком княгини Ольги  был князь </a:t>
              </a:r>
            </a:p>
            <a:p>
              <a:pPr algn="ctr"/>
              <a:r>
                <a:rPr lang="ru-RU" b="1" dirty="0" smtClean="0">
                  <a:solidFill>
                    <a:srgbClr val="002060"/>
                  </a:solidFill>
                </a:rPr>
                <a:t>Владимир Святославович</a:t>
              </a:r>
              <a:r>
                <a:rPr lang="ru-RU" sz="2000" b="1" dirty="0" smtClean="0"/>
                <a:t>.В годы его правления произошло Крещение Руси и было принято христианство. </a:t>
              </a:r>
            </a:p>
            <a:p>
              <a:pPr algn="ctr"/>
              <a:r>
                <a:rPr lang="ru-RU" sz="2000" b="1" dirty="0" smtClean="0"/>
                <a:t>2. Сыном Владимира Святославовича является 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Ярослав Мудрый</a:t>
              </a:r>
              <a:r>
                <a:rPr lang="ru-RU" sz="2400" b="1" dirty="0" smtClean="0"/>
                <a:t>. </a:t>
              </a:r>
              <a:r>
                <a:rPr lang="ru-RU" sz="2000" b="1" dirty="0" smtClean="0"/>
                <a:t>Он был грамотным и образованным.Ярослав много читал. В период его правления продолжалось строительство городов</a:t>
              </a:r>
              <a:r>
                <a:rPr lang="ru-RU" sz="2800" b="1" dirty="0" smtClean="0"/>
                <a:t>. </a:t>
              </a:r>
              <a:r>
                <a:rPr lang="ru-RU" sz="2000" b="1" dirty="0" smtClean="0"/>
                <a:t>Один из них назван Ярославлем.</a:t>
              </a:r>
            </a:p>
            <a:p>
              <a:pPr algn="ctr"/>
              <a:endParaRPr lang="ru-RU" sz="2800" b="1" dirty="0"/>
            </a:p>
          </p:txBody>
        </p:sp>
        <p:sp>
          <p:nvSpPr>
            <p:cNvPr id="22" name="Управляющая кнопка: настраиваемая 21">
              <a:hlinkClick r:id="rId3" action="ppaction://hlinksldjump" highlightClick="1"/>
            </p:cNvPr>
            <p:cNvSpPr/>
            <p:nvPr/>
          </p:nvSpPr>
          <p:spPr>
            <a:xfrm>
              <a:off x="6804248" y="1772816"/>
              <a:ext cx="1656184" cy="603448"/>
            </a:xfrm>
            <a:prstGeom prst="actionButtonBlank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b="1" i="1" dirty="0" smtClean="0">
                  <a:solidFill>
                    <a:schemeClr val="tx1"/>
                  </a:solidFill>
                </a:rPr>
                <a:t>выход</a:t>
              </a:r>
              <a:endParaRPr lang="ru-RU" sz="1600" b="1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5364088" y="0"/>
            <a:ext cx="3779912" cy="620688"/>
            <a:chOff x="5364088" y="0"/>
            <a:chExt cx="3779912" cy="620688"/>
          </a:xfrm>
        </p:grpSpPr>
        <p:pic>
          <p:nvPicPr>
            <p:cNvPr id="20" name="Рисунок 19" descr="D:\Лена\Россия\efa56fc749a75f9ff5422be58c6a6145.jpg"/>
            <p:cNvPicPr/>
            <p:nvPr/>
          </p:nvPicPr>
          <p:blipFill>
            <a:blip r:embed="rId4" cstate="email">
              <a:lum bright="40000"/>
            </a:blip>
            <a:srcRect/>
            <a:stretch>
              <a:fillRect/>
            </a:stretch>
          </p:blipFill>
          <p:spPr bwMode="auto">
            <a:xfrm>
              <a:off x="5508104" y="0"/>
              <a:ext cx="587375" cy="440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Рисунок 22" descr="D:\Лена\Россия\efa56fc749a75f9ff5422be58c6a6145.jpg"/>
            <p:cNvPicPr/>
            <p:nvPr/>
          </p:nvPicPr>
          <p:blipFill>
            <a:blip r:embed="rId4" cstate="email">
              <a:lum bright="40000"/>
            </a:blip>
            <a:srcRect/>
            <a:stretch>
              <a:fillRect/>
            </a:stretch>
          </p:blipFill>
          <p:spPr bwMode="auto">
            <a:xfrm>
              <a:off x="6228184" y="0"/>
              <a:ext cx="587375" cy="440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Рисунок 23" descr="D:\Лена\Россия\efa56fc749a75f9ff5422be58c6a6145.jpg"/>
            <p:cNvPicPr/>
            <p:nvPr/>
          </p:nvPicPr>
          <p:blipFill>
            <a:blip r:embed="rId4" cstate="email">
              <a:lum bright="40000"/>
            </a:blip>
            <a:srcRect/>
            <a:stretch>
              <a:fillRect/>
            </a:stretch>
          </p:blipFill>
          <p:spPr bwMode="auto">
            <a:xfrm>
              <a:off x="6948264" y="0"/>
              <a:ext cx="587375" cy="440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Рисунок 24" descr="D:\Лена\Россия\efa56fc749a75f9ff5422be58c6a6145.jpg"/>
            <p:cNvPicPr/>
            <p:nvPr/>
          </p:nvPicPr>
          <p:blipFill>
            <a:blip r:embed="rId4" cstate="email">
              <a:lum bright="40000"/>
            </a:blip>
            <a:srcRect/>
            <a:stretch>
              <a:fillRect/>
            </a:stretch>
          </p:blipFill>
          <p:spPr bwMode="auto">
            <a:xfrm>
              <a:off x="7668344" y="0"/>
              <a:ext cx="587375" cy="440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Рисунок 25" descr="D:\Лена\Россия\efa56fc749a75f9ff5422be58c6a6145.jpg"/>
            <p:cNvPicPr/>
            <p:nvPr/>
          </p:nvPicPr>
          <p:blipFill>
            <a:blip r:embed="rId4" cstate="email">
              <a:lum bright="40000"/>
            </a:blip>
            <a:srcRect/>
            <a:stretch>
              <a:fillRect/>
            </a:stretch>
          </p:blipFill>
          <p:spPr bwMode="auto">
            <a:xfrm>
              <a:off x="8388424" y="0"/>
              <a:ext cx="587375" cy="440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" name="Прямоугольник 26"/>
            <p:cNvSpPr/>
            <p:nvPr/>
          </p:nvSpPr>
          <p:spPr>
            <a:xfrm>
              <a:off x="6795472" y="0"/>
              <a:ext cx="234852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b="1" i="1" dirty="0" smtClean="0">
                  <a:solidFill>
                    <a:srgbClr val="FF0000"/>
                  </a:solidFill>
                </a:rPr>
                <a:t>Килимчук Елена Александровна</a:t>
              </a:r>
              <a:endParaRPr lang="ru-RU" sz="1200" dirty="0">
                <a:solidFill>
                  <a:srgbClr val="FF0000"/>
                </a:solidFill>
              </a:endParaRPr>
            </a:p>
          </p:txBody>
        </p:sp>
        <p:sp>
          <p:nvSpPr>
            <p:cNvPr id="28" name="Блок-схема: процесс 27"/>
            <p:cNvSpPr/>
            <p:nvPr/>
          </p:nvSpPr>
          <p:spPr>
            <a:xfrm>
              <a:off x="5364088" y="0"/>
              <a:ext cx="3779912" cy="62068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31" name="Рисунок 30" descr="D:\Лена\Россия\efa56fc749a75f9ff5422be58c6a6145.jpg">
            <a:hlinkClick r:id="rId5" action="ppaction://hlinksldjump"/>
          </p:cNvPr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139952" y="594928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E30D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0.2717 -0.1759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-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40741E-7 L -0.07865 -0.1384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9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1181 -0.75208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4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5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0382 -0.74144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3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075" grpId="0" animBg="1"/>
      <p:bldP spid="3075" grpId="1" animBg="1"/>
      <p:bldP spid="13" grpId="0" animBg="1"/>
      <p:bldP spid="15" grpId="0" animBg="1"/>
      <p:bldP spid="15" grpId="1" animBg="1"/>
      <p:bldP spid="16" grpId="0" animBg="1"/>
      <p:bldP spid="1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043608" y="4365104"/>
            <a:ext cx="7704856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Центром Древнерусского государства  стал Киев, потому что   являлся  центром большой торговли и богатым городом.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043608" y="2420888"/>
            <a:ext cx="7704856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Ярослав Мудрый  княжил в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XIV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веке.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1043608" y="2924944"/>
            <a:ext cx="7704856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период  правления Ярослава Мудрого появились первые школы и училища, где обучались служители церкви.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43608" y="3789040"/>
            <a:ext cx="7704856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В честь Ярослава Мудрого был назван город Владимир.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43608" y="1556792"/>
            <a:ext cx="7704856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Ярославлем был назван город на реке Волге в честь великого князя Ярослава Мудрого</a:t>
            </a:r>
            <a:endParaRPr lang="ru-RU" sz="2000" dirty="0"/>
          </a:p>
        </p:txBody>
      </p:sp>
      <p:sp>
        <p:nvSpPr>
          <p:cNvPr id="17" name="Овал 16"/>
          <p:cNvSpPr/>
          <p:nvPr/>
        </p:nvSpPr>
        <p:spPr>
          <a:xfrm>
            <a:off x="467544" y="1700808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67544" y="2420888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67544" y="3068960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67544" y="3789040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67544" y="4437112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22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23" name="Блок-схема: альтернативный процесс 22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 smtClean="0"/>
            </a:p>
            <a:p>
              <a:pPr algn="ctr"/>
              <a:r>
                <a:rPr lang="ru-RU" dirty="0" smtClean="0"/>
                <a:t>Центром Древнерусского государства  стал Киев, потому что   являлся  центром большой торговли и богатым городом. </a:t>
              </a:r>
            </a:p>
            <a:p>
              <a:pPr algn="ctr"/>
              <a:r>
                <a:rPr lang="ru-RU" dirty="0" smtClean="0"/>
                <a:t> </a:t>
              </a:r>
            </a:p>
            <a:p>
              <a:pPr algn="ctr"/>
              <a:r>
                <a:rPr lang="ru-RU" dirty="0" smtClean="0"/>
                <a:t>В период  правления Ярослава Мудрого появились первые школы и училища, где обучались служители церкви.</a:t>
              </a:r>
            </a:p>
            <a:p>
              <a:pPr algn="ctr"/>
              <a:r>
                <a:rPr lang="ru-RU" dirty="0" smtClean="0"/>
                <a:t> </a:t>
              </a:r>
            </a:p>
            <a:p>
              <a:pPr algn="ctr"/>
              <a:r>
                <a:rPr lang="ru-RU" dirty="0" smtClean="0"/>
                <a:t>Ярославлем был назван город на реке Волге в честь великого князя Ярослава Мудрого.</a:t>
              </a:r>
            </a:p>
            <a:p>
              <a:pPr algn="ctr"/>
              <a:endParaRPr lang="ru-RU" sz="2800" b="1" dirty="0"/>
            </a:p>
          </p:txBody>
        </p:sp>
        <p:sp>
          <p:nvSpPr>
            <p:cNvPr id="24" name="Управляющая кнопка: настраиваемая 23">
              <a:hlinkClick r:id="rId2" action="ppaction://hlinksldjump" highlightClick="1"/>
            </p:cNvPr>
            <p:cNvSpPr/>
            <p:nvPr/>
          </p:nvSpPr>
          <p:spPr>
            <a:xfrm>
              <a:off x="6588224" y="1772816"/>
              <a:ext cx="1728192" cy="720080"/>
            </a:xfrm>
            <a:prstGeom prst="actionButtonBlank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25" name="Рисунок 24" descr="D:\Лена\Россия\efa56fc749a75f9ff5422be58c6a6145.jpg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36296" y="5301208"/>
            <a:ext cx="115212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 descr="D:\Лена\Россия\efa56fc749a75f9ff5422be58c6a6145.jpg"/>
          <p:cNvPicPr/>
          <p:nvPr/>
        </p:nvPicPr>
        <p:blipFill>
          <a:blip r:embed="rId5" cstate="email">
            <a:lum bright="40000"/>
          </a:blip>
          <a:srcRect/>
          <a:stretch>
            <a:fillRect/>
          </a:stretch>
        </p:blipFill>
        <p:spPr bwMode="auto">
          <a:xfrm>
            <a:off x="179512" y="580526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 descr="D:\Лена\Россия\efa56fc749a75f9ff5422be58c6a6145.jpg"/>
          <p:cNvPicPr/>
          <p:nvPr/>
        </p:nvPicPr>
        <p:blipFill>
          <a:blip r:embed="rId5" cstate="email">
            <a:lum bright="40000"/>
          </a:blip>
          <a:srcRect/>
          <a:stretch>
            <a:fillRect/>
          </a:stretch>
        </p:blipFill>
        <p:spPr bwMode="auto">
          <a:xfrm>
            <a:off x="827584" y="580526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 descr="D:\Лена\Россия\efa56fc749a75f9ff5422be58c6a6145.jpg"/>
          <p:cNvPicPr/>
          <p:nvPr/>
        </p:nvPicPr>
        <p:blipFill>
          <a:blip r:embed="rId5" cstate="email">
            <a:lum bright="40000"/>
          </a:blip>
          <a:srcRect/>
          <a:stretch>
            <a:fillRect/>
          </a:stretch>
        </p:blipFill>
        <p:spPr bwMode="auto">
          <a:xfrm>
            <a:off x="1475656" y="580526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 descr="D:\Лена\Россия\efa56fc749a75f9ff5422be58c6a6145.jpg"/>
          <p:cNvPicPr/>
          <p:nvPr/>
        </p:nvPicPr>
        <p:blipFill>
          <a:blip r:embed="rId5" cstate="email">
            <a:lum bright="40000"/>
          </a:blip>
          <a:srcRect/>
          <a:stretch>
            <a:fillRect/>
          </a:stretch>
        </p:blipFill>
        <p:spPr bwMode="auto">
          <a:xfrm>
            <a:off x="2123728" y="580526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 descr="D:\Лена\Россия\efa56fc749a75f9ff5422be58c6a6145.jpg"/>
          <p:cNvPicPr/>
          <p:nvPr/>
        </p:nvPicPr>
        <p:blipFill>
          <a:blip r:embed="rId5" cstate="email">
            <a:lum bright="40000"/>
          </a:blip>
          <a:srcRect/>
          <a:stretch>
            <a:fillRect/>
          </a:stretch>
        </p:blipFill>
        <p:spPr bwMode="auto">
          <a:xfrm>
            <a:off x="2771800" y="580526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 descr="D:\Лена\Россия\efa56fc749a75f9ff5422be58c6a6145.jpg"/>
          <p:cNvPicPr/>
          <p:nvPr/>
        </p:nvPicPr>
        <p:blipFill>
          <a:blip r:embed="rId5" cstate="email">
            <a:lum bright="40000"/>
          </a:blip>
          <a:srcRect/>
          <a:stretch>
            <a:fillRect/>
          </a:stretch>
        </p:blipFill>
        <p:spPr bwMode="auto">
          <a:xfrm>
            <a:off x="3419872" y="580526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 descr="D:\Лена\Россия\efa56fc749a75f9ff5422be58c6a6145.jpg"/>
          <p:cNvPicPr/>
          <p:nvPr/>
        </p:nvPicPr>
        <p:blipFill>
          <a:blip r:embed="rId5" cstate="email">
            <a:lum bright="40000"/>
          </a:blip>
          <a:srcRect/>
          <a:stretch>
            <a:fillRect/>
          </a:stretch>
        </p:blipFill>
        <p:spPr bwMode="auto">
          <a:xfrm>
            <a:off x="5364088" y="580526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Рисунок 32" descr="D:\Лена\Россия\efa56fc749a75f9ff5422be58c6a6145.jpg"/>
          <p:cNvPicPr/>
          <p:nvPr/>
        </p:nvPicPr>
        <p:blipFill>
          <a:blip r:embed="rId5" cstate="email">
            <a:lum bright="40000"/>
          </a:blip>
          <a:srcRect/>
          <a:stretch>
            <a:fillRect/>
          </a:stretch>
        </p:blipFill>
        <p:spPr bwMode="auto">
          <a:xfrm>
            <a:off x="4716016" y="580526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Рисунок 33" descr="D:\Лена\Россия\efa56fc749a75f9ff5422be58c6a6145.jpg"/>
          <p:cNvPicPr/>
          <p:nvPr/>
        </p:nvPicPr>
        <p:blipFill>
          <a:blip r:embed="rId5" cstate="email">
            <a:lum bright="40000"/>
          </a:blip>
          <a:srcRect/>
          <a:stretch>
            <a:fillRect/>
          </a:stretch>
        </p:blipFill>
        <p:spPr bwMode="auto">
          <a:xfrm>
            <a:off x="4067944" y="580526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7" name="Группа 36"/>
          <p:cNvGrpSpPr/>
          <p:nvPr/>
        </p:nvGrpSpPr>
        <p:grpSpPr>
          <a:xfrm>
            <a:off x="395536" y="0"/>
            <a:ext cx="8748464" cy="1484784"/>
            <a:chOff x="395536" y="0"/>
            <a:chExt cx="8748464" cy="1484784"/>
          </a:xfrm>
        </p:grpSpPr>
        <p:pic>
          <p:nvPicPr>
            <p:cNvPr id="2" name="Рисунок 1"/>
            <p:cNvPicPr/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5536" y="332656"/>
              <a:ext cx="1152128" cy="1152128"/>
            </a:xfrm>
            <a:prstGeom prst="rect">
              <a:avLst/>
            </a:prstGeom>
            <a:noFill/>
            <a:ln w="28575">
              <a:solidFill>
                <a:srgbClr val="00B050"/>
              </a:solidFill>
              <a:miter lim="800000"/>
              <a:headEnd/>
              <a:tailEnd/>
            </a:ln>
          </p:spPr>
        </p:pic>
        <p:sp>
          <p:nvSpPr>
            <p:cNvPr id="3" name="Овальная выноска 2"/>
            <p:cNvSpPr/>
            <p:nvPr/>
          </p:nvSpPr>
          <p:spPr>
            <a:xfrm>
              <a:off x="2123728" y="188640"/>
              <a:ext cx="6120680" cy="1296144"/>
            </a:xfrm>
            <a:prstGeom prst="wedgeEllipseCallout">
              <a:avLst>
                <a:gd name="adj1" fmla="val -61252"/>
                <a:gd name="adj2" fmla="val 24667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i="1" dirty="0" smtClean="0"/>
                <a:t>10. Отметь правильные высказывания.</a:t>
              </a:r>
              <a:endParaRPr lang="ru-RU" sz="2400" b="1" i="1" dirty="0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6795472" y="0"/>
              <a:ext cx="234852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b="1" i="1" dirty="0" smtClean="0">
                  <a:solidFill>
                    <a:srgbClr val="00B050"/>
                  </a:solidFill>
                </a:rPr>
                <a:t>Килимчук Елена Александровна</a:t>
              </a:r>
              <a:endParaRPr lang="ru-RU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36" name="Блок-схема: процесс 35"/>
          <p:cNvSpPr/>
          <p:nvPr/>
        </p:nvSpPr>
        <p:spPr>
          <a:xfrm>
            <a:off x="251520" y="0"/>
            <a:ext cx="8712968" cy="148478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2ECC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2ECC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2EC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4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5122 -0.7835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9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0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5903 -0.79398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-3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2123728" y="188640"/>
            <a:ext cx="6120680" cy="1296144"/>
          </a:xfrm>
          <a:prstGeom prst="wedgeEllipseCallout">
            <a:avLst>
              <a:gd name="adj1" fmla="val -61252"/>
              <a:gd name="adj2" fmla="val 24667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10. Отметь правильные высказывания.</a:t>
            </a:r>
            <a:endParaRPr lang="ru-RU" sz="2400" b="1" i="1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043608" y="4365104"/>
            <a:ext cx="7704856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Центром Древнерусского государства  стал Киев, потому что   являлся  центром большой торговли и богатым городом.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043608" y="2420888"/>
            <a:ext cx="7704856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Ярослав Мудрый  княжил в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XIV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веке.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1043608" y="2924944"/>
            <a:ext cx="7704856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период  правления Ярослава Мудрого появились первые школы и училища, где обучались служители церкви.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43608" y="3789040"/>
            <a:ext cx="7704856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В честь Ярослава Мудрого был назван город Владимир.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43608" y="1556792"/>
            <a:ext cx="7704856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Ярославлем был назван город на реке Волге в честь великого князя Ярослава Мудрого</a:t>
            </a:r>
            <a:endParaRPr lang="ru-RU" sz="2000" dirty="0"/>
          </a:p>
        </p:txBody>
      </p:sp>
      <p:sp>
        <p:nvSpPr>
          <p:cNvPr id="17" name="Овал 16"/>
          <p:cNvSpPr/>
          <p:nvPr/>
        </p:nvSpPr>
        <p:spPr>
          <a:xfrm>
            <a:off x="467544" y="1700808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67544" y="2420888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67544" y="3068960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67544" y="3789040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67544" y="4437112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4" name="Группа 15"/>
          <p:cNvGrpSpPr/>
          <p:nvPr/>
        </p:nvGrpSpPr>
        <p:grpSpPr>
          <a:xfrm>
            <a:off x="1763688" y="6858000"/>
            <a:ext cx="6840760" cy="3384376"/>
            <a:chOff x="1619672" y="1772816"/>
            <a:chExt cx="6840760" cy="3384376"/>
          </a:xfrm>
        </p:grpSpPr>
        <p:sp>
          <p:nvSpPr>
            <p:cNvPr id="23" name="Блок-схема: альтернативный процесс 22"/>
            <p:cNvSpPr/>
            <p:nvPr/>
          </p:nvSpPr>
          <p:spPr>
            <a:xfrm>
              <a:off x="1619672" y="1772816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 smtClean="0"/>
            </a:p>
            <a:p>
              <a:pPr algn="ctr"/>
              <a:endParaRPr lang="ru-RU" dirty="0" smtClean="0"/>
            </a:p>
            <a:p>
              <a:pPr algn="ctr"/>
              <a:r>
                <a:rPr lang="ru-RU" dirty="0" smtClean="0"/>
                <a:t>Центром Древнерусского государства  стал Киев, потому что   являлся  центром большой торговли и богатым городом. </a:t>
              </a:r>
            </a:p>
            <a:p>
              <a:pPr algn="ctr"/>
              <a:endParaRPr lang="ru-RU" dirty="0" smtClean="0"/>
            </a:p>
            <a:p>
              <a:pPr algn="ctr"/>
              <a:r>
                <a:rPr lang="ru-RU" dirty="0" smtClean="0"/>
                <a:t> В период  правления Ярослава Мудрого появились первые школы и училища, где обучались служители церкви.</a:t>
              </a:r>
            </a:p>
            <a:p>
              <a:pPr algn="ctr"/>
              <a:endParaRPr lang="ru-RU" dirty="0" smtClean="0"/>
            </a:p>
            <a:p>
              <a:pPr algn="ctr"/>
              <a:r>
                <a:rPr lang="ru-RU" dirty="0" smtClean="0"/>
                <a:t> Ярославлем был назван город на реке Волге в честь великого князя Ярослава Мудрого.</a:t>
              </a:r>
              <a:endParaRPr lang="ru-RU" sz="2000" dirty="0" smtClean="0"/>
            </a:p>
            <a:p>
              <a:pPr algn="ctr"/>
              <a:endParaRPr lang="ru-RU" sz="2800" b="1" dirty="0"/>
            </a:p>
          </p:txBody>
        </p:sp>
        <p:sp>
          <p:nvSpPr>
            <p:cNvPr id="24" name="Управляющая кнопка: настраиваемая 23">
              <a:hlinkClick r:id="rId2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22" name="Рисунок 2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27584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79512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3419872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771800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475656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123728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4716016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4067944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 descr="D:\Лена\Россия\efa56fc749a75f9ff5422be58c6a6145.jpg">
            <a:hlinkClick r:id="rId2" action="ppaction://hlinksldjump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5445224"/>
            <a:ext cx="144016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Рисунок 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332656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3" name="Прямоугольник 32"/>
          <p:cNvSpPr/>
          <p:nvPr/>
        </p:nvSpPr>
        <p:spPr>
          <a:xfrm>
            <a:off x="6795472" y="1"/>
            <a:ext cx="23485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  <p:sp>
        <p:nvSpPr>
          <p:cNvPr id="34" name="Блок-схема: процесс 33"/>
          <p:cNvSpPr/>
          <p:nvPr/>
        </p:nvSpPr>
        <p:spPr>
          <a:xfrm>
            <a:off x="323528" y="0"/>
            <a:ext cx="8640960" cy="16288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2ECC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96F8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2ECC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96F8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6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7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-0.02743 -0.841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" y="-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2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3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-0.03524 -0.8307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" y="-4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5AE5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23728" y="188640"/>
            <a:ext cx="6120680" cy="1296144"/>
          </a:xfrm>
          <a:prstGeom prst="wedgeEllipseCallout">
            <a:avLst>
              <a:gd name="adj1" fmla="val -61252"/>
              <a:gd name="adj2" fmla="val 24667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10. Отметь правильные высказывания.</a:t>
            </a:r>
            <a:endParaRPr lang="ru-RU" sz="2400" b="1" i="1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043608" y="4437112"/>
            <a:ext cx="7704856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Центром Древнерусского государства  стал Киев, потому что   являлся  центром большой торговли и богатым городом.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043608" y="2420888"/>
            <a:ext cx="7704856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Ярослав Мудрый  княжил в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XIV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веке.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1043608" y="2924944"/>
            <a:ext cx="7704856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период  правления Ярослава Мудрого появились первые школы и училища, где обучались служители церкви.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43608" y="3789040"/>
            <a:ext cx="7704856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В честь Ярослава Мудрого был назван город Владимир.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43608" y="1556792"/>
            <a:ext cx="7704856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Ярославлем был назван город на реке Волге в честь великого князя Ярослава Мудрого</a:t>
            </a:r>
            <a:endParaRPr lang="ru-RU" sz="2000" dirty="0"/>
          </a:p>
        </p:txBody>
      </p:sp>
      <p:sp>
        <p:nvSpPr>
          <p:cNvPr id="17" name="Овал 16"/>
          <p:cNvSpPr/>
          <p:nvPr/>
        </p:nvSpPr>
        <p:spPr>
          <a:xfrm>
            <a:off x="467544" y="1700808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67544" y="2420888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67544" y="3068960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67544" y="3789040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67544" y="4437112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2" name="Рисунок 2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27584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79512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771800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475656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123728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4067944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3419872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940152" y="5661248"/>
            <a:ext cx="115212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Группа 15"/>
          <p:cNvGrpSpPr/>
          <p:nvPr/>
        </p:nvGrpSpPr>
        <p:grpSpPr>
          <a:xfrm>
            <a:off x="1763688" y="6858000"/>
            <a:ext cx="6696744" cy="3555776"/>
            <a:chOff x="1763688" y="1772816"/>
            <a:chExt cx="6696744" cy="3555776"/>
          </a:xfrm>
        </p:grpSpPr>
        <p:sp>
          <p:nvSpPr>
            <p:cNvPr id="23" name="Блок-схема: альтернативный процесс 22"/>
            <p:cNvSpPr/>
            <p:nvPr/>
          </p:nvSpPr>
          <p:spPr>
            <a:xfrm>
              <a:off x="1763688" y="1944216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 smtClean="0"/>
            </a:p>
            <a:p>
              <a:pPr algn="ctr"/>
              <a:endParaRPr lang="ru-RU" sz="2000" dirty="0" smtClean="0"/>
            </a:p>
            <a:p>
              <a:pPr algn="ctr"/>
              <a:r>
                <a:rPr lang="ru-RU" sz="2000" dirty="0" smtClean="0"/>
                <a:t>Центром Древнерусского государства  стал Киев, потому что   являлся  центром большой торговли и богатым городом. </a:t>
              </a:r>
            </a:p>
            <a:p>
              <a:pPr algn="ctr"/>
              <a:r>
                <a:rPr lang="ru-RU" sz="2000" dirty="0" smtClean="0"/>
                <a:t> В период  правления Ярослава Мудрого появились первые школы и училища, где обучались служители церкви.</a:t>
              </a:r>
            </a:p>
            <a:p>
              <a:pPr algn="ctr"/>
              <a:r>
                <a:rPr lang="ru-RU" sz="2000" dirty="0" smtClean="0"/>
                <a:t> Ярославлем был назван город на реке Волге в честь великого князя Ярослава Мудрого.</a:t>
              </a:r>
            </a:p>
            <a:p>
              <a:pPr algn="ctr"/>
              <a:endParaRPr lang="ru-RU" sz="2800" b="1" dirty="0"/>
            </a:p>
          </p:txBody>
        </p:sp>
        <p:sp>
          <p:nvSpPr>
            <p:cNvPr id="24" name="Управляющая кнопка: настраиваемая 23">
              <a:hlinkClick r:id="rId6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Прямоугольник 31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2ECC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2ECC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2EC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4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7.40741E-7 L -0.03542 -0.86435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" y="-4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9" dur="2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0" dur="2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7.40741E-7 L -0.03542 -0.87477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" y="-4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23728" y="188640"/>
            <a:ext cx="6120680" cy="1296144"/>
          </a:xfrm>
          <a:prstGeom prst="wedgeEllipseCallout">
            <a:avLst>
              <a:gd name="adj1" fmla="val -61252"/>
              <a:gd name="adj2" fmla="val 24667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10. Отметь правильные высказывания.</a:t>
            </a:r>
            <a:endParaRPr lang="ru-RU" sz="2400" b="1" i="1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043608" y="4365104"/>
            <a:ext cx="7704856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Центром Древнерусского государства  стал Киев, потому что   являлся  центром большой торговли и богатым городом.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043608" y="2420888"/>
            <a:ext cx="7704856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Ярослав Мудрый  княжил в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XIV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веке.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1043608" y="2924944"/>
            <a:ext cx="7704856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период  правления Ярослава Мудрого появились первые школы и училища, где обучались служители церкви.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43608" y="3789040"/>
            <a:ext cx="7704856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В честь Ярослава Мудрого был назван город Владимир.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43608" y="1556792"/>
            <a:ext cx="7704856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Ярославлем был назван город на реке Волге в честь великого князя Ярослава Мудрого</a:t>
            </a:r>
            <a:endParaRPr lang="ru-RU" sz="2000" dirty="0"/>
          </a:p>
        </p:txBody>
      </p:sp>
      <p:sp>
        <p:nvSpPr>
          <p:cNvPr id="17" name="Овал 16"/>
          <p:cNvSpPr/>
          <p:nvPr/>
        </p:nvSpPr>
        <p:spPr>
          <a:xfrm>
            <a:off x="467544" y="1700808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67544" y="2420888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67544" y="3068960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67544" y="3789040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67544" y="4437112"/>
            <a:ext cx="410344" cy="410344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2" name="Рисунок 2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79512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27584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3419872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771800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475656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2123728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84168" y="5589240"/>
            <a:ext cx="115212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1" name="Группа 15"/>
          <p:cNvGrpSpPr/>
          <p:nvPr/>
        </p:nvGrpSpPr>
        <p:grpSpPr>
          <a:xfrm>
            <a:off x="1763688" y="6858000"/>
            <a:ext cx="6696744" cy="3555776"/>
            <a:chOff x="1763688" y="1772816"/>
            <a:chExt cx="6696744" cy="3555776"/>
          </a:xfrm>
        </p:grpSpPr>
        <p:sp>
          <p:nvSpPr>
            <p:cNvPr id="32" name="Блок-схема: альтернативный процесс 31"/>
            <p:cNvSpPr/>
            <p:nvPr/>
          </p:nvSpPr>
          <p:spPr>
            <a:xfrm>
              <a:off x="1763688" y="1944216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 smtClean="0"/>
            </a:p>
            <a:p>
              <a:pPr algn="ctr"/>
              <a:endParaRPr lang="ru-RU" sz="2000" dirty="0" smtClean="0"/>
            </a:p>
            <a:p>
              <a:pPr algn="ctr"/>
              <a:r>
                <a:rPr lang="ru-RU" sz="2000" dirty="0" smtClean="0"/>
                <a:t>Центром Древнерусского государства  стал Киев, потому что   являлся  центром большой торговли и богатым городом. </a:t>
              </a:r>
            </a:p>
            <a:p>
              <a:pPr algn="ctr"/>
              <a:r>
                <a:rPr lang="ru-RU" sz="2000" dirty="0" smtClean="0"/>
                <a:t> В период  правления Ярослава Мудрого появились первые школы и училища, где обучались служители церкви.</a:t>
              </a:r>
            </a:p>
            <a:p>
              <a:pPr algn="ctr"/>
              <a:r>
                <a:rPr lang="ru-RU" sz="2000" dirty="0" smtClean="0"/>
                <a:t> Ярославлем был назван город на реке Волге в честь великого князя Ярослава Мудрого.</a:t>
              </a:r>
            </a:p>
            <a:p>
              <a:pPr algn="ctr"/>
              <a:endParaRPr lang="ru-RU" sz="2800" b="1" dirty="0"/>
            </a:p>
          </p:txBody>
        </p:sp>
        <p:sp>
          <p:nvSpPr>
            <p:cNvPr id="33" name="Управляющая кнопка: настраиваемая 32">
              <a:hlinkClick r:id="rId6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i="1" dirty="0" smtClean="0">
                  <a:solidFill>
                    <a:schemeClr val="tx1"/>
                  </a:solidFill>
                </a:rPr>
                <a:t>выход</a:t>
              </a:r>
              <a:endParaRPr lang="ru-RU" sz="2400" b="1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4" name="Прямоугольник 33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2ECC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2ECC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2EC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4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7.40741E-7 L -0.06684 -0.7907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-3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9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0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7.40741E-7 L -0.05122 -0.78032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3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152128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11. Определи, какому веку соответствует   год. </a:t>
            </a:r>
            <a:endParaRPr lang="ru-RU" sz="2400" b="1" i="1" dirty="0"/>
          </a:p>
        </p:txBody>
      </p:sp>
      <p:pic>
        <p:nvPicPr>
          <p:cNvPr id="19" name="Рисунок 18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328498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78092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27687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177281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126876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7647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6064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479715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Рисунок 3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42930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Рисунок 33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378904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Прямоугольник 34"/>
          <p:cNvSpPr/>
          <p:nvPr/>
        </p:nvSpPr>
        <p:spPr>
          <a:xfrm>
            <a:off x="899592" y="2564904"/>
            <a:ext cx="17972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1517  г. - </a:t>
            </a:r>
            <a:endParaRPr lang="ru-RU" sz="3200" b="1" i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899592" y="3284984"/>
            <a:ext cx="1693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1250 г. -</a:t>
            </a:r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55576" y="4077072"/>
            <a:ext cx="15888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 908 г. - </a:t>
            </a:r>
            <a:endParaRPr lang="ru-RU" sz="3200" b="1" i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27784" y="263691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XV</a:t>
            </a:r>
            <a:endParaRPr lang="ru-RU" sz="2800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3707904" y="2636912"/>
            <a:ext cx="68961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 smtClean="0"/>
              <a:t>XIV</a:t>
            </a:r>
            <a:endParaRPr lang="ru-RU" sz="2800" b="1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4788024" y="263691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smtClean="0"/>
              <a:t>XVI</a:t>
            </a:r>
            <a:endParaRPr lang="ru-RU" sz="2800" b="1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4788024" y="335699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XII</a:t>
            </a:r>
            <a:endParaRPr lang="ru-RU" sz="2800" b="1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3707904" y="335699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</a:t>
            </a:r>
            <a:endParaRPr lang="ru-RU" sz="2800" b="1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2627784" y="335699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XIII</a:t>
            </a:r>
            <a:endParaRPr lang="ru-RU" sz="2800" b="1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3707904" y="407707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</a:t>
            </a:r>
            <a:endParaRPr lang="ru-RU" sz="2800" b="1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4788024" y="407707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smtClean="0"/>
              <a:t>VIII</a:t>
            </a:r>
            <a:endParaRPr lang="ru-RU" sz="2800" b="1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2627784" y="407707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IX</a:t>
            </a:r>
            <a:endParaRPr lang="ru-RU" sz="2800" b="1" dirty="0"/>
          </a:p>
        </p:txBody>
      </p:sp>
      <p:pic>
        <p:nvPicPr>
          <p:cNvPr id="55" name="Рисунок 54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5085184"/>
            <a:ext cx="151216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Группа 15"/>
          <p:cNvGrpSpPr/>
          <p:nvPr/>
        </p:nvGrpSpPr>
        <p:grpSpPr>
          <a:xfrm>
            <a:off x="1691680" y="6858000"/>
            <a:ext cx="6696744" cy="3600400"/>
            <a:chOff x="1763688" y="1772816"/>
            <a:chExt cx="6696744" cy="3600400"/>
          </a:xfrm>
        </p:grpSpPr>
        <p:sp>
          <p:nvSpPr>
            <p:cNvPr id="17" name="Блок-схема: альтернативный процесс 16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/>
                <a:t>1517</a:t>
              </a:r>
              <a:r>
                <a:rPr lang="ru-RU" sz="3200" b="1" dirty="0" smtClean="0"/>
                <a:t>г. –  </a:t>
              </a:r>
              <a:r>
                <a:rPr lang="en-US" sz="3200" b="1" dirty="0" smtClean="0"/>
                <a:t>XVI</a:t>
              </a:r>
              <a:r>
                <a:rPr lang="ru-RU" sz="3200" b="1" dirty="0" smtClean="0"/>
                <a:t> (16 ) в.</a:t>
              </a:r>
              <a:r>
                <a:rPr lang="en-US" sz="3200" b="1" dirty="0" smtClean="0"/>
                <a:t> </a:t>
              </a:r>
              <a:r>
                <a:rPr lang="ru-RU" sz="3200" b="1" dirty="0" smtClean="0"/>
                <a:t> </a:t>
              </a:r>
            </a:p>
            <a:p>
              <a:pPr algn="ctr"/>
              <a:r>
                <a:rPr lang="ru-RU" sz="3200" b="1" dirty="0" smtClean="0"/>
                <a:t>1250г. –</a:t>
              </a:r>
              <a:r>
                <a:rPr lang="en-US" sz="3200" b="1" dirty="0" smtClean="0"/>
                <a:t> XIII</a:t>
              </a:r>
              <a:r>
                <a:rPr lang="ru-RU" sz="3200" b="1" dirty="0" smtClean="0"/>
                <a:t> (13 ) в.</a:t>
              </a:r>
            </a:p>
            <a:p>
              <a:pPr algn="ctr"/>
              <a:r>
                <a:rPr lang="ru-RU" sz="3200" b="1" dirty="0" smtClean="0"/>
                <a:t>908 г. – </a:t>
              </a:r>
              <a:r>
                <a:rPr lang="en-US" sz="3200" b="1" dirty="0" smtClean="0"/>
                <a:t>X </a:t>
              </a:r>
              <a:r>
                <a:rPr lang="ru-RU" sz="3200" b="1" dirty="0" smtClean="0"/>
                <a:t>(10 ) в. </a:t>
              </a:r>
              <a:endParaRPr lang="ru-RU" sz="3200" b="1" dirty="0"/>
            </a:p>
          </p:txBody>
        </p:sp>
        <p:sp>
          <p:nvSpPr>
            <p:cNvPr id="18" name="Управляющая кнопка: настраиваемая 17">
              <a:hlinkClick r:id="rId4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i="1" dirty="0" smtClean="0">
                  <a:solidFill>
                    <a:schemeClr val="tx1"/>
                  </a:solidFill>
                </a:rPr>
                <a:t>Следующее задание</a:t>
              </a:r>
              <a:endParaRPr lang="ru-RU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0" name="Прямоугольник 29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96D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96DF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96DF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4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2 -0.15347 L -0.16927 -0.7835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9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0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2 -0.15625 L -0.16146 -0.762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3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6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2 -0.16412 L -0.16927 -0.77292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1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82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2 -0.15625 L -0.16927 -0.78356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3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7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8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-0.15625 L -0.16146 -0.77292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-3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3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4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2 -0.15625 L -0.16146 -0.77292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3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4" grpId="0" animBg="1"/>
      <p:bldP spid="45" grpId="0" animBg="1"/>
      <p:bldP spid="53" grpId="0" animBg="1"/>
      <p:bldP spid="5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152128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11. Определи, какому веку соответствует   год. </a:t>
            </a:r>
            <a:endParaRPr lang="ru-RU" sz="2400" b="1" i="1" dirty="0"/>
          </a:p>
        </p:txBody>
      </p:sp>
      <p:pic>
        <p:nvPicPr>
          <p:cNvPr id="19" name="Рисунок 18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328498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78092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27687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177281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126876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7647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6064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Рисунок 3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42930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Рисунок 33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378904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Прямоугольник 34"/>
          <p:cNvSpPr/>
          <p:nvPr/>
        </p:nvSpPr>
        <p:spPr>
          <a:xfrm>
            <a:off x="899592" y="2564904"/>
            <a:ext cx="17972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1517  г. - </a:t>
            </a:r>
            <a:endParaRPr lang="ru-RU" sz="3200" b="1" i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899592" y="3284984"/>
            <a:ext cx="1693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1250 г. -</a:t>
            </a:r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55576" y="4077072"/>
            <a:ext cx="15888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 908 г. - </a:t>
            </a:r>
            <a:endParaRPr lang="ru-RU" sz="3200" b="1" i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9792" y="2636912"/>
            <a:ext cx="64807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XV</a:t>
            </a:r>
            <a:endParaRPr lang="ru-RU" sz="2800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3707904" y="2636912"/>
            <a:ext cx="68961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 smtClean="0"/>
              <a:t>XIV</a:t>
            </a:r>
            <a:endParaRPr lang="ru-RU" sz="2800" b="1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4788024" y="263691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smtClean="0"/>
              <a:t>XVI</a:t>
            </a:r>
            <a:endParaRPr lang="ru-RU" sz="2800" b="1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2699792" y="3356992"/>
            <a:ext cx="64807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XII</a:t>
            </a:r>
            <a:endParaRPr lang="ru-RU" sz="2800" b="1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3707904" y="335699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</a:t>
            </a:r>
            <a:endParaRPr lang="ru-RU" sz="2800" b="1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4788024" y="335699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XIII</a:t>
            </a:r>
            <a:endParaRPr lang="ru-RU" sz="2800" b="1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3707904" y="407707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</a:t>
            </a:r>
            <a:endParaRPr lang="ru-RU" sz="2800" b="1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4788024" y="407707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smtClean="0"/>
              <a:t>VIII</a:t>
            </a:r>
            <a:endParaRPr lang="ru-RU" sz="2800" b="1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2699792" y="4077072"/>
            <a:ext cx="64807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IX</a:t>
            </a:r>
            <a:endParaRPr lang="ru-RU" sz="2800" b="1" dirty="0"/>
          </a:p>
        </p:txBody>
      </p:sp>
      <p:pic>
        <p:nvPicPr>
          <p:cNvPr id="29" name="Рисунок 28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5229200"/>
            <a:ext cx="144016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Группа 15"/>
          <p:cNvGrpSpPr/>
          <p:nvPr/>
        </p:nvGrpSpPr>
        <p:grpSpPr>
          <a:xfrm>
            <a:off x="1763688" y="6858000"/>
            <a:ext cx="6696744" cy="3699792"/>
            <a:chOff x="1763688" y="1772816"/>
            <a:chExt cx="6696744" cy="3699792"/>
          </a:xfrm>
        </p:grpSpPr>
        <p:sp>
          <p:nvSpPr>
            <p:cNvPr id="17" name="Блок-схема: альтернативный процесс 16"/>
            <p:cNvSpPr/>
            <p:nvPr/>
          </p:nvSpPr>
          <p:spPr>
            <a:xfrm>
              <a:off x="1763688" y="2088232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/>
                <a:t>1517</a:t>
              </a:r>
              <a:r>
                <a:rPr lang="ru-RU" sz="2800" b="1" dirty="0" smtClean="0"/>
                <a:t>г. –  </a:t>
              </a:r>
              <a:r>
                <a:rPr lang="en-US" sz="2800" b="1" dirty="0" smtClean="0"/>
                <a:t>XVI</a:t>
              </a:r>
              <a:r>
                <a:rPr lang="ru-RU" sz="2800" b="1" dirty="0" smtClean="0"/>
                <a:t> (16 ) в.</a:t>
              </a:r>
              <a:r>
                <a:rPr lang="en-US" sz="2800" b="1" dirty="0" smtClean="0"/>
                <a:t> </a:t>
              </a:r>
              <a:r>
                <a:rPr lang="ru-RU" sz="2800" b="1" dirty="0" smtClean="0"/>
                <a:t> </a:t>
              </a:r>
            </a:p>
            <a:p>
              <a:pPr algn="ctr"/>
              <a:r>
                <a:rPr lang="ru-RU" sz="2800" b="1" dirty="0" smtClean="0"/>
                <a:t>1250г. –</a:t>
              </a:r>
              <a:r>
                <a:rPr lang="en-US" sz="2800" b="1" dirty="0" smtClean="0"/>
                <a:t> XIII</a:t>
              </a:r>
              <a:r>
                <a:rPr lang="ru-RU" sz="2800" b="1" dirty="0" smtClean="0"/>
                <a:t> (13 ) в.</a:t>
              </a:r>
            </a:p>
            <a:p>
              <a:pPr algn="ctr"/>
              <a:r>
                <a:rPr lang="ru-RU" sz="2800" b="1" dirty="0" smtClean="0"/>
                <a:t>908 г. – </a:t>
              </a:r>
              <a:r>
                <a:rPr lang="en-US" sz="2800" b="1" dirty="0" smtClean="0"/>
                <a:t>X </a:t>
              </a:r>
              <a:r>
                <a:rPr lang="ru-RU" sz="2800" b="1" dirty="0" smtClean="0"/>
                <a:t>(10 ) в. </a:t>
              </a:r>
            </a:p>
            <a:p>
              <a:pPr algn="ctr"/>
              <a:endParaRPr lang="ru-RU" sz="2800" b="1" dirty="0"/>
            </a:p>
          </p:txBody>
        </p:sp>
        <p:sp>
          <p:nvSpPr>
            <p:cNvPr id="18" name="Управляющая кнопка: настраиваемая 17">
              <a:hlinkClick r:id="rId6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i="1" dirty="0" smtClean="0">
                  <a:solidFill>
                    <a:srgbClr val="0070C0"/>
                  </a:solidFill>
                </a:rPr>
                <a:t>Следующее </a:t>
              </a:r>
              <a:r>
                <a:rPr lang="ru-RU" i="1" dirty="0" smtClean="0">
                  <a:solidFill>
                    <a:schemeClr val="tx1"/>
                  </a:solidFill>
                  <a:hlinkClick r:id="rId6" action="ppaction://hlinksldjump"/>
                </a:rPr>
                <a:t>задание</a:t>
              </a:r>
              <a:endParaRPr lang="ru-RU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Прямоугольник 31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96D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96DF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96DF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C96DF"/>
                                      </p:to>
                                    </p:animClr>
                                    <p:animClr clrSpc="rgb">
                                      <p:cBhvr>
                                        <p:cTn id="34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96DF"/>
                                      </p:to>
                                    </p:animClr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 -0.08403 L -0.16927 -0.780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-3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9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0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2 -0.09051 L -0.16146 -0.76968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3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6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61 -0.09584 L -0.16146 -0.7696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3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1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82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61 -0.08889 L -0.16146 -0.7729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3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7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8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2 -0.08681 L -0.16927 -0.79398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3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3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4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61 -0.08426 L -0.16927 -0.79398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4" grpId="0" animBg="1"/>
      <p:bldP spid="45" grpId="0" animBg="1"/>
      <p:bldP spid="53" grpId="0" animBg="1"/>
      <p:bldP spid="5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152128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11. Определи, какому веку соответствует   год. </a:t>
            </a:r>
            <a:endParaRPr lang="ru-RU" sz="2400" b="1" i="1" dirty="0"/>
          </a:p>
        </p:txBody>
      </p:sp>
      <p:pic>
        <p:nvPicPr>
          <p:cNvPr id="19" name="Рисунок 18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328498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78092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27687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177281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126876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7647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6064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Рисунок 33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378904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Прямоугольник 34"/>
          <p:cNvSpPr/>
          <p:nvPr/>
        </p:nvSpPr>
        <p:spPr>
          <a:xfrm>
            <a:off x="899592" y="2564904"/>
            <a:ext cx="17972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1517  г. - </a:t>
            </a:r>
            <a:endParaRPr lang="ru-RU" sz="3200" b="1" i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899592" y="3284984"/>
            <a:ext cx="1693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1250 г. -</a:t>
            </a:r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55576" y="4077072"/>
            <a:ext cx="15888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 908 г. - </a:t>
            </a:r>
            <a:endParaRPr lang="ru-RU" sz="3200" b="1" i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9792" y="2636912"/>
            <a:ext cx="64807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XV</a:t>
            </a:r>
            <a:endParaRPr lang="ru-RU" sz="2800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3707904" y="263691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smtClean="0"/>
              <a:t>XIV</a:t>
            </a:r>
            <a:endParaRPr lang="ru-RU" sz="2800" b="1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4788024" y="263691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smtClean="0"/>
              <a:t>XVI</a:t>
            </a:r>
            <a:endParaRPr lang="ru-RU" sz="2800" b="1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2699792" y="3356992"/>
            <a:ext cx="64807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XII</a:t>
            </a:r>
            <a:endParaRPr lang="ru-RU" sz="2800" b="1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3707904" y="335699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</a:t>
            </a:r>
            <a:endParaRPr lang="ru-RU" sz="2800" b="1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4788024" y="335699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XIII</a:t>
            </a:r>
            <a:endParaRPr lang="ru-RU" sz="2800" b="1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3707904" y="407707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</a:t>
            </a:r>
            <a:endParaRPr lang="ru-RU" sz="2800" b="1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4788024" y="407707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smtClean="0"/>
              <a:t>VIII</a:t>
            </a:r>
            <a:endParaRPr lang="ru-RU" sz="2800" b="1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2699792" y="4077072"/>
            <a:ext cx="64807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IX</a:t>
            </a:r>
            <a:endParaRPr lang="ru-RU" sz="2800" b="1" dirty="0"/>
          </a:p>
        </p:txBody>
      </p:sp>
      <p:grpSp>
        <p:nvGrpSpPr>
          <p:cNvPr id="4" name="Группа 15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7" name="Блок-схема: альтернативный процесс 16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/>
                <a:t>1517</a:t>
              </a:r>
              <a:r>
                <a:rPr lang="ru-RU" sz="2800" b="1" dirty="0" smtClean="0"/>
                <a:t>г. –  </a:t>
              </a:r>
              <a:r>
                <a:rPr lang="en-US" sz="2800" b="1" dirty="0" smtClean="0"/>
                <a:t>XVI</a:t>
              </a:r>
              <a:r>
                <a:rPr lang="ru-RU" sz="2800" b="1" dirty="0" smtClean="0"/>
                <a:t> (16 ) в.</a:t>
              </a:r>
              <a:r>
                <a:rPr lang="en-US" sz="2800" b="1" dirty="0" smtClean="0"/>
                <a:t> </a:t>
              </a:r>
              <a:r>
                <a:rPr lang="ru-RU" sz="2800" b="1" dirty="0" smtClean="0"/>
                <a:t> </a:t>
              </a:r>
            </a:p>
            <a:p>
              <a:pPr algn="ctr"/>
              <a:r>
                <a:rPr lang="ru-RU" sz="2800" b="1" dirty="0" smtClean="0"/>
                <a:t>1250г. –</a:t>
              </a:r>
              <a:r>
                <a:rPr lang="en-US" sz="2800" b="1" dirty="0" smtClean="0"/>
                <a:t> XIII</a:t>
              </a:r>
              <a:r>
                <a:rPr lang="ru-RU" sz="2800" b="1" dirty="0" smtClean="0"/>
                <a:t> (13 ) в.</a:t>
              </a:r>
            </a:p>
            <a:p>
              <a:pPr algn="ctr"/>
              <a:r>
                <a:rPr lang="ru-RU" sz="2800" b="1" dirty="0" smtClean="0"/>
                <a:t>908 г. – </a:t>
              </a:r>
              <a:r>
                <a:rPr lang="en-US" sz="2800" b="1" dirty="0" smtClean="0"/>
                <a:t>X </a:t>
              </a:r>
              <a:r>
                <a:rPr lang="ru-RU" sz="2800" b="1" dirty="0" smtClean="0"/>
                <a:t>(10 ) в. </a:t>
              </a:r>
            </a:p>
            <a:p>
              <a:pPr algn="ctr"/>
              <a:endParaRPr lang="ru-RU" sz="2800" b="1" dirty="0"/>
            </a:p>
          </p:txBody>
        </p:sp>
        <p:sp>
          <p:nvSpPr>
            <p:cNvPr id="18" name="Управляющая кнопка: настраиваемая 17">
              <a:hlinkClick r:id="rId4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27" name="Рисунок 26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4509120"/>
            <a:ext cx="144016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Прямоугольник 28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67D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67DD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67DD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4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17709 -0.7729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" y="-3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9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0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16927 -0.762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" y="-3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6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16146 -0.7520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1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82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15347 -0.75208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7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8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16146 -0.75208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3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4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16146 -0.75208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4" grpId="0" animBg="1"/>
      <p:bldP spid="45" grpId="0" animBg="1"/>
      <p:bldP spid="53" grpId="0" animBg="1"/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92696"/>
            <a:ext cx="1021457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Овальная выноска 9"/>
          <p:cNvSpPr/>
          <p:nvPr/>
        </p:nvSpPr>
        <p:spPr>
          <a:xfrm>
            <a:off x="2195736" y="332656"/>
            <a:ext cx="6120680" cy="1152128"/>
          </a:xfrm>
          <a:prstGeom prst="wedgeEllipseCallout">
            <a:avLst>
              <a:gd name="adj1" fmla="val -62009"/>
              <a:gd name="adj2" fmla="val 42986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2. Закончи предложения.</a:t>
            </a:r>
            <a:endParaRPr lang="ru-RU" sz="2400" b="1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835696" y="2420888"/>
            <a:ext cx="65527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           </a:t>
            </a:r>
          </a:p>
          <a:p>
            <a:r>
              <a:rPr lang="ru-RU" sz="2000" dirty="0" smtClean="0"/>
              <a:t>            </a:t>
            </a:r>
            <a:r>
              <a:rPr lang="ru-RU" sz="2400" dirty="0" smtClean="0"/>
              <a:t>небольшие самостоятельные княжеств</a:t>
            </a:r>
            <a:r>
              <a:rPr lang="ru-RU" sz="2000" dirty="0" smtClean="0"/>
              <a:t>а</a:t>
            </a:r>
            <a:endParaRPr lang="ru-RU" dirty="0" smtClean="0"/>
          </a:p>
          <a:p>
            <a:r>
              <a:rPr lang="ru-RU" sz="2400" dirty="0" smtClean="0"/>
              <a:t>           небольшие  государства</a:t>
            </a:r>
          </a:p>
          <a:p>
            <a:r>
              <a:rPr lang="ru-RU" sz="2400" dirty="0" smtClean="0"/>
              <a:t>           небольшие республики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907704" y="4869160"/>
            <a:ext cx="55446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русские, белорусы, украинцы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белорусы,  казахи, украинцы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усские,  узбеки,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поляки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2060848"/>
            <a:ext cx="8136904" cy="523220"/>
          </a:xfrm>
          <a:prstGeom prst="rect">
            <a:avLst/>
          </a:prstGeom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800" dirty="0" smtClean="0"/>
              <a:t>Древняя Русь – это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3933056"/>
            <a:ext cx="8280920" cy="95410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Потомками  восточных славян</a:t>
            </a:r>
          </a:p>
          <a:p>
            <a:r>
              <a:rPr lang="ru-RU" sz="2800" dirty="0" smtClean="0"/>
              <a:t>        являются: </a:t>
            </a:r>
            <a:endParaRPr lang="ru-RU" sz="2800" dirty="0"/>
          </a:p>
        </p:txBody>
      </p:sp>
      <p:sp>
        <p:nvSpPr>
          <p:cNvPr id="15" name="Oval 8"/>
          <p:cNvSpPr>
            <a:spLocks noChangeArrowheads="1"/>
          </p:cNvSpPr>
          <p:nvPr/>
        </p:nvSpPr>
        <p:spPr bwMode="auto">
          <a:xfrm>
            <a:off x="2195736" y="3573016"/>
            <a:ext cx="288032" cy="288032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600" dirty="0" smtClean="0"/>
              <a:t>3</a:t>
            </a:r>
            <a:endParaRPr lang="ru-RU" sz="1600" dirty="0"/>
          </a:p>
        </p:txBody>
      </p:sp>
      <p:sp>
        <p:nvSpPr>
          <p:cNvPr id="18" name="Oval 8"/>
          <p:cNvSpPr>
            <a:spLocks noChangeArrowheads="1"/>
          </p:cNvSpPr>
          <p:nvPr/>
        </p:nvSpPr>
        <p:spPr bwMode="auto">
          <a:xfrm>
            <a:off x="2195736" y="3212976"/>
            <a:ext cx="288032" cy="288032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600" dirty="0" smtClean="0"/>
              <a:t>2</a:t>
            </a:r>
            <a:endParaRPr lang="ru-RU" sz="1600" dirty="0"/>
          </a:p>
        </p:txBody>
      </p:sp>
      <p:sp>
        <p:nvSpPr>
          <p:cNvPr id="19" name="Oval 8"/>
          <p:cNvSpPr>
            <a:spLocks noChangeArrowheads="1"/>
          </p:cNvSpPr>
          <p:nvPr/>
        </p:nvSpPr>
        <p:spPr bwMode="auto">
          <a:xfrm>
            <a:off x="2195736" y="2852936"/>
            <a:ext cx="288032" cy="288032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400" dirty="0" smtClean="0"/>
              <a:t>1</a:t>
            </a:r>
            <a:endParaRPr lang="ru-RU" sz="1400" dirty="0"/>
          </a:p>
        </p:txBody>
      </p:sp>
      <p:sp>
        <p:nvSpPr>
          <p:cNvPr id="20" name="Oval 8"/>
          <p:cNvSpPr>
            <a:spLocks noChangeArrowheads="1"/>
          </p:cNvSpPr>
          <p:nvPr/>
        </p:nvSpPr>
        <p:spPr bwMode="auto">
          <a:xfrm>
            <a:off x="2123728" y="5733256"/>
            <a:ext cx="288032" cy="288032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600" dirty="0" smtClean="0"/>
              <a:t>6</a:t>
            </a:r>
            <a:endParaRPr lang="ru-RU" sz="1600" dirty="0"/>
          </a:p>
        </p:txBody>
      </p:sp>
      <p:sp>
        <p:nvSpPr>
          <p:cNvPr id="21" name="Oval 8"/>
          <p:cNvSpPr>
            <a:spLocks noChangeArrowheads="1"/>
          </p:cNvSpPr>
          <p:nvPr/>
        </p:nvSpPr>
        <p:spPr bwMode="auto">
          <a:xfrm>
            <a:off x="2123728" y="5373216"/>
            <a:ext cx="288032" cy="288032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600" dirty="0" smtClean="0"/>
              <a:t>5</a:t>
            </a:r>
            <a:endParaRPr lang="ru-RU" sz="1600" dirty="0"/>
          </a:p>
        </p:txBody>
      </p:sp>
      <p:sp>
        <p:nvSpPr>
          <p:cNvPr id="22" name="Oval 8"/>
          <p:cNvSpPr>
            <a:spLocks noChangeArrowheads="1"/>
          </p:cNvSpPr>
          <p:nvPr/>
        </p:nvSpPr>
        <p:spPr bwMode="auto">
          <a:xfrm>
            <a:off x="2123728" y="5013176"/>
            <a:ext cx="288032" cy="288032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600" dirty="0" smtClean="0"/>
              <a:t>4</a:t>
            </a:r>
            <a:endParaRPr lang="ru-RU" sz="16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851920" y="2132856"/>
            <a:ext cx="48965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небольшие самостоятельные княжества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699792" y="4365104"/>
            <a:ext cx="4379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русские, белорусы, украинцы.</a:t>
            </a:r>
            <a:endParaRPr lang="ru-RU" sz="2400" b="1" dirty="0"/>
          </a:p>
        </p:txBody>
      </p:sp>
      <p:pic>
        <p:nvPicPr>
          <p:cNvPr id="26" name="Рисунок 25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524328" y="5373216"/>
            <a:ext cx="108012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" name="Группа 32"/>
          <p:cNvGrpSpPr/>
          <p:nvPr/>
        </p:nvGrpSpPr>
        <p:grpSpPr>
          <a:xfrm>
            <a:off x="2195736" y="6858000"/>
            <a:ext cx="6696744" cy="3888432"/>
            <a:chOff x="1979712" y="2060848"/>
            <a:chExt cx="6696744" cy="3888432"/>
          </a:xfrm>
        </p:grpSpPr>
        <p:sp>
          <p:nvSpPr>
            <p:cNvPr id="34" name="Блок-схема: процесс 33"/>
            <p:cNvSpPr/>
            <p:nvPr/>
          </p:nvSpPr>
          <p:spPr>
            <a:xfrm>
              <a:off x="1979712" y="2060848"/>
              <a:ext cx="6336704" cy="3168352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Блок-схема: процесс 34"/>
            <p:cNvSpPr/>
            <p:nvPr/>
          </p:nvSpPr>
          <p:spPr>
            <a:xfrm>
              <a:off x="1979712" y="2204864"/>
              <a:ext cx="6696744" cy="3744416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6" name="Блок-схема: альтернативный процесс 35"/>
            <p:cNvSpPr/>
            <p:nvPr/>
          </p:nvSpPr>
          <p:spPr>
            <a:xfrm>
              <a:off x="2051720" y="2420888"/>
              <a:ext cx="6624736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endParaRPr lang="ru-RU" sz="3200" dirty="0" smtClean="0">
                <a:solidFill>
                  <a:schemeClr val="tx1"/>
                </a:solidFill>
              </a:endParaRPr>
            </a:p>
            <a:p>
              <a:pPr algn="just"/>
              <a:r>
                <a:rPr lang="ru-RU" sz="3200" dirty="0" smtClean="0">
                  <a:solidFill>
                    <a:schemeClr val="tx1"/>
                  </a:solidFill>
                </a:rPr>
                <a:t>Древняя Русь- это небольшие самостоятельные княжества.</a:t>
              </a:r>
            </a:p>
            <a:p>
              <a:pPr algn="just"/>
              <a:r>
                <a:rPr lang="ru-RU" sz="3200" dirty="0" smtClean="0">
                  <a:solidFill>
                    <a:schemeClr val="tx1"/>
                  </a:solidFill>
                </a:rPr>
                <a:t>Потомками восточных славян являются русские, белорусы, украинцы.</a:t>
              </a:r>
              <a:endParaRPr lang="ru-RU" sz="3200" dirty="0">
                <a:solidFill>
                  <a:schemeClr val="tx1"/>
                </a:solidFill>
              </a:endParaRPr>
            </a:p>
          </p:txBody>
        </p:sp>
        <p:sp>
          <p:nvSpPr>
            <p:cNvPr id="37" name="Управляющая кнопка: настраиваемая 36">
              <a:hlinkClick r:id="rId6" action="ppaction://hlinksldjump" highlightClick="1"/>
            </p:cNvPr>
            <p:cNvSpPr/>
            <p:nvPr/>
          </p:nvSpPr>
          <p:spPr>
            <a:xfrm>
              <a:off x="7308304" y="2204864"/>
              <a:ext cx="1330448" cy="864096"/>
            </a:xfrm>
            <a:prstGeom prst="actionButtonBlank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b="1" i="1" dirty="0" smtClean="0"/>
                <a:t>Следующее</a:t>
              </a:r>
            </a:p>
            <a:p>
              <a:pPr algn="ctr"/>
              <a:r>
                <a:rPr lang="ru-RU" sz="1600" b="1" i="1" dirty="0" smtClean="0"/>
                <a:t>задание</a:t>
              </a:r>
              <a:endParaRPr lang="ru-RU" sz="1600" b="1" i="1" dirty="0"/>
            </a:p>
          </p:txBody>
        </p:sp>
      </p:grpSp>
      <p:pic>
        <p:nvPicPr>
          <p:cNvPr id="38" name="Рисунок 37" descr="D:\Лена\Россия\efa56fc749a75f9ff5422be58c6a6145.jpg"/>
          <p:cNvPicPr/>
          <p:nvPr/>
        </p:nvPicPr>
        <p:blipFill>
          <a:blip r:embed="rId7" cstate="email">
            <a:lum bright="40000"/>
          </a:blip>
          <a:srcRect/>
          <a:stretch>
            <a:fillRect/>
          </a:stretch>
        </p:blipFill>
        <p:spPr bwMode="auto">
          <a:xfrm>
            <a:off x="179512" y="61653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1BC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1BC5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9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44 -0.12176 L -0.09844 -0.70972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4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5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26 -0.12453 L -0.09844 -0.72037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0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1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44 -0.12176 L -0.09844 -0.72037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6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07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44 -0.11666 L -0.09844 -0.73078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7413" grpId="0"/>
      <p:bldP spid="14" grpId="0" animBg="1"/>
      <p:bldP spid="15" grpId="0" animBg="1"/>
      <p:bldP spid="18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3" grpId="0"/>
      <p:bldP spid="1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152128"/>
          </a:xfrm>
          <a:prstGeom prst="wedgeEllipseCallout">
            <a:avLst>
              <a:gd name="adj1" fmla="val -59333"/>
              <a:gd name="adj2" fmla="val 64308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11. Определи, какому веку соответствует   год. </a:t>
            </a:r>
            <a:endParaRPr lang="ru-RU" sz="2400" b="1" i="1" dirty="0"/>
          </a:p>
        </p:txBody>
      </p:sp>
      <p:pic>
        <p:nvPicPr>
          <p:cNvPr id="19" name="Рисунок 18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328498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78092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27687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177281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126876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76470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8388424" y="26064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Прямоугольник 34"/>
          <p:cNvSpPr/>
          <p:nvPr/>
        </p:nvSpPr>
        <p:spPr>
          <a:xfrm>
            <a:off x="899592" y="2564904"/>
            <a:ext cx="17972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1517  г. - </a:t>
            </a:r>
            <a:endParaRPr lang="ru-RU" sz="3200" b="1" i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899592" y="3284984"/>
            <a:ext cx="1693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1250 г. -</a:t>
            </a:r>
            <a:r>
              <a:rPr lang="ru-RU" sz="2800" b="1" i="1" dirty="0" smtClean="0"/>
              <a:t> </a:t>
            </a:r>
            <a:endParaRPr lang="ru-RU" sz="2800" b="1" i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55576" y="4077072"/>
            <a:ext cx="15888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 908 г. - </a:t>
            </a:r>
            <a:endParaRPr lang="ru-RU" sz="3200" b="1" i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9792" y="2636912"/>
            <a:ext cx="64807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XV</a:t>
            </a:r>
            <a:endParaRPr lang="ru-RU" sz="2800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3779912" y="2636912"/>
            <a:ext cx="68961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 smtClean="0"/>
              <a:t>XIV</a:t>
            </a:r>
            <a:endParaRPr lang="ru-RU" sz="2800" b="1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4860032" y="263691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smtClean="0"/>
              <a:t>XVI</a:t>
            </a:r>
            <a:endParaRPr lang="ru-RU" sz="2800" b="1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2699792" y="3356992"/>
            <a:ext cx="64807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XII</a:t>
            </a:r>
            <a:endParaRPr lang="ru-RU" sz="2800" b="1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3779912" y="335699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</a:t>
            </a:r>
            <a:endParaRPr lang="ru-RU" sz="2800" b="1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4860032" y="335699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XIII</a:t>
            </a:r>
            <a:endParaRPr lang="ru-RU" sz="2800" b="1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3779912" y="4077072"/>
            <a:ext cx="720080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X</a:t>
            </a:r>
            <a:endParaRPr lang="ru-RU" sz="2800" b="1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4860032" y="4077072"/>
            <a:ext cx="792088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smtClean="0"/>
              <a:t>VIII</a:t>
            </a:r>
            <a:endParaRPr lang="ru-RU" sz="2800" b="1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2699792" y="4077072"/>
            <a:ext cx="648072" cy="523220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IX</a:t>
            </a:r>
            <a:endParaRPr lang="ru-RU" sz="2800" b="1" dirty="0"/>
          </a:p>
        </p:txBody>
      </p:sp>
      <p:grpSp>
        <p:nvGrpSpPr>
          <p:cNvPr id="26" name="Группа 25"/>
          <p:cNvGrpSpPr/>
          <p:nvPr/>
        </p:nvGrpSpPr>
        <p:grpSpPr>
          <a:xfrm>
            <a:off x="2411760" y="6858000"/>
            <a:ext cx="7056784" cy="4032448"/>
            <a:chOff x="467544" y="836712"/>
            <a:chExt cx="7992888" cy="4536504"/>
          </a:xfrm>
        </p:grpSpPr>
        <p:sp>
          <p:nvSpPr>
            <p:cNvPr id="27" name="Блок-схема: процесс 26"/>
            <p:cNvSpPr/>
            <p:nvPr/>
          </p:nvSpPr>
          <p:spPr>
            <a:xfrm>
              <a:off x="1763688" y="1484784"/>
              <a:ext cx="6696744" cy="3888432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8" name="Облако 27"/>
            <p:cNvSpPr/>
            <p:nvPr/>
          </p:nvSpPr>
          <p:spPr>
            <a:xfrm>
              <a:off x="467544" y="836712"/>
              <a:ext cx="6912768" cy="4536504"/>
            </a:xfrm>
            <a:prstGeom prst="clou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4800" b="1" i="1" dirty="0" smtClean="0">
                  <a:solidFill>
                    <a:srgbClr val="FF0000"/>
                  </a:solidFill>
                </a:rPr>
                <a:t>    </a:t>
              </a:r>
              <a:r>
                <a:rPr lang="ru-RU" sz="3600" b="1" i="1" dirty="0" smtClean="0">
                  <a:solidFill>
                    <a:srgbClr val="FF0000"/>
                  </a:solidFill>
                </a:rPr>
                <a:t>Только семь правильных ответов.</a:t>
              </a:r>
            </a:p>
            <a:p>
              <a:r>
                <a:rPr lang="ru-RU" sz="2800" b="1" i="1" dirty="0" smtClean="0">
                  <a:solidFill>
                    <a:srgbClr val="002060"/>
                  </a:solidFill>
                </a:rPr>
                <a:t>Повтори  материал.</a:t>
              </a:r>
              <a:endParaRPr lang="ru-RU" sz="4000" b="1" i="1" dirty="0" smtClean="0">
                <a:solidFill>
                  <a:srgbClr val="002060"/>
                </a:solidFill>
              </a:endParaRPr>
            </a:p>
          </p:txBody>
        </p:sp>
        <p:sp>
          <p:nvSpPr>
            <p:cNvPr id="29" name="Блок-схема: альтернативный процесс 28"/>
            <p:cNvSpPr/>
            <p:nvPr/>
          </p:nvSpPr>
          <p:spPr>
            <a:xfrm>
              <a:off x="5076056" y="1556792"/>
              <a:ext cx="1130424" cy="1728192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ru-RU" sz="16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3</a:t>
              </a:r>
              <a:endParaRPr lang="ru-RU" sz="1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pic>
        <p:nvPicPr>
          <p:cNvPr id="30" name="Рисунок 29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08104" y="4869160"/>
            <a:ext cx="122413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Прямоугольник 32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  <p:sp>
        <p:nvSpPr>
          <p:cNvPr id="32" name="Управляющая кнопка: домой 31">
            <a:hlinkClick r:id="" action="ppaction://hlinkshowjump?jump=endshow" highlightClick="1"/>
          </p:cNvPr>
          <p:cNvSpPr/>
          <p:nvPr/>
        </p:nvSpPr>
        <p:spPr>
          <a:xfrm>
            <a:off x="8316416" y="6165304"/>
            <a:ext cx="610368" cy="466352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96D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67DD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67DD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4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26 -0.12731 L -0.20469 -0.8254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-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9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0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26 -0.12731 L -0.1967 -0.81504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-3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6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26 -0.12731 L -0.18889 -0.8254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1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82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26 -0.12731 L -0.18889 -0.82546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7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8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26 -0.12731 L -0.18889 -0.82546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3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4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26 -0.12731 L -0.20469 -0.82546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-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4" grpId="0" animBg="1"/>
      <p:bldP spid="45" grpId="0" animBg="1"/>
      <p:bldP spid="53" grpId="0" animBg="1"/>
      <p:bldP spid="5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92696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296144"/>
          </a:xfrm>
          <a:prstGeom prst="wedgeEllipseCallout">
            <a:avLst>
              <a:gd name="adj1" fmla="val -61673"/>
              <a:gd name="adj2" fmla="val 41559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12.Выбери название монеты, которое сейчас не встречается.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2924944"/>
            <a:ext cx="1605889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копейка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924944"/>
            <a:ext cx="1196738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рубль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55976" y="2924944"/>
            <a:ext cx="1684244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полушка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44208" y="2924944"/>
            <a:ext cx="2016899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гривенник</a:t>
            </a:r>
            <a:endParaRPr lang="ru-RU" sz="32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-252536" y="6858000"/>
            <a:ext cx="6912768" cy="4536504"/>
            <a:chOff x="395536" y="836712"/>
            <a:chExt cx="6912768" cy="4536504"/>
          </a:xfrm>
        </p:grpSpPr>
        <p:sp>
          <p:nvSpPr>
            <p:cNvPr id="10" name="Облако 9"/>
            <p:cNvSpPr/>
            <p:nvPr/>
          </p:nvSpPr>
          <p:spPr>
            <a:xfrm>
              <a:off x="395536" y="836712"/>
              <a:ext cx="6912768" cy="4536504"/>
            </a:xfrm>
            <a:prstGeom prst="clou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4800" b="1" i="1" dirty="0" smtClean="0">
                  <a:solidFill>
                    <a:srgbClr val="FF0000"/>
                  </a:solidFill>
                </a:rPr>
                <a:t>    Молодец!</a:t>
              </a:r>
            </a:p>
          </p:txBody>
        </p:sp>
        <p:pic>
          <p:nvPicPr>
            <p:cNvPr id="11" name="Рисунок 10" descr="http://school-ppt.3dn.ru/kartinki/school1/sch007.jpg">
              <a:hlinkClick r:id="rId3"/>
            </p:cNvPr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71600" y="2564904"/>
              <a:ext cx="1440160" cy="18002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pic>
        <p:pic>
          <p:nvPicPr>
            <p:cNvPr id="12" name="Рисунок 11" descr="http://im4-tub-ru.yandex.net/i?id=329219348-59-72"/>
            <p:cNvPicPr/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36096" y="1628800"/>
              <a:ext cx="1368152" cy="187220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pic>
      </p:grpSp>
      <p:pic>
        <p:nvPicPr>
          <p:cNvPr id="13" name="Рисунок 12" descr="D:\Лена\Россия\efa56fc749a75f9ff5422be58c6a6145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04048" y="4869160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D:\Лена\Россия\efa56fc749a75f9ff5422be58c6a6145.jpg"/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683568" y="5517232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D:\Лена\Россия\efa56fc749a75f9ff5422be58c6a6145.jpg"/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5004048" y="5517232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D:\Лена\Россия\efa56fc749a75f9ff5422be58c6a6145.jpg"/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683568" y="4869160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D:\Лена\Россия\efa56fc749a75f9ff5422be58c6a6145.jpg"/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1619672" y="4869160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D:\Лена\Россия\efa56fc749a75f9ff5422be58c6a6145.jpg"/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2483768" y="4869160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4211960" y="4869160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D:\Лена\Россия\efa56fc749a75f9ff5422be58c6a6145.jpg"/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3347864" y="4869160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D:\Лена\Россия\efa56fc749a75f9ff5422be58c6a6145.jpg"/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4211960" y="5517232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D:\Лена\Россия\efa56fc749a75f9ff5422be58c6a6145.jpg"/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1547664" y="5517232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D:\Лена\Россия\efa56fc749a75f9ff5422be58c6a6145.jpg"/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2483768" y="5517232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D:\Лена\Россия\efa56fc749a75f9ff5422be58c6a6145.jpg"/>
          <p:cNvPicPr/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3347864" y="5517232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5" name="Группа 34"/>
          <p:cNvGrpSpPr/>
          <p:nvPr/>
        </p:nvGrpSpPr>
        <p:grpSpPr>
          <a:xfrm>
            <a:off x="2987824" y="7245424"/>
            <a:ext cx="5884528" cy="3184531"/>
            <a:chOff x="2411760" y="3356992"/>
            <a:chExt cx="5884528" cy="3184531"/>
          </a:xfrm>
        </p:grpSpPr>
        <p:sp>
          <p:nvSpPr>
            <p:cNvPr id="36" name="TextBox 35"/>
            <p:cNvSpPr txBox="1"/>
            <p:nvPr/>
          </p:nvSpPr>
          <p:spPr>
            <a:xfrm>
              <a:off x="3399744" y="4313737"/>
              <a:ext cx="184731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none" rtlCol="0">
              <a:spAutoFit/>
            </a:bodyPr>
            <a:lstStyle/>
            <a:p>
              <a:endParaRPr lang="ru-RU" dirty="0"/>
            </a:p>
          </p:txBody>
        </p:sp>
        <p:sp>
          <p:nvSpPr>
            <p:cNvPr id="37" name="Облако 36"/>
            <p:cNvSpPr/>
            <p:nvPr/>
          </p:nvSpPr>
          <p:spPr>
            <a:xfrm>
              <a:off x="2411760" y="3356992"/>
              <a:ext cx="5884528" cy="3184531"/>
            </a:xfrm>
            <a:prstGeom prst="cloud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rgbClr val="C00000"/>
                  </a:solidFill>
                  <a:latin typeface="Century Schoolbook" pitchFamily="18" charset="0"/>
                </a:rPr>
                <a:t>Эх, ошибочка вышла!</a:t>
              </a: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Одиннадцать         правильных</a:t>
              </a: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             ответов</a:t>
              </a:r>
            </a:p>
            <a:p>
              <a:pPr algn="ctr"/>
              <a:endParaRPr lang="ru-RU" b="1" i="1" dirty="0">
                <a:solidFill>
                  <a:srgbClr val="C00000"/>
                </a:solidFill>
                <a:latin typeface="Century Schoolbook" pitchFamily="18" charset="0"/>
              </a:endParaRPr>
            </a:p>
          </p:txBody>
        </p:sp>
        <p:pic>
          <p:nvPicPr>
            <p:cNvPr id="38" name="Рисунок 3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5301208"/>
              <a:ext cx="1201093" cy="71352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39" name="Рисунок 38" descr="http://im4-tub-ru.yandex.net/i?id=273714538-49-72"/>
            <p:cNvPicPr/>
            <p:nvPr/>
          </p:nvPicPr>
          <p:blipFill>
            <a:blip r:embed="rId8" cstate="email"/>
            <a:srcRect/>
            <a:stretch>
              <a:fillRect/>
            </a:stretch>
          </p:blipFill>
          <p:spPr bwMode="auto">
            <a:xfrm>
              <a:off x="6444208" y="4005064"/>
              <a:ext cx="1008112" cy="1368152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</p:pic>
      </p:grpSp>
      <p:sp>
        <p:nvSpPr>
          <p:cNvPr id="30" name="Прямоугольник 29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  <p:sp>
        <p:nvSpPr>
          <p:cNvPr id="31" name="Управляющая кнопка: домой 30">
            <a:hlinkClick r:id="" action="ppaction://hlinkshowjump?jump=endshow" highlightClick="1"/>
          </p:cNvPr>
          <p:cNvSpPr/>
          <p:nvPr/>
        </p:nvSpPr>
        <p:spPr>
          <a:xfrm>
            <a:off x="8244408" y="6165304"/>
            <a:ext cx="683568" cy="466352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67D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-0.0419 L 0.17343 -1.0092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-4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9 -0.10093 L -0.20365 -0.8201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-3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9 -0.10301 L -0.20365 -0.80972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-3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9 -0.09283 L -0.19566 -0.80972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3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92696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296144"/>
          </a:xfrm>
          <a:prstGeom prst="wedgeEllipseCallout">
            <a:avLst>
              <a:gd name="adj1" fmla="val -61673"/>
              <a:gd name="adj2" fmla="val 41559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12.Выбери название монеты, которое сейчас не встречается.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2924944"/>
            <a:ext cx="1605889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копейка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924944"/>
            <a:ext cx="1196738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рубль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55976" y="2924944"/>
            <a:ext cx="1684244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полушка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44208" y="2924944"/>
            <a:ext cx="2016899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гривенник</a:t>
            </a:r>
            <a:endParaRPr lang="ru-RU" sz="3200" dirty="0"/>
          </a:p>
        </p:txBody>
      </p:sp>
      <p:pic>
        <p:nvPicPr>
          <p:cNvPr id="8" name="Рисунок 7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179512" y="5805264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2555776" y="5229200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971600" y="5229200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2555776" y="5805264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1763688" y="5229200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179512" y="5229200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3347864" y="5805264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971600" y="5805264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3347864" y="5229200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1763688" y="5805264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D:\Лена\Россия\efa56fc749a75f9ff5422be58c6a6145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11960" y="5517233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9" name="Группа 18"/>
          <p:cNvGrpSpPr/>
          <p:nvPr/>
        </p:nvGrpSpPr>
        <p:grpSpPr>
          <a:xfrm>
            <a:off x="611560" y="6858000"/>
            <a:ext cx="5832648" cy="3843808"/>
            <a:chOff x="3851920" y="1340768"/>
            <a:chExt cx="4392488" cy="3012194"/>
          </a:xfrm>
        </p:grpSpPr>
        <p:sp>
          <p:nvSpPr>
            <p:cNvPr id="20" name="Облако 19"/>
            <p:cNvSpPr/>
            <p:nvPr/>
          </p:nvSpPr>
          <p:spPr>
            <a:xfrm>
              <a:off x="3851920" y="1340768"/>
              <a:ext cx="4392488" cy="3012194"/>
            </a:xfrm>
            <a:prstGeom prst="clou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ru-RU" sz="2400" b="1" i="1" dirty="0" smtClean="0">
                  <a:solidFill>
                    <a:srgbClr val="FF0000"/>
                  </a:solidFill>
                  <a:cs typeface="LilyUPC" pitchFamily="34" charset="-34"/>
                </a:rPr>
                <a:t>     Одиннадцать правильных</a:t>
              </a:r>
            </a:p>
            <a:p>
              <a:pPr algn="r"/>
              <a:r>
                <a:rPr lang="ru-RU" sz="2400" b="1" i="1" dirty="0" smtClean="0">
                  <a:solidFill>
                    <a:srgbClr val="FF0000"/>
                  </a:solidFill>
                  <a:cs typeface="LilyUPC" pitchFamily="34" charset="-34"/>
                </a:rPr>
                <a:t> ответов</a:t>
              </a:r>
              <a:endParaRPr lang="ru-RU" sz="2400" b="1" i="1" dirty="0">
                <a:solidFill>
                  <a:srgbClr val="FF0000"/>
                </a:solidFill>
                <a:cs typeface="LilyUPC" pitchFamily="34" charset="-34"/>
              </a:endParaRPr>
            </a:p>
          </p:txBody>
        </p:sp>
        <p:pic>
          <p:nvPicPr>
            <p:cNvPr id="21" name="Рисунок 2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3284984"/>
              <a:ext cx="1201093" cy="713521"/>
            </a:xfrm>
            <a:prstGeom prst="rect">
              <a:avLst/>
            </a:prstGeom>
          </p:spPr>
        </p:pic>
        <p:pic>
          <p:nvPicPr>
            <p:cNvPr id="22" name="Рисунок 21" descr="http://im4-tub-ru.yandex.net/i?id=273714538-49-72"/>
            <p:cNvPicPr/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461988" y="1956899"/>
              <a:ext cx="1098122" cy="170258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pic>
      </p:grpSp>
      <p:grpSp>
        <p:nvGrpSpPr>
          <p:cNvPr id="23" name="Группа 22"/>
          <p:cNvGrpSpPr/>
          <p:nvPr/>
        </p:nvGrpSpPr>
        <p:grpSpPr>
          <a:xfrm>
            <a:off x="3635896" y="6858000"/>
            <a:ext cx="5508104" cy="3483768"/>
            <a:chOff x="4217960" y="1751522"/>
            <a:chExt cx="4392488" cy="3012194"/>
          </a:xfrm>
        </p:grpSpPr>
        <p:sp>
          <p:nvSpPr>
            <p:cNvPr id="24" name="Облако 23"/>
            <p:cNvSpPr/>
            <p:nvPr/>
          </p:nvSpPr>
          <p:spPr>
            <a:xfrm>
              <a:off x="4217960" y="1751522"/>
              <a:ext cx="4392488" cy="3012194"/>
            </a:xfrm>
            <a:prstGeom prst="clou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ru-RU" sz="2400" b="1" i="1" dirty="0" smtClean="0">
                  <a:solidFill>
                    <a:srgbClr val="7030A0"/>
                  </a:solidFill>
                  <a:cs typeface="LilyUPC" pitchFamily="34" charset="-34"/>
                </a:rPr>
                <a:t>Эх, ошибочка!</a:t>
              </a:r>
            </a:p>
            <a:p>
              <a:pPr algn="r"/>
              <a:r>
                <a:rPr lang="ru-RU" sz="2400" b="1" i="1" dirty="0" smtClean="0">
                  <a:solidFill>
                    <a:srgbClr val="FF0000"/>
                  </a:solidFill>
                  <a:cs typeface="LilyUPC" pitchFamily="34" charset="-34"/>
                </a:rPr>
                <a:t>Десять</a:t>
              </a:r>
            </a:p>
            <a:p>
              <a:pPr algn="r"/>
              <a:r>
                <a:rPr lang="ru-RU" sz="2400" b="1" i="1" dirty="0" smtClean="0">
                  <a:solidFill>
                    <a:srgbClr val="FF0000"/>
                  </a:solidFill>
                  <a:cs typeface="LilyUPC" pitchFamily="34" charset="-34"/>
                </a:rPr>
                <a:t>правильных</a:t>
              </a:r>
            </a:p>
            <a:p>
              <a:pPr algn="r"/>
              <a:r>
                <a:rPr lang="ru-RU" sz="2400" b="1" i="1" dirty="0" smtClean="0">
                  <a:solidFill>
                    <a:srgbClr val="FF0000"/>
                  </a:solidFill>
                  <a:cs typeface="LilyUPC" pitchFamily="34" charset="-34"/>
                </a:rPr>
                <a:t> ответов.</a:t>
              </a:r>
              <a:endParaRPr lang="ru-RU" sz="2400" b="1" i="1" dirty="0">
                <a:solidFill>
                  <a:srgbClr val="FF0000"/>
                </a:solidFill>
                <a:cs typeface="LilyUPC" pitchFamily="34" charset="-34"/>
              </a:endParaRPr>
            </a:p>
          </p:txBody>
        </p:sp>
        <p:pic>
          <p:nvPicPr>
            <p:cNvPr id="25" name="Рисунок 2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5510" y="3829805"/>
              <a:ext cx="1201093" cy="713521"/>
            </a:xfrm>
            <a:prstGeom prst="rect">
              <a:avLst/>
            </a:prstGeom>
          </p:spPr>
        </p:pic>
        <p:pic>
          <p:nvPicPr>
            <p:cNvPr id="26" name="Рисунок 25" descr="http://im4-tub-ru.yandex.net/i?id=273714538-49-72"/>
            <p:cNvPicPr/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889035" y="2504570"/>
              <a:ext cx="1098122" cy="170258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pic>
      </p:grpSp>
      <p:sp>
        <p:nvSpPr>
          <p:cNvPr id="28" name="Прямоугольник 27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  <p:sp>
        <p:nvSpPr>
          <p:cNvPr id="29" name="Управляющая кнопка: домой 28">
            <a:hlinkClick r:id="" action="ppaction://hlinkshowjump?jump=endshow" highlightClick="1"/>
          </p:cNvPr>
          <p:cNvSpPr/>
          <p:nvPr/>
        </p:nvSpPr>
        <p:spPr>
          <a:xfrm>
            <a:off x="8244408" y="6021288"/>
            <a:ext cx="754384" cy="610368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67D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78 -0.13635 L 0.05521 -0.8083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3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48148E-6 L -0.2717 -0.7729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" y="-3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48148E-6 L -0.2717 -0.7625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" y="-3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48148E-6 L -0.2717 -0.75208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92696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296144"/>
          </a:xfrm>
          <a:prstGeom prst="wedgeEllipseCallout">
            <a:avLst>
              <a:gd name="adj1" fmla="val -61673"/>
              <a:gd name="adj2" fmla="val 41559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12.Выбери название монеты, которое сейчас не встречается.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2924944"/>
            <a:ext cx="1605889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копейка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924944"/>
            <a:ext cx="1196738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рубль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55976" y="2924944"/>
            <a:ext cx="1684244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полушка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44208" y="2924944"/>
            <a:ext cx="2016899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гривенник</a:t>
            </a:r>
            <a:endParaRPr lang="ru-RU" sz="3200" dirty="0"/>
          </a:p>
        </p:txBody>
      </p:sp>
      <p:pic>
        <p:nvPicPr>
          <p:cNvPr id="8" name="Рисунок 7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1115616" y="5517232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323528" y="5517232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323528" y="6093296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3563888" y="6093296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1115616" y="6093296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2699792" y="5517232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1907704" y="5517232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1907704" y="6093296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2699792" y="6093296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D:\Лена\Россия\efa56fc749a75f9ff5422be58c6a6145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5517232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" name="Группа 17"/>
          <p:cNvGrpSpPr/>
          <p:nvPr/>
        </p:nvGrpSpPr>
        <p:grpSpPr>
          <a:xfrm>
            <a:off x="-324544" y="6858000"/>
            <a:ext cx="5616624" cy="3555776"/>
            <a:chOff x="3851920" y="1340768"/>
            <a:chExt cx="4392488" cy="3012194"/>
          </a:xfrm>
        </p:grpSpPr>
        <p:sp>
          <p:nvSpPr>
            <p:cNvPr id="19" name="Облако 18"/>
            <p:cNvSpPr/>
            <p:nvPr/>
          </p:nvSpPr>
          <p:spPr>
            <a:xfrm>
              <a:off x="3851920" y="1340768"/>
              <a:ext cx="4392488" cy="3012194"/>
            </a:xfrm>
            <a:prstGeom prst="clou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ru-RU" sz="2400" b="1" i="1" dirty="0" smtClean="0">
                  <a:solidFill>
                    <a:srgbClr val="FF0000"/>
                  </a:solidFill>
                  <a:cs typeface="LilyUPC" pitchFamily="34" charset="-34"/>
                </a:rPr>
                <a:t>Десять</a:t>
              </a:r>
            </a:p>
            <a:p>
              <a:pPr algn="r"/>
              <a:r>
                <a:rPr lang="ru-RU" sz="2400" b="1" i="1" dirty="0" smtClean="0">
                  <a:solidFill>
                    <a:srgbClr val="FF0000"/>
                  </a:solidFill>
                  <a:cs typeface="LilyUPC" pitchFamily="34" charset="-34"/>
                </a:rPr>
                <a:t>правильных</a:t>
              </a:r>
            </a:p>
            <a:p>
              <a:pPr algn="r"/>
              <a:r>
                <a:rPr lang="ru-RU" sz="2400" b="1" i="1" dirty="0" smtClean="0">
                  <a:solidFill>
                    <a:srgbClr val="FF0000"/>
                  </a:solidFill>
                  <a:cs typeface="LilyUPC" pitchFamily="34" charset="-34"/>
                </a:rPr>
                <a:t> ответов.</a:t>
              </a:r>
              <a:endParaRPr lang="ru-RU" sz="2400" b="1" i="1" dirty="0">
                <a:solidFill>
                  <a:srgbClr val="FF0000"/>
                </a:solidFill>
                <a:cs typeface="LilyUPC" pitchFamily="34" charset="-34"/>
              </a:endParaRPr>
            </a:p>
          </p:txBody>
        </p:sp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0110" y="3420571"/>
              <a:ext cx="1201093" cy="713521"/>
            </a:xfrm>
            <a:prstGeom prst="rect">
              <a:avLst/>
            </a:prstGeom>
          </p:spPr>
        </p:pic>
        <p:pic>
          <p:nvPicPr>
            <p:cNvPr id="21" name="Рисунок 20" descr="http://im4-tub-ru.yandex.net/i?id=273714538-49-72"/>
            <p:cNvPicPr/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461988" y="1956899"/>
              <a:ext cx="1098122" cy="170258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pic>
      </p:grpSp>
      <p:grpSp>
        <p:nvGrpSpPr>
          <p:cNvPr id="34" name="Группа 33"/>
          <p:cNvGrpSpPr/>
          <p:nvPr/>
        </p:nvGrpSpPr>
        <p:grpSpPr>
          <a:xfrm>
            <a:off x="3707904" y="7101408"/>
            <a:ext cx="6192688" cy="3717032"/>
            <a:chOff x="467544" y="836712"/>
            <a:chExt cx="7992888" cy="4536504"/>
          </a:xfrm>
        </p:grpSpPr>
        <p:sp>
          <p:nvSpPr>
            <p:cNvPr id="35" name="Блок-схема: процесс 34"/>
            <p:cNvSpPr/>
            <p:nvPr/>
          </p:nvSpPr>
          <p:spPr>
            <a:xfrm>
              <a:off x="1763688" y="1484784"/>
              <a:ext cx="6696744" cy="3888432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6" name="Облако 35"/>
            <p:cNvSpPr/>
            <p:nvPr/>
          </p:nvSpPr>
          <p:spPr>
            <a:xfrm>
              <a:off x="467544" y="836712"/>
              <a:ext cx="6912768" cy="4536504"/>
            </a:xfrm>
            <a:prstGeom prst="clou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3200" b="1" i="1" dirty="0" smtClean="0">
                  <a:solidFill>
                    <a:srgbClr val="FF0000"/>
                  </a:solidFill>
                </a:rPr>
                <a:t> </a:t>
              </a:r>
              <a:r>
                <a:rPr lang="ru-RU" sz="3200" b="1" i="1" dirty="0" smtClean="0">
                  <a:solidFill>
                    <a:srgbClr val="7030A0"/>
                  </a:solidFill>
                </a:rPr>
                <a:t>Эх, ошибочка!</a:t>
              </a:r>
              <a:endParaRPr lang="ru-RU" sz="2000" b="1" i="1" dirty="0" smtClean="0">
                <a:solidFill>
                  <a:srgbClr val="7030A0"/>
                </a:solidFill>
              </a:endParaRPr>
            </a:p>
            <a:p>
              <a:endParaRPr lang="ru-RU" sz="2800" b="1" i="1" dirty="0" smtClean="0">
                <a:solidFill>
                  <a:srgbClr val="002060"/>
                </a:solidFill>
              </a:endParaRPr>
            </a:p>
            <a:p>
              <a:endParaRPr lang="ru-RU" sz="2800" b="1" i="1" dirty="0" smtClean="0">
                <a:solidFill>
                  <a:srgbClr val="002060"/>
                </a:solidFill>
              </a:endParaRPr>
            </a:p>
          </p:txBody>
        </p:sp>
        <p:sp>
          <p:nvSpPr>
            <p:cNvPr id="37" name="Блок-схема: альтернативный процесс 36"/>
            <p:cNvSpPr/>
            <p:nvPr/>
          </p:nvSpPr>
          <p:spPr>
            <a:xfrm>
              <a:off x="4928691" y="1556792"/>
              <a:ext cx="1277789" cy="1728192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ru-RU" sz="16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4</a:t>
              </a:r>
              <a:endParaRPr lang="ru-RU" sz="1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27" name="Прямоугольник 26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  <p:sp>
        <p:nvSpPr>
          <p:cNvPr id="28" name="Управляющая кнопка: домой 27">
            <a:hlinkClick r:id="" action="ppaction://hlinkshowjump?jump=endshow" highlightClick="1"/>
          </p:cNvPr>
          <p:cNvSpPr/>
          <p:nvPr/>
        </p:nvSpPr>
        <p:spPr>
          <a:xfrm>
            <a:off x="8244408" y="6093296"/>
            <a:ext cx="682376" cy="610368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67D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23 0.01366 L 0.18108 -0.8011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-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48148E-6 L -0.29931 -0.816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" y="-4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9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48148E-6 L -0.29931 -0.82754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" y="-4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4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5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48148E-6 L -0.29132 -0.80648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" y="-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92696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195736" y="332656"/>
            <a:ext cx="6120680" cy="1296144"/>
          </a:xfrm>
          <a:prstGeom prst="wedgeEllipseCallout">
            <a:avLst>
              <a:gd name="adj1" fmla="val -61673"/>
              <a:gd name="adj2" fmla="val 41559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12.Выбери название монеты, которое сейчас не встречается.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2924944"/>
            <a:ext cx="1605889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копейка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924944"/>
            <a:ext cx="1196738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рубль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55976" y="2924944"/>
            <a:ext cx="1684244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полушка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44208" y="2924944"/>
            <a:ext cx="2016899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гривенник</a:t>
            </a:r>
            <a:endParaRPr lang="ru-RU" sz="32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3635896" y="6858000"/>
            <a:ext cx="5904656" cy="4059832"/>
            <a:chOff x="3607892" y="1819981"/>
            <a:chExt cx="4392488" cy="3012194"/>
          </a:xfrm>
        </p:grpSpPr>
        <p:sp>
          <p:nvSpPr>
            <p:cNvPr id="9" name="Облако 8"/>
            <p:cNvSpPr/>
            <p:nvPr/>
          </p:nvSpPr>
          <p:spPr>
            <a:xfrm>
              <a:off x="3607892" y="1819981"/>
              <a:ext cx="4392488" cy="3012194"/>
            </a:xfrm>
            <a:prstGeom prst="clou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ru-RU" sz="2800" b="1" i="1" dirty="0" smtClean="0">
                  <a:solidFill>
                    <a:srgbClr val="FF0000"/>
                  </a:solidFill>
                  <a:cs typeface="LilyUPC" pitchFamily="34" charset="-34"/>
                </a:rPr>
                <a:t>Девять</a:t>
              </a:r>
            </a:p>
            <a:p>
              <a:pPr algn="r"/>
              <a:r>
                <a:rPr lang="ru-RU" sz="2800" b="1" i="1" dirty="0" smtClean="0">
                  <a:solidFill>
                    <a:srgbClr val="FF0000"/>
                  </a:solidFill>
                  <a:cs typeface="LilyUPC" pitchFamily="34" charset="-34"/>
                </a:rPr>
                <a:t>правильных</a:t>
              </a:r>
            </a:p>
            <a:p>
              <a:pPr algn="r"/>
              <a:r>
                <a:rPr lang="ru-RU" sz="2800" b="1" i="1" dirty="0" smtClean="0">
                  <a:solidFill>
                    <a:srgbClr val="FF0000"/>
                  </a:solidFill>
                  <a:cs typeface="LilyUPC" pitchFamily="34" charset="-34"/>
                </a:rPr>
                <a:t> ответов.</a:t>
              </a:r>
              <a:endParaRPr lang="ru-RU" sz="2800" b="1" i="1" dirty="0">
                <a:solidFill>
                  <a:srgbClr val="FF0000"/>
                </a:solidFill>
                <a:cs typeface="LilyUPC" pitchFamily="34" charset="-34"/>
              </a:endParaRPr>
            </a:p>
          </p:txBody>
        </p:sp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77089" y="3805291"/>
              <a:ext cx="1201093" cy="713521"/>
            </a:xfrm>
            <a:prstGeom prst="rect">
              <a:avLst/>
            </a:prstGeom>
          </p:spPr>
        </p:pic>
        <p:pic>
          <p:nvPicPr>
            <p:cNvPr id="11" name="Рисунок 10" descr="http://im4-tub-ru.yandex.net/i?id=273714538-49-72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00980" y="2299194"/>
              <a:ext cx="1098122" cy="170258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pic>
      </p:grpSp>
      <p:pic>
        <p:nvPicPr>
          <p:cNvPr id="12" name="Рисунок 11" descr="D:\Лена\Россия\efa56fc749a75f9ff5422be58c6a6145.jpg"/>
          <p:cNvPicPr/>
          <p:nvPr/>
        </p:nvPicPr>
        <p:blipFill>
          <a:blip r:embed="rId5" cstate="email">
            <a:lum bright="30000"/>
          </a:blip>
          <a:srcRect/>
          <a:stretch>
            <a:fillRect/>
          </a:stretch>
        </p:blipFill>
        <p:spPr bwMode="auto">
          <a:xfrm>
            <a:off x="251520" y="5445224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D:\Лена\Россия\efa56fc749a75f9ff5422be58c6a6145.jpg"/>
          <p:cNvPicPr/>
          <p:nvPr/>
        </p:nvPicPr>
        <p:blipFill>
          <a:blip r:embed="rId5" cstate="email">
            <a:lum bright="30000"/>
          </a:blip>
          <a:srcRect/>
          <a:stretch>
            <a:fillRect/>
          </a:stretch>
        </p:blipFill>
        <p:spPr bwMode="auto">
          <a:xfrm>
            <a:off x="2699792" y="5445224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D:\Лена\Россия\efa56fc749a75f9ff5422be58c6a6145.jpg"/>
          <p:cNvPicPr/>
          <p:nvPr/>
        </p:nvPicPr>
        <p:blipFill>
          <a:blip r:embed="rId5" cstate="email">
            <a:lum bright="30000"/>
          </a:blip>
          <a:srcRect/>
          <a:stretch>
            <a:fillRect/>
          </a:stretch>
        </p:blipFill>
        <p:spPr bwMode="auto">
          <a:xfrm>
            <a:off x="251520" y="6021288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D:\Лена\Россия\efa56fc749a75f9ff5422be58c6a6145.jpg"/>
          <p:cNvPicPr/>
          <p:nvPr/>
        </p:nvPicPr>
        <p:blipFill>
          <a:blip r:embed="rId5" cstate="email">
            <a:lum bright="30000"/>
          </a:blip>
          <a:srcRect/>
          <a:stretch>
            <a:fillRect/>
          </a:stretch>
        </p:blipFill>
        <p:spPr bwMode="auto">
          <a:xfrm>
            <a:off x="1043608" y="6021288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D:\Лена\Россия\efa56fc749a75f9ff5422be58c6a6145.jpg"/>
          <p:cNvPicPr/>
          <p:nvPr/>
        </p:nvPicPr>
        <p:blipFill>
          <a:blip r:embed="rId5" cstate="email">
            <a:lum bright="30000"/>
          </a:blip>
          <a:srcRect/>
          <a:stretch>
            <a:fillRect/>
          </a:stretch>
        </p:blipFill>
        <p:spPr bwMode="auto">
          <a:xfrm>
            <a:off x="2699792" y="6021288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D:\Лена\Россия\efa56fc749a75f9ff5422be58c6a6145.jpg"/>
          <p:cNvPicPr/>
          <p:nvPr/>
        </p:nvPicPr>
        <p:blipFill>
          <a:blip r:embed="rId5" cstate="email">
            <a:lum bright="30000"/>
          </a:blip>
          <a:srcRect/>
          <a:stretch>
            <a:fillRect/>
          </a:stretch>
        </p:blipFill>
        <p:spPr bwMode="auto">
          <a:xfrm>
            <a:off x="1043608" y="5445224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D:\Лена\Россия\efa56fc749a75f9ff5422be58c6a6145.jpg"/>
          <p:cNvPicPr/>
          <p:nvPr/>
        </p:nvPicPr>
        <p:blipFill>
          <a:blip r:embed="rId5" cstate="email">
            <a:lum bright="30000"/>
          </a:blip>
          <a:srcRect/>
          <a:stretch>
            <a:fillRect/>
          </a:stretch>
        </p:blipFill>
        <p:spPr bwMode="auto">
          <a:xfrm>
            <a:off x="1907704" y="6021288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D:\Лена\Россия\efa56fc749a75f9ff5422be58c6a6145.jpg"/>
          <p:cNvPicPr/>
          <p:nvPr/>
        </p:nvPicPr>
        <p:blipFill>
          <a:blip r:embed="rId5" cstate="email">
            <a:lum bright="30000"/>
          </a:blip>
          <a:srcRect/>
          <a:stretch>
            <a:fillRect/>
          </a:stretch>
        </p:blipFill>
        <p:spPr bwMode="auto">
          <a:xfrm>
            <a:off x="1907704" y="5445224"/>
            <a:ext cx="7200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D:\Лена\Россия\efa56fc749a75f9ff5422be58c6a6145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635896" y="5733256"/>
            <a:ext cx="79208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1" name="Группа 20"/>
          <p:cNvGrpSpPr/>
          <p:nvPr/>
        </p:nvGrpSpPr>
        <p:grpSpPr>
          <a:xfrm>
            <a:off x="-468560" y="6858000"/>
            <a:ext cx="5976664" cy="4104456"/>
            <a:chOff x="467544" y="836712"/>
            <a:chExt cx="7992888" cy="4536504"/>
          </a:xfrm>
        </p:grpSpPr>
        <p:sp>
          <p:nvSpPr>
            <p:cNvPr id="22" name="Блок-схема: процесс 21"/>
            <p:cNvSpPr/>
            <p:nvPr/>
          </p:nvSpPr>
          <p:spPr>
            <a:xfrm>
              <a:off x="1763688" y="1484784"/>
              <a:ext cx="6696744" cy="3888432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Облако 22"/>
            <p:cNvSpPr/>
            <p:nvPr/>
          </p:nvSpPr>
          <p:spPr>
            <a:xfrm>
              <a:off x="467544" y="836712"/>
              <a:ext cx="6912768" cy="4536504"/>
            </a:xfrm>
            <a:prstGeom prst="clou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4800" b="1" i="1" dirty="0" smtClean="0">
                  <a:solidFill>
                    <a:srgbClr val="FF0000"/>
                  </a:solidFill>
                </a:rPr>
                <a:t>    </a:t>
              </a:r>
              <a:r>
                <a:rPr lang="ru-RU" sz="3600" b="1" i="1" dirty="0" smtClean="0">
                  <a:solidFill>
                    <a:srgbClr val="FF0000"/>
                  </a:solidFill>
                </a:rPr>
                <a:t>Только восемь</a:t>
              </a:r>
            </a:p>
            <a:p>
              <a:r>
                <a:rPr lang="ru-RU" sz="3600" b="1" i="1" dirty="0" smtClean="0">
                  <a:solidFill>
                    <a:srgbClr val="FF0000"/>
                  </a:solidFill>
                </a:rPr>
                <a:t>правильных ответов.</a:t>
              </a:r>
            </a:p>
            <a:p>
              <a:pPr algn="ctr"/>
              <a:r>
                <a:rPr lang="ru-RU" sz="2800" b="1" i="1" dirty="0" smtClean="0">
                  <a:solidFill>
                    <a:srgbClr val="002060"/>
                  </a:solidFill>
                </a:rPr>
                <a:t>Повтори  материал.</a:t>
              </a:r>
              <a:endParaRPr lang="ru-RU" sz="4000" b="1" i="1" dirty="0" smtClean="0">
                <a:solidFill>
                  <a:srgbClr val="002060"/>
                </a:solidFill>
              </a:endParaRPr>
            </a:p>
          </p:txBody>
        </p:sp>
        <p:sp>
          <p:nvSpPr>
            <p:cNvPr id="24" name="Блок-схема: альтернативный процесс 23"/>
            <p:cNvSpPr/>
            <p:nvPr/>
          </p:nvSpPr>
          <p:spPr>
            <a:xfrm>
              <a:off x="5076056" y="1556792"/>
              <a:ext cx="1130424" cy="1728192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ru-RU" sz="16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3</a:t>
              </a:r>
              <a:endParaRPr lang="ru-RU" sz="1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  <p:sp>
        <p:nvSpPr>
          <p:cNvPr id="27" name="Управляющая кнопка: домой 26">
            <a:hlinkClick r:id="" action="ppaction://hlinkshowjump?jump=endshow" highlightClick="1"/>
          </p:cNvPr>
          <p:cNvSpPr/>
          <p:nvPr/>
        </p:nvSpPr>
        <p:spPr>
          <a:xfrm>
            <a:off x="8316416" y="6093296"/>
            <a:ext cx="648072" cy="576064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67D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48148E-6 L -0.2441 -0.7835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07407E-6 L 0.17726 -0.8094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-4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07407E-6 L 0.17726 -0.80949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-4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07407E-6 L 0.17726 -0.8094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-4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4000">
              <a:srgbClr val="00B050">
                <a:alpha val="62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1619672" y="2132856"/>
            <a:ext cx="5988897" cy="2376264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1600" dirty="0" smtClean="0">
                <a:solidFill>
                  <a:prstClr val="black"/>
                </a:solidFill>
                <a:latin typeface="Tahoma"/>
                <a:ea typeface="Times New Roman"/>
              </a:rPr>
              <a:t> </a:t>
            </a:r>
            <a:r>
              <a:rPr lang="ru-RU" sz="2400" b="1" i="1" dirty="0" smtClean="0">
                <a:solidFill>
                  <a:srgbClr val="FFFF00"/>
                </a:solidFill>
                <a:latin typeface="Candara" pitchFamily="34" charset="0"/>
                <a:ea typeface="Times New Roman"/>
              </a:rPr>
              <a:t>К </a:t>
            </a:r>
            <a:r>
              <a:rPr lang="ru-RU" sz="2400" b="1" i="1" dirty="0">
                <a:solidFill>
                  <a:srgbClr val="FFFF00"/>
                </a:solidFill>
                <a:latin typeface="Candara" pitchFamily="34" charset="0"/>
                <a:ea typeface="Times New Roman"/>
              </a:rPr>
              <a:t>сожалению, </a:t>
            </a:r>
            <a:r>
              <a:rPr lang="ru-RU" sz="2400" b="1" i="1" dirty="0" smtClean="0">
                <a:solidFill>
                  <a:srgbClr val="FFFF00"/>
                </a:solidFill>
                <a:latin typeface="Candara" pitchFamily="34" charset="0"/>
                <a:ea typeface="Times New Roman"/>
              </a:rPr>
              <a:t>это 4-я ошибка . Возвращайся к выполнению теста, как </a:t>
            </a:r>
            <a:r>
              <a:rPr lang="ru-RU" sz="2400" b="1" i="1" dirty="0">
                <a:solidFill>
                  <a:srgbClr val="FFFF00"/>
                </a:solidFill>
                <a:latin typeface="Candara" pitchFamily="34" charset="0"/>
                <a:ea typeface="Times New Roman"/>
              </a:rPr>
              <a:t>только повторишь </a:t>
            </a:r>
            <a:r>
              <a:rPr lang="ru-RU" sz="2400" b="1" i="1" dirty="0" smtClean="0">
                <a:solidFill>
                  <a:srgbClr val="FFFF00"/>
                </a:solidFill>
                <a:latin typeface="Candara" pitchFamily="34" charset="0"/>
                <a:ea typeface="Times New Roman"/>
              </a:rPr>
              <a:t>материал.</a:t>
            </a:r>
            <a:endParaRPr lang="ru-RU" b="1" i="1" dirty="0">
              <a:solidFill>
                <a:srgbClr val="FFFF00"/>
              </a:solidFill>
              <a:latin typeface="Candara" pitchFamily="34" charset="0"/>
              <a:ea typeface="Times New Roman"/>
            </a:endParaRPr>
          </a:p>
          <a:p>
            <a:pPr lvl="0">
              <a:defRPr/>
            </a:pPr>
            <a:endParaRPr lang="ru-RU" dirty="0">
              <a:solidFill>
                <a:prstClr val="black"/>
              </a:solidFill>
              <a:latin typeface="Tahoma"/>
              <a:ea typeface="Times New Roman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o="urn:schemas-microsoft-com:office:office" xmlns:v="urn:schemas-microsoft-com:vml" xmlns:w10="urn:schemas-microsoft-com:office:word" xmlns:w="http://schemas.openxmlformats.org/wordprocessingml/2006/main" xmlns="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347864" y="4653136"/>
            <a:ext cx="1944216" cy="1728192"/>
          </a:xfrm>
          <a:prstGeom prst="rect">
            <a:avLst/>
          </a:prstGeom>
          <a:ln w="28575">
            <a:solidFill>
              <a:srgbClr val="002060"/>
            </a:solidFill>
          </a:ln>
        </p:spPr>
      </p:pic>
      <p:pic>
        <p:nvPicPr>
          <p:cNvPr id="5" name="Рисунок 4" descr="http://school-ppt.3dn.ru/kartinki/school1/sch015.jp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908720"/>
            <a:ext cx="1368152" cy="1800200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6" name="Рисунок 5" descr="http://school-ppt.3dn.ru/kartinki/school1/sch008.jpg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576" y="548680"/>
            <a:ext cx="1507232" cy="1956048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  <p:sp>
        <p:nvSpPr>
          <p:cNvPr id="7" name="Управляющая кнопка: домой 6">
            <a:hlinkClick r:id="" action="ppaction://hlinkshowjump?jump=endshow" highlightClick="1"/>
          </p:cNvPr>
          <p:cNvSpPr/>
          <p:nvPr/>
        </p:nvSpPr>
        <p:spPr>
          <a:xfrm>
            <a:off x="7380312" y="5733256"/>
            <a:ext cx="792088" cy="648072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4000">
              <a:srgbClr val="00B050">
                <a:alpha val="62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826841"/>
            <a:ext cx="8208912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44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Литература: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446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/>
              <a:tabLst>
                <a:tab pos="1244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Виноградова Н.Ф. Окружающий мир : учеб. для 3 класса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для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учащихся общеобразовательных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учреждений : в 2 ч. / Н.Ф. Виноградова. – 2-е изд., дораб. - М.: Вентана - Граф, 2011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– (Начальная школа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XXI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века).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/>
              <a:tabLst>
                <a:tab pos="12446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2.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Н.Ф.Виноградова Окружающий мир : 3 класс :  Рабочая тетрадь  для  учащихся  общеобразовательных  учреждений : в 2 ч. - М.: Вентана-Граф.-2011г. - ( Начальная школа XXI века).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446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4000">
              <a:srgbClr val="00B050">
                <a:alpha val="62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1979712" y="41181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827584" y="476672"/>
            <a:ext cx="72008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Интернет ресурсы: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http://</a:t>
            </a:r>
            <a: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900igr.net/photo/rastenija-i-griby/Podsolnukh.files/Semechki-podsolnukha.html</a:t>
            </a:r>
            <a:endParaRPr lang="ru-RU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u="sng" dirty="0" smtClean="0">
                <a:hlinkClick r:id="rId3"/>
              </a:rPr>
              <a:t>http://foto.mail.ru/mail/irinakoperles/2425/2426.html#</a:t>
            </a:r>
            <a:r>
              <a:rPr lang="ru-RU" dirty="0" smtClean="0"/>
              <a:t> -Рюрик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dirty="0" smtClean="0"/>
              <a:t> </a:t>
            </a:r>
            <a:r>
              <a:rPr lang="ru-RU" u="sng" dirty="0" smtClean="0">
                <a:hlinkClick r:id="rId4"/>
              </a:rPr>
              <a:t>http://ru.wikipedia.org/wiki/</a:t>
            </a:r>
            <a:r>
              <a:rPr lang="ru-RU" dirty="0" smtClean="0"/>
              <a:t> - Олег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dirty="0" smtClean="0">
                <a:hlinkClick r:id="rId5"/>
              </a:rPr>
              <a:t>http://www.oldru.com/hronology/05.html</a:t>
            </a:r>
            <a:r>
              <a:rPr lang="ru-RU" dirty="0" smtClean="0"/>
              <a:t> </a:t>
            </a:r>
            <a:r>
              <a:rPr lang="ru-RU" b="1" dirty="0" smtClean="0"/>
              <a:t> </a:t>
            </a:r>
            <a:r>
              <a:rPr lang="ru-RU" dirty="0" smtClean="0"/>
              <a:t>-</a:t>
            </a:r>
            <a:r>
              <a:rPr lang="ru-RU" b="1" dirty="0" smtClean="0"/>
              <a:t> </a:t>
            </a:r>
            <a:r>
              <a:rPr lang="ru-RU" dirty="0" smtClean="0"/>
              <a:t>Владимир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u="sng" dirty="0" smtClean="0">
                <a:hlinkClick r:id="rId6"/>
              </a:rPr>
              <a:t>http://images.yandex.ru/yandsearch</a:t>
            </a:r>
            <a:r>
              <a:rPr lang="ru-RU" dirty="0" smtClean="0"/>
              <a:t>.  Меч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dirty="0" smtClean="0">
                <a:solidFill>
                  <a:srgbClr val="0070C0"/>
                </a:solidFill>
              </a:rPr>
              <a:t>http://icxc.at.tut.by/krest1941.gif     </a:t>
            </a:r>
            <a:r>
              <a:rPr lang="ru-RU" dirty="0" smtClean="0"/>
              <a:t>-   крест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u="sng" dirty="0" smtClean="0">
                <a:hlinkClick r:id="rId7"/>
              </a:rPr>
              <a:t>http://tp66.ru/images/events/image127.jpg-</a:t>
            </a:r>
            <a:r>
              <a:rPr lang="ru-RU" dirty="0" smtClean="0"/>
              <a:t> книга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u="sng" dirty="0" smtClean="0">
                <a:hlinkClick r:id="rId8"/>
              </a:rPr>
              <a:t>http://www.kmishim.ru/uploads/images/exhibition/coin.jpg</a:t>
            </a:r>
            <a:r>
              <a:rPr lang="ru-RU" dirty="0" smtClean="0"/>
              <a:t> -деньги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dirty="0" smtClean="0">
                <a:hlinkClick r:id="rId9"/>
              </a:rPr>
              <a:t>http://tormashki.net/uploads/posts/2010-11/1291034929_13.jpg-</a:t>
            </a:r>
            <a:r>
              <a:rPr lang="ru-RU" dirty="0" smtClean="0"/>
              <a:t>  кольцо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endParaRPr lang="ru-RU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92696"/>
            <a:ext cx="1021457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Овальная выноска 9"/>
          <p:cNvSpPr/>
          <p:nvPr/>
        </p:nvSpPr>
        <p:spPr>
          <a:xfrm>
            <a:off x="2195736" y="332656"/>
            <a:ext cx="6120680" cy="1152128"/>
          </a:xfrm>
          <a:prstGeom prst="wedgeEllipseCallout">
            <a:avLst>
              <a:gd name="adj1" fmla="val -62009"/>
              <a:gd name="adj2" fmla="val 42986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2. Закончи предложения.</a:t>
            </a:r>
            <a:endParaRPr lang="ru-RU" sz="2400" b="1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835696" y="2420888"/>
            <a:ext cx="65527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           </a:t>
            </a:r>
          </a:p>
          <a:p>
            <a:r>
              <a:rPr lang="ru-RU" sz="2000" dirty="0" smtClean="0"/>
              <a:t>            </a:t>
            </a:r>
            <a:r>
              <a:rPr lang="ru-RU" sz="2400" dirty="0" smtClean="0"/>
              <a:t>небольшие самостоятельные княжеств</a:t>
            </a:r>
            <a:r>
              <a:rPr lang="ru-RU" sz="2000" dirty="0" smtClean="0"/>
              <a:t>а</a:t>
            </a:r>
            <a:endParaRPr lang="ru-RU" dirty="0" smtClean="0"/>
          </a:p>
          <a:p>
            <a:r>
              <a:rPr lang="ru-RU" sz="2400" dirty="0" smtClean="0"/>
              <a:t>           небольшие  государства</a:t>
            </a:r>
          </a:p>
          <a:p>
            <a:r>
              <a:rPr lang="ru-RU" sz="2400" dirty="0" smtClean="0"/>
              <a:t>           небольшие республики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907704" y="4869160"/>
            <a:ext cx="55446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русские, белорусы, украинцы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белорусы,  казахи, украинцы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усские,  узбеки,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поляки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2060848"/>
            <a:ext cx="8136904" cy="523220"/>
          </a:xfrm>
          <a:prstGeom prst="rect">
            <a:avLst/>
          </a:prstGeom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800" dirty="0" smtClean="0"/>
              <a:t>Древняя Русь – это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3933056"/>
            <a:ext cx="8280920" cy="95410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Потомками  восточных славян</a:t>
            </a:r>
          </a:p>
          <a:p>
            <a:r>
              <a:rPr lang="ru-RU" sz="2800" dirty="0" smtClean="0"/>
              <a:t>        являются: </a:t>
            </a:r>
            <a:endParaRPr lang="ru-RU" sz="2800" dirty="0"/>
          </a:p>
        </p:txBody>
      </p:sp>
      <p:sp>
        <p:nvSpPr>
          <p:cNvPr id="15" name="Oval 8"/>
          <p:cNvSpPr>
            <a:spLocks noChangeArrowheads="1"/>
          </p:cNvSpPr>
          <p:nvPr/>
        </p:nvSpPr>
        <p:spPr bwMode="auto">
          <a:xfrm>
            <a:off x="2195736" y="3573016"/>
            <a:ext cx="288032" cy="288032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600" dirty="0" smtClean="0"/>
              <a:t>3</a:t>
            </a:r>
            <a:endParaRPr lang="ru-RU" sz="1600" dirty="0"/>
          </a:p>
        </p:txBody>
      </p:sp>
      <p:sp>
        <p:nvSpPr>
          <p:cNvPr id="18" name="Oval 8"/>
          <p:cNvSpPr>
            <a:spLocks noChangeArrowheads="1"/>
          </p:cNvSpPr>
          <p:nvPr/>
        </p:nvSpPr>
        <p:spPr bwMode="auto">
          <a:xfrm>
            <a:off x="2195736" y="3212976"/>
            <a:ext cx="288032" cy="288032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600" dirty="0" smtClean="0"/>
              <a:t>2</a:t>
            </a:r>
            <a:endParaRPr lang="ru-RU" sz="1600" dirty="0"/>
          </a:p>
        </p:txBody>
      </p:sp>
      <p:sp>
        <p:nvSpPr>
          <p:cNvPr id="19" name="Oval 8"/>
          <p:cNvSpPr>
            <a:spLocks noChangeArrowheads="1"/>
          </p:cNvSpPr>
          <p:nvPr/>
        </p:nvSpPr>
        <p:spPr bwMode="auto">
          <a:xfrm>
            <a:off x="2195736" y="2852936"/>
            <a:ext cx="288032" cy="288032"/>
          </a:xfrm>
          <a:prstGeom prst="ellipse">
            <a:avLst/>
          </a:prstGeom>
          <a:solidFill>
            <a:srgbClr val="007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400" dirty="0" smtClean="0"/>
              <a:t>1</a:t>
            </a:r>
            <a:endParaRPr lang="ru-RU" sz="1400" dirty="0"/>
          </a:p>
        </p:txBody>
      </p:sp>
      <p:sp>
        <p:nvSpPr>
          <p:cNvPr id="20" name="Oval 8"/>
          <p:cNvSpPr>
            <a:spLocks noChangeArrowheads="1"/>
          </p:cNvSpPr>
          <p:nvPr/>
        </p:nvSpPr>
        <p:spPr bwMode="auto">
          <a:xfrm>
            <a:off x="2123728" y="5733256"/>
            <a:ext cx="288032" cy="288032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600" dirty="0" smtClean="0"/>
              <a:t>6</a:t>
            </a:r>
            <a:endParaRPr lang="ru-RU" sz="1600" dirty="0"/>
          </a:p>
        </p:txBody>
      </p:sp>
      <p:sp>
        <p:nvSpPr>
          <p:cNvPr id="21" name="Oval 8"/>
          <p:cNvSpPr>
            <a:spLocks noChangeArrowheads="1"/>
          </p:cNvSpPr>
          <p:nvPr/>
        </p:nvSpPr>
        <p:spPr bwMode="auto">
          <a:xfrm>
            <a:off x="2123728" y="5373216"/>
            <a:ext cx="288032" cy="288032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600" dirty="0" smtClean="0"/>
              <a:t>5</a:t>
            </a:r>
            <a:endParaRPr lang="ru-RU" sz="1600" dirty="0"/>
          </a:p>
        </p:txBody>
      </p:sp>
      <p:sp>
        <p:nvSpPr>
          <p:cNvPr id="22" name="Oval 8"/>
          <p:cNvSpPr>
            <a:spLocks noChangeArrowheads="1"/>
          </p:cNvSpPr>
          <p:nvPr/>
        </p:nvSpPr>
        <p:spPr bwMode="auto">
          <a:xfrm>
            <a:off x="2123728" y="5013176"/>
            <a:ext cx="288032" cy="288032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600" dirty="0" smtClean="0"/>
              <a:t>4</a:t>
            </a:r>
            <a:endParaRPr lang="ru-RU" sz="16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851920" y="2132856"/>
            <a:ext cx="48965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небольшие самостоятельные княжества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699792" y="4365104"/>
            <a:ext cx="4379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русские, белорусы, украинцы.</a:t>
            </a:r>
            <a:endParaRPr lang="ru-RU" sz="2400" b="1" dirty="0"/>
          </a:p>
        </p:txBody>
      </p:sp>
      <p:pic>
        <p:nvPicPr>
          <p:cNvPr id="26" name="Рисунок 25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524328" y="5373216"/>
            <a:ext cx="108012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Группа 32"/>
          <p:cNvGrpSpPr/>
          <p:nvPr/>
        </p:nvGrpSpPr>
        <p:grpSpPr>
          <a:xfrm>
            <a:off x="2195736" y="6858000"/>
            <a:ext cx="6696744" cy="3888432"/>
            <a:chOff x="1979712" y="2060848"/>
            <a:chExt cx="6696744" cy="3888432"/>
          </a:xfrm>
        </p:grpSpPr>
        <p:sp>
          <p:nvSpPr>
            <p:cNvPr id="34" name="Блок-схема: процесс 33"/>
            <p:cNvSpPr/>
            <p:nvPr/>
          </p:nvSpPr>
          <p:spPr>
            <a:xfrm>
              <a:off x="1979712" y="2060848"/>
              <a:ext cx="6336704" cy="3168352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Блок-схема: процесс 34"/>
            <p:cNvSpPr/>
            <p:nvPr/>
          </p:nvSpPr>
          <p:spPr>
            <a:xfrm>
              <a:off x="1979712" y="2204864"/>
              <a:ext cx="6696744" cy="3744416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6" name="Блок-схема: альтернативный процесс 35"/>
            <p:cNvSpPr/>
            <p:nvPr/>
          </p:nvSpPr>
          <p:spPr>
            <a:xfrm>
              <a:off x="2051720" y="2420888"/>
              <a:ext cx="6624736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endParaRPr lang="ru-RU" sz="3200" dirty="0" smtClean="0">
                <a:solidFill>
                  <a:schemeClr val="tx1"/>
                </a:solidFill>
              </a:endParaRPr>
            </a:p>
            <a:p>
              <a:pPr algn="just"/>
              <a:r>
                <a:rPr lang="ru-RU" sz="3200" dirty="0" smtClean="0">
                  <a:solidFill>
                    <a:schemeClr val="tx1"/>
                  </a:solidFill>
                </a:rPr>
                <a:t>Древняя Русь- это небольшие самостоятельные княжества.</a:t>
              </a:r>
            </a:p>
            <a:p>
              <a:pPr algn="just"/>
              <a:r>
                <a:rPr lang="ru-RU" sz="3200" dirty="0" smtClean="0">
                  <a:solidFill>
                    <a:schemeClr val="tx1"/>
                  </a:solidFill>
                </a:rPr>
                <a:t>Потомками восточных славян являются русские, белорусы, украинцы.</a:t>
              </a:r>
              <a:endParaRPr lang="ru-RU" sz="3200" dirty="0">
                <a:solidFill>
                  <a:schemeClr val="tx1"/>
                </a:solidFill>
              </a:endParaRPr>
            </a:p>
          </p:txBody>
        </p:sp>
        <p:sp>
          <p:nvSpPr>
            <p:cNvPr id="37" name="Управляющая кнопка: настраиваемая 36">
              <a:hlinkClick r:id="rId6" action="ppaction://hlinksldjump" highlightClick="1"/>
            </p:cNvPr>
            <p:cNvSpPr/>
            <p:nvPr/>
          </p:nvSpPr>
          <p:spPr>
            <a:xfrm>
              <a:off x="7308304" y="2204864"/>
              <a:ext cx="1330448" cy="864096"/>
            </a:xfrm>
            <a:prstGeom prst="actionButtonBlank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b="1" i="1" dirty="0" smtClean="0"/>
                <a:t>Следующее</a:t>
              </a:r>
            </a:p>
            <a:p>
              <a:pPr algn="ctr"/>
              <a:r>
                <a:rPr lang="ru-RU" sz="1600" b="1" i="1" dirty="0" smtClean="0"/>
                <a:t>задание</a:t>
              </a:r>
              <a:endParaRPr lang="ru-RU" sz="1600" b="1" i="1" dirty="0"/>
            </a:p>
          </p:txBody>
        </p:sp>
      </p:grpSp>
      <p:pic>
        <p:nvPicPr>
          <p:cNvPr id="38" name="Рисунок 37" descr="D:\Лена\Россия\efa56fc749a75f9ff5422be58c6a6145.jpg"/>
          <p:cNvPicPr/>
          <p:nvPr/>
        </p:nvPicPr>
        <p:blipFill>
          <a:blip r:embed="rId7" cstate="email">
            <a:lum bright="40000"/>
          </a:blip>
          <a:srcRect/>
          <a:stretch>
            <a:fillRect/>
          </a:stretch>
        </p:blipFill>
        <p:spPr bwMode="auto">
          <a:xfrm>
            <a:off x="395536" y="6093296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1BC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1BC5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9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44 -0.1324 L -0.09844 -0.70972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4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5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26 -0.12453 L -0.09045 -0.72037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2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0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1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44 -0.12176 L -0.10625 -0.72037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6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07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44 -0.10625 L -0.09844 -0.72037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7413" grpId="0"/>
      <p:bldP spid="14" grpId="0" animBg="1"/>
      <p:bldP spid="15" grpId="0" animBg="1"/>
      <p:bldP spid="18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3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339752" y="908720"/>
            <a:ext cx="6264696" cy="1368152"/>
          </a:xfrm>
          <a:prstGeom prst="wedgeEllipseCallout">
            <a:avLst>
              <a:gd name="adj1" fmla="val -61968"/>
              <a:gd name="adj2" fmla="val 15832"/>
            </a:avLst>
          </a:prstGeom>
          <a:ln w="28575"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3.В каких веках наша страна  стала называться  Древняя Русь?</a:t>
            </a:r>
            <a:endParaRPr lang="ru-RU" sz="24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996952"/>
            <a:ext cx="2392001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а</a:t>
            </a:r>
            <a:r>
              <a:rPr lang="ru-RU" sz="3200" b="1" dirty="0" smtClean="0"/>
              <a:t>)  </a:t>
            </a:r>
            <a:r>
              <a:rPr lang="en-US" sz="3200" b="1" dirty="0" smtClean="0"/>
              <a:t>VIII</a:t>
            </a:r>
            <a:r>
              <a:rPr lang="ru-RU" sz="3200" b="1" dirty="0" smtClean="0"/>
              <a:t>-</a:t>
            </a:r>
            <a:r>
              <a:rPr lang="en-US" sz="3200" b="1" dirty="0" smtClean="0"/>
              <a:t>IX</a:t>
            </a:r>
            <a:r>
              <a:rPr lang="ru-RU" sz="3200" b="1" dirty="0" smtClean="0"/>
              <a:t>  вв 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35896" y="3789040"/>
            <a:ext cx="2206053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б</a:t>
            </a:r>
            <a:r>
              <a:rPr lang="ru-RU" sz="3200" b="1" dirty="0" smtClean="0"/>
              <a:t>) </a:t>
            </a:r>
            <a:r>
              <a:rPr lang="en-US" sz="3200" b="1" dirty="0" smtClean="0"/>
              <a:t>VI </a:t>
            </a:r>
            <a:r>
              <a:rPr lang="ru-RU" sz="3200" b="1" dirty="0" smtClean="0"/>
              <a:t>–</a:t>
            </a:r>
            <a:r>
              <a:rPr lang="en-US" sz="3200" b="1" dirty="0" smtClean="0"/>
              <a:t>VII </a:t>
            </a:r>
            <a:r>
              <a:rPr lang="ru-RU" sz="3200" b="1" dirty="0" smtClean="0"/>
              <a:t>вв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2924944"/>
            <a:ext cx="2472152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в)    </a:t>
            </a:r>
            <a:r>
              <a:rPr lang="en-US" sz="3200" b="1" dirty="0" smtClean="0"/>
              <a:t>XI </a:t>
            </a:r>
            <a:r>
              <a:rPr lang="ru-RU" sz="3200" b="1" dirty="0" smtClean="0"/>
              <a:t>– </a:t>
            </a:r>
            <a:r>
              <a:rPr lang="en-US" sz="3200" b="1" dirty="0" smtClean="0"/>
              <a:t>XII </a:t>
            </a:r>
            <a:r>
              <a:rPr lang="ru-RU" sz="3200" b="1" dirty="0" smtClean="0"/>
              <a:t>вв</a:t>
            </a:r>
            <a:endParaRPr lang="ru-RU" sz="2800" b="1" dirty="0"/>
          </a:p>
        </p:txBody>
      </p:sp>
      <p:pic>
        <p:nvPicPr>
          <p:cNvPr id="13" name="Рисунок 12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79512" y="4149080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D:\Лена\Россия\efa56fc749a75f9ff5422be58c6a6145.jpg"/>
          <p:cNvPicPr/>
          <p:nvPr/>
        </p:nvPicPr>
        <p:blipFill>
          <a:blip r:embed="rId3" cstate="email">
            <a:lum bright="40000"/>
          </a:blip>
          <a:srcRect/>
          <a:stretch>
            <a:fillRect/>
          </a:stretch>
        </p:blipFill>
        <p:spPr bwMode="auto">
          <a:xfrm>
            <a:off x="179512" y="4725144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732240" y="4869160"/>
            <a:ext cx="1235447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Блок-схема: процесс 19"/>
          <p:cNvSpPr/>
          <p:nvPr/>
        </p:nvSpPr>
        <p:spPr>
          <a:xfrm>
            <a:off x="2195736" y="6669360"/>
            <a:ext cx="6696744" cy="388843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2123728" y="6858000"/>
            <a:ext cx="6696744" cy="3600400"/>
            <a:chOff x="1763688" y="1772816"/>
            <a:chExt cx="6696744" cy="3600400"/>
          </a:xfrm>
        </p:grpSpPr>
        <p:sp>
          <p:nvSpPr>
            <p:cNvPr id="22" name="Блок-схема: альтернативный процесс 21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b="1" i="1" dirty="0" smtClean="0"/>
                <a:t>VIII-IX </a:t>
              </a:r>
              <a:r>
                <a:rPr lang="ru-RU" sz="2800" b="1" i="1" dirty="0" smtClean="0"/>
                <a:t>вв.</a:t>
              </a:r>
            </a:p>
            <a:p>
              <a:pPr algn="ctr"/>
              <a:r>
                <a:rPr lang="ru-RU" sz="2800" b="1" dirty="0" smtClean="0"/>
                <a:t>В этот период возникли небольшие независимые , самостоятельные княжества. Общее название всех княжеств – Древняя Русь.</a:t>
              </a:r>
              <a:endParaRPr lang="ru-RU" sz="2800" b="1" dirty="0"/>
            </a:p>
          </p:txBody>
        </p:sp>
        <p:sp>
          <p:nvSpPr>
            <p:cNvPr id="23" name="Управляющая кнопка: настраиваемая 22">
              <a:hlinkClick r:id="rId6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i="1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i="1" dirty="0" smtClean="0">
                  <a:solidFill>
                    <a:schemeClr val="tx1"/>
                  </a:solidFill>
                </a:rPr>
                <a:t>задание</a:t>
              </a:r>
              <a:endParaRPr lang="ru-RU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1BC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8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09991E-6 L -0.09844 -0.772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09991E-6 L -0.09844 -0.7617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-3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339752" y="908720"/>
            <a:ext cx="6264696" cy="1368152"/>
          </a:xfrm>
          <a:prstGeom prst="wedgeEllipseCallout">
            <a:avLst>
              <a:gd name="adj1" fmla="val -61968"/>
              <a:gd name="adj2" fmla="val 15832"/>
            </a:avLst>
          </a:prstGeom>
          <a:ln w="28575"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3.В каких веках наша страна  </a:t>
            </a:r>
          </a:p>
          <a:p>
            <a:pPr algn="ctr"/>
            <a:r>
              <a:rPr lang="ru-RU" sz="2400" b="1" i="1" dirty="0" smtClean="0"/>
              <a:t>стала называться  Древняя Русь?</a:t>
            </a:r>
            <a:endParaRPr lang="ru-RU" sz="24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996952"/>
            <a:ext cx="2392001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а</a:t>
            </a:r>
            <a:r>
              <a:rPr lang="ru-RU" sz="3200" b="1" dirty="0" smtClean="0"/>
              <a:t>)  </a:t>
            </a:r>
            <a:r>
              <a:rPr lang="en-US" sz="3200" b="1" dirty="0" smtClean="0"/>
              <a:t>VIII</a:t>
            </a:r>
            <a:r>
              <a:rPr lang="ru-RU" sz="3200" b="1" dirty="0" smtClean="0"/>
              <a:t>-</a:t>
            </a:r>
            <a:r>
              <a:rPr lang="en-US" sz="3200" b="1" dirty="0" smtClean="0"/>
              <a:t>IX</a:t>
            </a:r>
            <a:r>
              <a:rPr lang="ru-RU" sz="3200" b="1" dirty="0" smtClean="0"/>
              <a:t>  вв 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35896" y="3789040"/>
            <a:ext cx="2206053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б</a:t>
            </a:r>
            <a:r>
              <a:rPr lang="ru-RU" sz="3200" b="1" dirty="0" smtClean="0"/>
              <a:t>) </a:t>
            </a:r>
            <a:r>
              <a:rPr lang="en-US" sz="3200" b="1" dirty="0" smtClean="0"/>
              <a:t>VI </a:t>
            </a:r>
            <a:r>
              <a:rPr lang="ru-RU" sz="3200" b="1" dirty="0" smtClean="0"/>
              <a:t>–</a:t>
            </a:r>
            <a:r>
              <a:rPr lang="en-US" sz="3200" b="1" dirty="0" smtClean="0"/>
              <a:t>VII </a:t>
            </a:r>
            <a:r>
              <a:rPr lang="ru-RU" sz="3200" b="1" dirty="0" smtClean="0"/>
              <a:t>вв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2924944"/>
            <a:ext cx="2472152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в)    </a:t>
            </a:r>
            <a:r>
              <a:rPr lang="en-US" sz="3200" b="1" dirty="0" smtClean="0"/>
              <a:t>XI </a:t>
            </a:r>
            <a:r>
              <a:rPr lang="ru-RU" sz="3200" b="1" dirty="0" smtClean="0"/>
              <a:t>– </a:t>
            </a:r>
            <a:r>
              <a:rPr lang="en-US" sz="3200" b="1" dirty="0" smtClean="0"/>
              <a:t>XII </a:t>
            </a:r>
            <a:r>
              <a:rPr lang="ru-RU" sz="3200" b="1" dirty="0" smtClean="0"/>
              <a:t>вв</a:t>
            </a:r>
            <a:endParaRPr lang="ru-RU" sz="2800" b="1" dirty="0"/>
          </a:p>
        </p:txBody>
      </p:sp>
      <p:pic>
        <p:nvPicPr>
          <p:cNvPr id="13" name="Рисунок 12" descr="D:\Лена\Россия\efa56fc749a75f9ff5422be58c6a6145.jpg"/>
          <p:cNvPicPr/>
          <p:nvPr/>
        </p:nvPicPr>
        <p:blipFill>
          <a:blip r:embed="rId3" cstate="email">
            <a:lum bright="30000"/>
          </a:blip>
          <a:srcRect/>
          <a:stretch>
            <a:fillRect/>
          </a:stretch>
        </p:blipFill>
        <p:spPr bwMode="auto">
          <a:xfrm>
            <a:off x="251520" y="6021288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D:\Лена\Россия\efa56fc749a75f9ff5422be58c6a6145.jpg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308304" y="5445224"/>
            <a:ext cx="122413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Блок-схема: процесс 18"/>
          <p:cNvSpPr/>
          <p:nvPr/>
        </p:nvSpPr>
        <p:spPr>
          <a:xfrm>
            <a:off x="1547664" y="6237312"/>
            <a:ext cx="6696744" cy="388843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0" name="Группа 19"/>
          <p:cNvGrpSpPr/>
          <p:nvPr/>
        </p:nvGrpSpPr>
        <p:grpSpPr>
          <a:xfrm>
            <a:off x="1691680" y="6858000"/>
            <a:ext cx="6696744" cy="3600400"/>
            <a:chOff x="1763688" y="1772816"/>
            <a:chExt cx="6696744" cy="3600400"/>
          </a:xfrm>
        </p:grpSpPr>
        <p:sp>
          <p:nvSpPr>
            <p:cNvPr id="21" name="Блок-схема: альтернативный процесс 20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b="1" i="1" dirty="0" smtClean="0"/>
                <a:t>VIII-IX </a:t>
              </a:r>
              <a:r>
                <a:rPr lang="ru-RU" sz="2800" b="1" i="1" dirty="0" smtClean="0"/>
                <a:t>вв.</a:t>
              </a:r>
            </a:p>
            <a:p>
              <a:pPr algn="ctr"/>
              <a:r>
                <a:rPr lang="ru-RU" sz="2800" b="1" dirty="0" smtClean="0"/>
                <a:t>В этот период возникли небольшие независимые , самостоятельные княжества. Общее название всех княжеств – Древняя Русь.</a:t>
              </a:r>
              <a:endParaRPr lang="ru-RU" sz="2800" b="1" dirty="0"/>
            </a:p>
          </p:txBody>
        </p:sp>
        <p:sp>
          <p:nvSpPr>
            <p:cNvPr id="22" name="Управляющая кнопка: настраиваемая 21">
              <a:hlinkClick r:id="rId6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i="1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i="1" dirty="0" smtClean="0">
                  <a:solidFill>
                    <a:schemeClr val="tx1"/>
                  </a:solidFill>
                </a:rPr>
                <a:t>задание</a:t>
              </a:r>
              <a:endParaRPr lang="ru-RU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1BC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-0.15347 L -0.05903 -0.7310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" y="-2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-0.1456 L -0.05903 -0.7414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" y="-2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339752" y="908720"/>
            <a:ext cx="6264696" cy="1368152"/>
          </a:xfrm>
          <a:prstGeom prst="wedgeEllipseCallout">
            <a:avLst>
              <a:gd name="adj1" fmla="val -61968"/>
              <a:gd name="adj2" fmla="val 15832"/>
            </a:avLst>
          </a:prstGeom>
          <a:ln w="28575"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3.В каких веках наша страна </a:t>
            </a:r>
          </a:p>
          <a:p>
            <a:pPr algn="ctr"/>
            <a:r>
              <a:rPr lang="ru-RU" sz="2400" b="1" i="1" dirty="0" smtClean="0"/>
              <a:t>стала называться  Древняя Русь?</a:t>
            </a:r>
            <a:endParaRPr lang="ru-RU" sz="24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996952"/>
            <a:ext cx="2392001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а</a:t>
            </a:r>
            <a:r>
              <a:rPr lang="ru-RU" sz="3200" b="1" dirty="0" smtClean="0"/>
              <a:t>)  </a:t>
            </a:r>
            <a:r>
              <a:rPr lang="en-US" sz="3200" b="1" dirty="0" smtClean="0"/>
              <a:t>VIII</a:t>
            </a:r>
            <a:r>
              <a:rPr lang="ru-RU" sz="3200" b="1" dirty="0" smtClean="0"/>
              <a:t>-</a:t>
            </a:r>
            <a:r>
              <a:rPr lang="en-US" sz="3200" b="1" dirty="0" smtClean="0"/>
              <a:t>IX</a:t>
            </a:r>
            <a:r>
              <a:rPr lang="ru-RU" sz="3200" b="1" dirty="0" smtClean="0"/>
              <a:t>  вв 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35896" y="3789040"/>
            <a:ext cx="2206053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б</a:t>
            </a:r>
            <a:r>
              <a:rPr lang="ru-RU" sz="3200" b="1" dirty="0" smtClean="0"/>
              <a:t>) </a:t>
            </a:r>
            <a:r>
              <a:rPr lang="en-US" sz="3200" b="1" dirty="0" smtClean="0"/>
              <a:t>VI </a:t>
            </a:r>
            <a:r>
              <a:rPr lang="ru-RU" sz="3200" b="1" dirty="0" smtClean="0"/>
              <a:t>–</a:t>
            </a:r>
            <a:r>
              <a:rPr lang="en-US" sz="3200" b="1" dirty="0" smtClean="0"/>
              <a:t>VII </a:t>
            </a:r>
            <a:r>
              <a:rPr lang="ru-RU" sz="3200" b="1" dirty="0" smtClean="0"/>
              <a:t>вв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2924944"/>
            <a:ext cx="2472152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в)    </a:t>
            </a:r>
            <a:r>
              <a:rPr lang="en-US" sz="3200" b="1" dirty="0" smtClean="0"/>
              <a:t>XI </a:t>
            </a:r>
            <a:r>
              <a:rPr lang="ru-RU" sz="3200" b="1" dirty="0" smtClean="0"/>
              <a:t>– </a:t>
            </a:r>
            <a:r>
              <a:rPr lang="en-US" sz="3200" b="1" dirty="0" smtClean="0"/>
              <a:t>XII </a:t>
            </a:r>
            <a:r>
              <a:rPr lang="ru-RU" sz="3200" b="1" dirty="0" smtClean="0"/>
              <a:t>вв</a:t>
            </a:r>
            <a:endParaRPr lang="ru-RU" sz="2800" b="1" dirty="0"/>
          </a:p>
        </p:txBody>
      </p:sp>
      <p:pic>
        <p:nvPicPr>
          <p:cNvPr id="13" name="Рисунок 12" descr="D:\Лена\Россия\efa56fc749a75f9ff5422be58c6a6145.jpg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88224" y="5157192"/>
            <a:ext cx="122413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Блок-схема: процесс 11"/>
          <p:cNvSpPr/>
          <p:nvPr/>
        </p:nvSpPr>
        <p:spPr>
          <a:xfrm>
            <a:off x="1763688" y="6569968"/>
            <a:ext cx="6696744" cy="388843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1763688" y="6858000"/>
            <a:ext cx="6696744" cy="3600400"/>
            <a:chOff x="1763688" y="1772816"/>
            <a:chExt cx="6696744" cy="3600400"/>
          </a:xfrm>
        </p:grpSpPr>
        <p:sp>
          <p:nvSpPr>
            <p:cNvPr id="19" name="Блок-схема: альтернативный процесс 18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b="1" i="1" dirty="0" smtClean="0"/>
                <a:t>VIII-IX </a:t>
              </a:r>
              <a:r>
                <a:rPr lang="ru-RU" sz="2800" b="1" i="1" dirty="0" smtClean="0"/>
                <a:t>вв.</a:t>
              </a:r>
            </a:p>
            <a:p>
              <a:pPr algn="ctr"/>
              <a:r>
                <a:rPr lang="ru-RU" sz="2800" b="1" dirty="0" smtClean="0"/>
                <a:t>В этот период возникли небольшие независимые , самостоятельные княжества. Общее название всех княжеств – Древняя Русь.</a:t>
              </a:r>
              <a:endParaRPr lang="ru-RU" sz="2800" b="1" dirty="0"/>
            </a:p>
          </p:txBody>
        </p:sp>
        <p:sp>
          <p:nvSpPr>
            <p:cNvPr id="20" name="Управляющая кнопка: настраиваемая 19">
              <a:hlinkClick r:id="rId5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i="1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i="1" dirty="0" smtClean="0">
                  <a:solidFill>
                    <a:schemeClr val="tx1"/>
                  </a:solidFill>
                </a:rPr>
                <a:t>задание</a:t>
              </a:r>
              <a:endParaRPr lang="ru-RU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1BC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44 -0.10093 L -0.10643 -0.7310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44 -0.09583 L -0.11424 -0.7310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-3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1152128" cy="1152128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267744" y="620688"/>
            <a:ext cx="6120680" cy="1152128"/>
          </a:xfrm>
          <a:prstGeom prst="wedgeEllipseCallout">
            <a:avLst>
              <a:gd name="adj1" fmla="val -62009"/>
              <a:gd name="adj2" fmla="val 42986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smtClean="0"/>
              <a:t>4. Выбери правильное высказывание.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420888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Восточные славяне осваивали земли между морями : Чёрным, Балтийским, Каспийским.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3645024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Восточные славяне осваивали огромную территорию между морями –Чёрным, Белым,       Балтийским.</a:t>
            </a:r>
            <a:endParaRPr lang="ru-RU" sz="2400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75656" y="4869160"/>
            <a:ext cx="7272808" cy="830997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Восточные славяне осваивали огромную территорию между морями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Чёрным, Азовским, Каспийским.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27584" y="2492896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827584" y="3717032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827584" y="5013176"/>
            <a:ext cx="482352" cy="482352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pic>
        <p:nvPicPr>
          <p:cNvPr id="13" name="Рисунок 12" descr="D:\Лена\Россия\efa56fc749a75f9ff5422be58c6a6145.jpg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84368" y="5805264"/>
            <a:ext cx="1008112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Блок-схема: процесс 16"/>
          <p:cNvSpPr/>
          <p:nvPr/>
        </p:nvSpPr>
        <p:spPr>
          <a:xfrm>
            <a:off x="1763688" y="1484784"/>
            <a:ext cx="6696744" cy="388843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2123728" y="7101408"/>
            <a:ext cx="6696744" cy="3600400"/>
            <a:chOff x="1763688" y="1772816"/>
            <a:chExt cx="6696744" cy="3600400"/>
          </a:xfrm>
        </p:grpSpPr>
        <p:sp>
          <p:nvSpPr>
            <p:cNvPr id="19" name="Блок-схема: альтернативный процесс 18"/>
            <p:cNvSpPr/>
            <p:nvPr/>
          </p:nvSpPr>
          <p:spPr>
            <a:xfrm>
              <a:off x="1763688" y="1988840"/>
              <a:ext cx="6696744" cy="3384376"/>
            </a:xfrm>
            <a:prstGeom prst="flowChartAlternateProcess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i="1" dirty="0" smtClean="0"/>
                <a:t>Восточные славяне осваивали огромную территорию между морями- Чёрным, Белым, Балтийским.</a:t>
              </a:r>
            </a:p>
            <a:p>
              <a:pPr algn="ctr"/>
              <a:endParaRPr lang="ru-RU" sz="2800" b="1" dirty="0"/>
            </a:p>
          </p:txBody>
        </p:sp>
        <p:sp>
          <p:nvSpPr>
            <p:cNvPr id="20" name="Управляющая кнопка: настраиваемая 19">
              <a:hlinkClick r:id="rId5" action="ppaction://hlinksldjump" highlightClick="1"/>
            </p:cNvPr>
            <p:cNvSpPr/>
            <p:nvPr/>
          </p:nvSpPr>
          <p:spPr>
            <a:xfrm>
              <a:off x="6732240" y="1772816"/>
              <a:ext cx="1728192" cy="720080"/>
            </a:xfrm>
            <a:prstGeom prst="actionButtonBlank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b="1" i="1" dirty="0" smtClean="0">
                  <a:solidFill>
                    <a:schemeClr val="tx1"/>
                  </a:solidFill>
                </a:rPr>
                <a:t>задание</a:t>
              </a:r>
              <a:endParaRPr lang="ru-RU" b="1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21" name="Рисунок 20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0" y="623731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611560" y="623731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D:\Лена\Россия\efa56fc749a75f9ff5422be58c6a6145.jpg"/>
          <p:cNvPicPr/>
          <p:nvPr/>
        </p:nvPicPr>
        <p:blipFill>
          <a:blip r:embed="rId6" cstate="email">
            <a:lum bright="40000"/>
          </a:blip>
          <a:srcRect/>
          <a:stretch>
            <a:fillRect/>
          </a:stretch>
        </p:blipFill>
        <p:spPr bwMode="auto">
          <a:xfrm>
            <a:off x="1259632" y="6237312"/>
            <a:ext cx="587375" cy="44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1BC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FDBEF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3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-0.05122 -0.7349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3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9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-0.05122 -0.75602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3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2287</TotalTime>
  <Words>3245</Words>
  <Application>Microsoft Office PowerPoint</Application>
  <PresentationFormat>Экран (4:3)</PresentationFormat>
  <Paragraphs>612</Paragraphs>
  <Slides>47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Tata</cp:lastModifiedBy>
  <cp:revision>247</cp:revision>
  <dcterms:created xsi:type="dcterms:W3CDTF">2012-02-21T17:14:31Z</dcterms:created>
  <dcterms:modified xsi:type="dcterms:W3CDTF">2014-01-11T23:14:15Z</dcterms:modified>
</cp:coreProperties>
</file>