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sldIdLst>
    <p:sldId id="264" r:id="rId3"/>
    <p:sldId id="272" r:id="rId4"/>
    <p:sldId id="257" r:id="rId5"/>
    <p:sldId id="273" r:id="rId6"/>
    <p:sldId id="259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4" r:id="rId19"/>
    <p:sldId id="276" r:id="rId20"/>
    <p:sldId id="277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FF9933"/>
    <a:srgbClr val="0000CC"/>
    <a:srgbClr val="FF99FF"/>
    <a:srgbClr val="FFFF00"/>
    <a:srgbClr val="FF0000"/>
    <a:srgbClr val="00FFFF"/>
    <a:srgbClr val="FFCC00"/>
    <a:srgbClr val="FF33CC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85" autoAdjust="0"/>
    <p:restoredTop sz="86406" autoAdjust="0"/>
  </p:normalViewPr>
  <p:slideViewPr>
    <p:cSldViewPr>
      <p:cViewPr varScale="1">
        <p:scale>
          <a:sx n="73" d="100"/>
          <a:sy n="73" d="100"/>
        </p:scale>
        <p:origin x="-15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4" y="1098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 rot="-215207">
              <a:off x="3691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2" name="Group 25"/>
            <p:cNvGrpSpPr>
              <a:grpSpLocks/>
            </p:cNvGrpSpPr>
            <p:nvPr userDrawn="1"/>
          </p:nvGrpSpPr>
          <p:grpSpPr bwMode="auto">
            <a:xfrm rot="8524840">
              <a:off x="676" y="3307"/>
              <a:ext cx="500" cy="500"/>
              <a:chOff x="1727" y="86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4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2497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497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D1F40B-D2D8-4BE5-AD9E-33FD7A6939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C6E24-420B-4FA7-9C44-9756EB2E6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5F855-F737-4A45-B9DD-047FC7776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42C0-0AE1-4729-84DB-265E913A10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03663"/>
            <a:ext cx="8229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B9AFD-2D41-4DF5-B039-0F1C300AA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3F8C3-AFBE-43BB-88EF-C9B09CF8A8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73827-01E0-4E6B-9E93-C533E206BD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BB1F2-D6C3-4FDB-B56F-C92874F84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03663"/>
            <a:ext cx="8229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C365-AE1C-43B7-A8F5-E9850D6B9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1130A-6281-46FE-BDD4-23C49F9C38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312" y="186"/>
              <a:ext cx="4299" cy="3371"/>
              <a:chOff x="0" y="3"/>
              <a:chExt cx="5533" cy="4338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0" y="3"/>
                <a:ext cx="5470" cy="4338"/>
                <a:chOff x="0" y="3"/>
                <a:chExt cx="5470" cy="4338"/>
              </a:xfrm>
            </p:grpSpPr>
            <p:grpSp>
              <p:nvGrpSpPr>
                <p:cNvPr id="6" name="Group 8"/>
                <p:cNvGrpSpPr>
                  <a:grpSpLocks/>
                </p:cNvGrpSpPr>
                <p:nvPr/>
              </p:nvGrpSpPr>
              <p:grpSpPr bwMode="auto">
                <a:xfrm>
                  <a:off x="1339" y="788"/>
                  <a:ext cx="2919" cy="2148"/>
                  <a:chOff x="1265" y="816"/>
                  <a:chExt cx="2919" cy="2148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6"/>
                    <a:ext cx="2919" cy="214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2"/>
                    <a:ext cx="578" cy="4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0" y="3"/>
                  <a:ext cx="5470" cy="4338"/>
                  <a:chOff x="0" y="3"/>
                  <a:chExt cx="5470" cy="4338"/>
                </a:xfrm>
              </p:grpSpPr>
              <p:grpSp>
                <p:nvGrpSpPr>
                  <p:cNvPr id="22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4"/>
                    <a:ext cx="1259" cy="2323"/>
                    <a:chOff x="3470" y="1532"/>
                    <a:chExt cx="1259" cy="2323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4" y="2238"/>
                      <a:ext cx="1725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2" y="3148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31"/>
                    <a:chOff x="2864" y="2019"/>
                    <a:chExt cx="2462" cy="1331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4" cy="54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3"/>
                    <a:ext cx="2478" cy="1065"/>
                    <a:chOff x="2896" y="1831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31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8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8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1" cy="657"/>
                    <a:chOff x="2958" y="1414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2"/>
                    <a:ext cx="2150" cy="341"/>
                    <a:chOff x="2983" y="1270"/>
                    <a:chExt cx="2150" cy="341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70"/>
                      <a:ext cx="754" cy="341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1"/>
                    <a:ext cx="1879" cy="424"/>
                    <a:chOff x="2938" y="919"/>
                    <a:chExt cx="1879" cy="424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9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5"/>
                    <a:chOff x="637" y="1653"/>
                    <a:chExt cx="1257" cy="2325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4"/>
                    <a:chOff x="-5" y="2196"/>
                    <a:chExt cx="2461" cy="1334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0"/>
                    <a:ext cx="2477" cy="1063"/>
                    <a:chOff x="-52" y="2008"/>
                    <a:chExt cx="2477" cy="1063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8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5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7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8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3"/>
                    <a:ext cx="2339" cy="656"/>
                    <a:chOff x="23" y="1591"/>
                    <a:chExt cx="2339" cy="656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91"/>
                      <a:ext cx="154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9"/>
                      <a:ext cx="830" cy="4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699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7"/>
                    <a:ext cx="2150" cy="345"/>
                    <a:chOff x="189" y="1445"/>
                    <a:chExt cx="2150" cy="345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5"/>
                      <a:ext cx="1404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5"/>
                      <a:ext cx="754" cy="3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0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1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3"/>
                    <a:ext cx="1849" cy="553"/>
                    <a:chOff x="616" y="901"/>
                    <a:chExt cx="1849" cy="553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1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2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3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1"/>
                    <a:ext cx="1693" cy="892"/>
                    <a:chOff x="1120" y="301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8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1"/>
                      <a:ext cx="67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4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3"/>
                    <a:ext cx="779" cy="1516"/>
                    <a:chOff x="1633" y="101"/>
                    <a:chExt cx="779" cy="1516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9"/>
                      <a:ext cx="110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28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5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3"/>
                    <a:ext cx="635" cy="1534"/>
                    <a:chOff x="1935" y="31"/>
                    <a:chExt cx="635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27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7"/>
                      <a:ext cx="570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6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8"/>
                    <a:chOff x="2822" y="671"/>
                    <a:chExt cx="1846" cy="568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4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7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6"/>
                    <a:ext cx="1783" cy="717"/>
                    <a:chOff x="2683" y="444"/>
                    <a:chExt cx="1783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4"/>
                      <a:ext cx="663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200" y="196"/>
                    <a:ext cx="551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grpSp>
                <p:nvGrpSpPr>
                  <p:cNvPr id="19470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5" y="14"/>
                    <a:ext cx="637" cy="1518"/>
                    <a:chOff x="2801" y="42"/>
                    <a:chExt cx="637" cy="1518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2" y="938"/>
                      <a:ext cx="1061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09" y="183"/>
                      <a:ext cx="570" cy="2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0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1" y="133"/>
                    <a:ext cx="1014" cy="1464"/>
                    <a:chOff x="2937" y="161"/>
                    <a:chExt cx="1014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4" y="912"/>
                      <a:ext cx="1156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61"/>
                      <a:ext cx="622" cy="42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5"/>
                    <a:ext cx="241" cy="1448"/>
                    <a:chOff x="2731" y="33"/>
                    <a:chExt cx="241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1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1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0"/>
                    <a:ext cx="1083" cy="2450"/>
                    <a:chOff x="943" y="1768"/>
                    <a:chExt cx="1083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6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5" cy="2373"/>
                    <a:chOff x="1455" y="1936"/>
                    <a:chExt cx="765" cy="2373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9"/>
                      <a:ext cx="1595" cy="3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0" y="1959"/>
                    <a:ext cx="460" cy="2331"/>
                    <a:chOff x="1951" y="1986"/>
                    <a:chExt cx="493" cy="2606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37" y="2692"/>
                      <a:ext cx="1713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29" y="3896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5"/>
                    <a:chOff x="3334" y="1717"/>
                    <a:chExt cx="1125" cy="2425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40"/>
                    <a:ext cx="882" cy="2422"/>
                    <a:chOff x="3180" y="1868"/>
                    <a:chExt cx="882" cy="2422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5" y="2543"/>
                      <a:ext cx="1649" cy="3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3" cy="46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22" cy="2386"/>
                    <a:chOff x="3006" y="1983"/>
                    <a:chExt cx="622" cy="2386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0"/>
                      <a:ext cx="1599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1"/>
                    <a:ext cx="404" cy="2222"/>
                    <a:chOff x="2819" y="2099"/>
                    <a:chExt cx="404" cy="2222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7" y="2711"/>
                      <a:ext cx="1470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3"/>
                      <a:ext cx="790" cy="38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71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3" y="2106"/>
                    <a:ext cx="428" cy="2184"/>
                    <a:chOff x="2288" y="2134"/>
                    <a:chExt cx="428" cy="2184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9"/>
                      <a:ext cx="1438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50" y="3785"/>
                      <a:ext cx="771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ru-RU" sz="400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194719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8"/>
                <a:chOff x="73" y="313"/>
                <a:chExt cx="5460" cy="3668"/>
              </a:xfrm>
            </p:grpSpPr>
            <p:grpSp>
              <p:nvGrpSpPr>
                <p:cNvPr id="33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8"/>
                  <a:chOff x="73" y="313"/>
                  <a:chExt cx="5460" cy="3668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5"/>
                    <a:ext cx="2568" cy="2048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2"/>
                    <a:ext cx="2017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1"/>
                    <a:ext cx="1426" cy="2380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3"/>
                    <a:ext cx="2541" cy="2380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5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5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7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20253369">
                  <a:off x="3279" y="1530"/>
                  <a:ext cx="443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4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grpSp>
          <p:nvGrpSpPr>
            <p:cNvPr id="34" name="Group 120"/>
            <p:cNvGrpSpPr>
              <a:grpSpLocks/>
            </p:cNvGrpSpPr>
            <p:nvPr/>
          </p:nvGrpSpPr>
          <p:grpSpPr bwMode="auto">
            <a:xfrm>
              <a:off x="1476" y="457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  <p:sp>
        <p:nvSpPr>
          <p:cNvPr id="194695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94696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E3AF4-7B2D-4D01-BCD6-059B55D80C05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772A-8C96-4C4E-91D2-8564CA8D3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A2FBA-E1BD-4CC5-B0B5-3354EF848D8B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blind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61895-D0D3-4EE7-846C-CA871BF6E2AA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blind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F37A-17A1-4470-B13A-E85313F6847B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blind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81B46-2BE2-4061-BC8D-B8B14ED8ECC0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blinds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0203C-6EF8-4815-947D-91050BB18D95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blinds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0A4CB-7406-48EC-B1DF-E461CC4DC5B4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blinds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AFBA5-7FB3-449F-B00D-8665E368EA80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blinds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EB008-DDD4-4701-BEFF-22B6EAE86FAA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blinds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7014A-79DA-4984-AA82-6FF3FD146E70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blinds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B462-DEDD-4D24-99D1-432BCD38887F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spd="med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8E9D1-5467-4505-A243-177E8CDCA3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D65FB-0EBE-4101-B970-8F30CDD6A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355A5-22D4-4C7A-9091-148AB3F6A8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3B40E-564B-4CC8-8DED-FF6F62E06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8D27C-18B4-4E77-9766-C5D333790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25294-14AF-4F4E-85F0-4EF89B36C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B89A3-239A-47F3-ACF6-F7A5F61760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rgbClr val="FFFF66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23907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2390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1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1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2391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2391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1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1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1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1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2392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392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392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23924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25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26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2392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2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3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23932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33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3934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2393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3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3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3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3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4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4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4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4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4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4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4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4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94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2394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395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395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395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890577F-92EF-43F5-8431-954B1C1CE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93540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54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93543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544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93546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547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7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93550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4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193551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4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  <p:grpSp>
            <p:nvGrpSpPr>
              <p:cNvPr id="8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93554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2" y="2236"/>
                    <a:ext cx="1711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55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4" y="3144"/>
                    <a:ext cx="916" cy="4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0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93557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58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1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93560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61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2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93563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3" y="1625"/>
                    <a:ext cx="1677" cy="33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64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7" cy="5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3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93566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67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7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4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93569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70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58"/>
                    <a:ext cx="755" cy="35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5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93572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27" y="1128"/>
                    <a:ext cx="1243" cy="20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73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6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93575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48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76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7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93578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3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79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8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93581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82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93584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85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0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93587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0"/>
                    <a:ext cx="154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88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1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93590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91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5"/>
                    <a:ext cx="755" cy="35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2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93593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94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3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93596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597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4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93599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00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5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93602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03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6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93605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06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7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93608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7" y="919"/>
                    <a:ext cx="1049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09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8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93611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1" y="1022"/>
                    <a:ext cx="1232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12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3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29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93614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15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sp>
              <p:nvSpPr>
                <p:cNvPr id="193616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4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193617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 sz="4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grpSp>
              <p:nvGrpSpPr>
                <p:cNvPr id="30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93619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7" y="931"/>
                    <a:ext cx="105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20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31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9362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2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36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93625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26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37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9362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2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0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38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93631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32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8" y="3630"/>
                    <a:ext cx="84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39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9363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28" y="2682"/>
                    <a:ext cx="1712" cy="3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3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0" y="3887"/>
                    <a:ext cx="917" cy="47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42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93637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38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45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9364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0"/>
                    <a:ext cx="1649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4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3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48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93643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0"/>
                    <a:ext cx="1600" cy="2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44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3" y="3736"/>
                    <a:ext cx="857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49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9364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3" y="2706"/>
                    <a:ext cx="1460" cy="2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4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1"/>
                    <a:ext cx="78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193552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93649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193650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78"/>
                    <a:ext cx="767" cy="29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 sz="400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193651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2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3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4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5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6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7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8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59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0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1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2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3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0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4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5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6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7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8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69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70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71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5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3672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4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  <p:sp>
        <p:nvSpPr>
          <p:cNvPr id="307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3675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93676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93677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DF5B24-7092-4382-AFFD-57B0E7852003}" type="slidenum">
              <a:rPr lang="ru-RU">
                <a:solidFill>
                  <a:srgbClr val="FFCC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med">
    <p:blinds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WordArt 10"/>
          <p:cNvSpPr>
            <a:spLocks noChangeArrowheads="1" noChangeShapeType="1" noTextEdit="1"/>
          </p:cNvSpPr>
          <p:nvPr/>
        </p:nvSpPr>
        <p:spPr bwMode="auto">
          <a:xfrm>
            <a:off x="539750" y="1752600"/>
            <a:ext cx="8064500" cy="1981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3227"/>
              </a:avLst>
            </a:prstTxWarp>
          </a:bodyPr>
          <a:lstStyle/>
          <a:p>
            <a:r>
              <a:rPr lang="ru-RU" sz="1400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/>
              </a:rPr>
              <a:t>Презентация</a:t>
            </a:r>
            <a:endParaRPr lang="ru-RU" sz="14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66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Impact"/>
            </a:endParaRPr>
          </a:p>
        </p:txBody>
      </p:sp>
      <p:sp>
        <p:nvSpPr>
          <p:cNvPr id="12294" name="WordArt 19"/>
          <p:cNvSpPr>
            <a:spLocks noChangeArrowheads="1" noChangeShapeType="1" noTextEdit="1"/>
          </p:cNvSpPr>
          <p:nvPr/>
        </p:nvSpPr>
        <p:spPr bwMode="auto">
          <a:xfrm>
            <a:off x="3779838" y="5805488"/>
            <a:ext cx="3455987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1800" b="1" kern="10" dirty="0">
              <a:ln w="9525">
                <a:solidFill>
                  <a:srgbClr val="CC3300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4279900"/>
            <a:ext cx="8407400" cy="14859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dirty="0">
                <a:effectLst/>
                <a:latin typeface="Times New Roman"/>
                <a:ea typeface="Times New Roman"/>
              </a:rPr>
              <a:t>Организация современной развивающей </a:t>
            </a:r>
            <a:r>
              <a:rPr lang="ru-RU" dirty="0" smtClean="0">
                <a:effectLst/>
                <a:latin typeface="Times New Roman"/>
                <a:ea typeface="Times New Roman"/>
              </a:rPr>
              <a:t>среды</a:t>
            </a:r>
            <a:r>
              <a:rPr lang="ru-RU" sz="1800" dirty="0" smtClean="0">
                <a:effectLst/>
                <a:latin typeface="Times New Roman"/>
                <a:ea typeface="Times New Roman"/>
              </a:rPr>
              <a:t>   </a:t>
            </a:r>
            <a:r>
              <a:rPr lang="ru-RU" dirty="0" smtClean="0">
                <a:effectLst/>
                <a:latin typeface="Times New Roman"/>
                <a:ea typeface="Times New Roman"/>
              </a:rPr>
              <a:t>в </a:t>
            </a:r>
            <a:r>
              <a:rPr lang="ru-RU" dirty="0">
                <a:effectLst/>
                <a:latin typeface="Times New Roman"/>
                <a:ea typeface="Times New Roman"/>
              </a:rPr>
              <a:t>средней группе детского сада  в соответствии с ФГТ</a:t>
            </a:r>
            <a:endParaRPr lang="ru-RU" sz="1800" dirty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онкурс фото\Фото0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091189" cy="480060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243589" y="975575"/>
            <a:ext cx="47244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endParaRPr lang="ru-RU" sz="1800" b="1" dirty="0">
              <a:solidFill>
                <a:srgbClr val="0066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28600" y="6248400"/>
            <a:ext cx="39342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2000" b="1" dirty="0" smtClean="0">
                <a:solidFill>
                  <a:srgbClr val="0000FF"/>
                </a:solidFill>
              </a:rPr>
              <a:t>Мы играем в театр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7" name="Picture 2" descr="F:\Поделки\100_1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7248" y="1600200"/>
            <a:ext cx="4275741" cy="36099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800601" y="5334000"/>
            <a:ext cx="2971799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Выражаем эмоции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8" descr="http://im8-tub-ru.yandex.net/i?id=556249025-57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410200"/>
            <a:ext cx="1000125" cy="1327600"/>
          </a:xfrm>
          <a:prstGeom prst="rect">
            <a:avLst/>
          </a:prstGeom>
          <a:noFill/>
          <a:ln w="19050">
            <a:solidFill>
              <a:srgbClr val="9900FF"/>
            </a:solidFill>
          </a:ln>
        </p:spPr>
      </p:pic>
      <p:sp>
        <p:nvSpPr>
          <p:cNvPr id="14" name="Облако 13"/>
          <p:cNvSpPr/>
          <p:nvPr/>
        </p:nvSpPr>
        <p:spPr>
          <a:xfrm>
            <a:off x="762000" y="0"/>
            <a:ext cx="8077200" cy="1447800"/>
          </a:xfrm>
          <a:prstGeom prst="cloud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33CC"/>
                </a:solidFill>
              </a:rPr>
              <a:t>Театрализованный центр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</a:rPr>
              <a:t>способствует стимуляции творческих замыслов, индивидуального творческого проявления </a:t>
            </a:r>
            <a:endParaRPr lang="ru-RU" dirty="0"/>
          </a:p>
        </p:txBody>
      </p:sp>
      <p:pic>
        <p:nvPicPr>
          <p:cNvPr id="15" name="Picture 2" descr="http://im7-tub-ru.yandex.net/i?id=162879601-39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5943600"/>
            <a:ext cx="914400" cy="7481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онкурс фото\Фото0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2743200" cy="3759956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конкурс фото\Фото0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2590800" cy="3581400"/>
          </a:xfrm>
          <a:prstGeom prst="rect">
            <a:avLst/>
          </a:prstGeom>
          <a:noFill/>
          <a:ln w="38100">
            <a:solidFill>
              <a:srgbClr val="FF66CC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конкурс фото\Фото0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2890100" cy="3955862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5029200"/>
            <a:ext cx="2971801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2000" b="1" dirty="0" smtClean="0">
                <a:solidFill>
                  <a:srgbClr val="6600CC"/>
                </a:solidFill>
              </a:rPr>
              <a:t>Уголок ряженья  </a:t>
            </a:r>
            <a:endParaRPr lang="ru-RU" sz="2000" b="1" dirty="0">
              <a:solidFill>
                <a:srgbClr val="6600CC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674217" y="6172200"/>
            <a:ext cx="346978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2000" b="1" dirty="0" smtClean="0">
                <a:solidFill>
                  <a:srgbClr val="0000CC"/>
                </a:solidFill>
              </a:rPr>
              <a:t>Я мушкетер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438400" y="5791200"/>
            <a:ext cx="3733801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Я красная шапочка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Выноска со стрелкой вправо 11"/>
          <p:cNvSpPr/>
          <p:nvPr/>
        </p:nvSpPr>
        <p:spPr>
          <a:xfrm rot="5400000">
            <a:off x="3924300" y="-3162300"/>
            <a:ext cx="1752600" cy="8382000"/>
          </a:xfrm>
          <a:prstGeom prst="rightArrowCallout">
            <a:avLst>
              <a:gd name="adj1" fmla="val 25000"/>
              <a:gd name="adj2" fmla="val 25000"/>
              <a:gd name="adj3" fmla="val 19928"/>
              <a:gd name="adj4" fmla="val 64977"/>
            </a:avLst>
          </a:prstGeom>
          <a:solidFill>
            <a:srgbClr val="FF9933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Для реализации </a:t>
            </a:r>
            <a:r>
              <a:rPr lang="ru-RU" b="1" dirty="0" err="1" smtClean="0">
                <a:solidFill>
                  <a:srgbClr val="0000CC"/>
                </a:solidFill>
              </a:rPr>
              <a:t>гендерных</a:t>
            </a:r>
            <a:r>
              <a:rPr lang="ru-RU" b="1" dirty="0" smtClean="0">
                <a:solidFill>
                  <a:srgbClr val="0000CC"/>
                </a:solidFill>
              </a:rPr>
              <a:t> подходов к воспитанию детей, нами учтены интересы мальчиков и девочек, подобраны различные атрибуты для инсценировок различных сказок (</a:t>
            </a:r>
            <a:r>
              <a:rPr lang="ru-RU" b="1" dirty="0" err="1" smtClean="0">
                <a:solidFill>
                  <a:srgbClr val="0000CC"/>
                </a:solidFill>
              </a:rPr>
              <a:t>полоролевых</a:t>
            </a:r>
            <a:r>
              <a:rPr lang="ru-RU" b="1" dirty="0" smtClean="0">
                <a:solidFill>
                  <a:srgbClr val="0000CC"/>
                </a:solidFill>
              </a:rPr>
              <a:t>)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2290" name="Picture 2" descr="http://im0-tub-ru.yandex.net/i?id=115450216-09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5638800"/>
            <a:ext cx="838200" cy="1082842"/>
          </a:xfrm>
          <a:prstGeom prst="rect">
            <a:avLst/>
          </a:prstGeom>
          <a:noFill/>
          <a:ln w="19050">
            <a:solidFill>
              <a:srgbClr val="FF99FF"/>
            </a:solidFill>
          </a:ln>
        </p:spPr>
      </p:pic>
      <p:pic>
        <p:nvPicPr>
          <p:cNvPr id="12294" name="Picture 6" descr="http://im5-tub-ru.yandex.net/i?id=401310708-46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371600"/>
            <a:ext cx="1600200" cy="91565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конкурс фото\Фото0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2743200" cy="2916904"/>
          </a:xfrm>
          <a:prstGeom prst="rect">
            <a:avLst/>
          </a:prstGeom>
          <a:noFill/>
          <a:ln w="38100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конкурс фото\Фото0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2778819" cy="2756216"/>
          </a:xfrm>
          <a:prstGeom prst="rect">
            <a:avLst/>
          </a:prstGeom>
          <a:noFill/>
          <a:ln w="38100">
            <a:solidFill>
              <a:srgbClr val="00FF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тьяна\Desktop\Новая папка (2)\Фото0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114800"/>
            <a:ext cx="3239008" cy="2429256"/>
          </a:xfrm>
          <a:prstGeom prst="rect">
            <a:avLst/>
          </a:prstGeom>
          <a:noFill/>
          <a:ln w="38100">
            <a:solidFill>
              <a:srgbClr val="FF9933"/>
            </a:solidFill>
          </a:ln>
        </p:spPr>
      </p:pic>
      <p:pic>
        <p:nvPicPr>
          <p:cNvPr id="9" name="Picture 2" descr="C:\Users\Татьяна\Desktop\Новая папка (2)\Фото03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914400"/>
            <a:ext cx="2857500" cy="3810000"/>
          </a:xfrm>
          <a:prstGeom prst="rect">
            <a:avLst/>
          </a:prstGeom>
          <a:noFill/>
          <a:ln w="38100">
            <a:solidFill>
              <a:srgbClr val="6600CC"/>
            </a:solidFill>
          </a:ln>
        </p:spPr>
      </p:pic>
      <p:sp>
        <p:nvSpPr>
          <p:cNvPr id="12" name="Горизонтальный свиток 11"/>
          <p:cNvSpPr/>
          <p:nvPr/>
        </p:nvSpPr>
        <p:spPr>
          <a:xfrm>
            <a:off x="3276600" y="0"/>
            <a:ext cx="5486400" cy="762000"/>
          </a:xfrm>
          <a:prstGeom prst="horizontalScroll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Виды театров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3" name="Волна 12"/>
          <p:cNvSpPr/>
          <p:nvPr/>
        </p:nvSpPr>
        <p:spPr>
          <a:xfrm>
            <a:off x="304800" y="0"/>
            <a:ext cx="2590800" cy="914400"/>
          </a:xfrm>
          <a:prstGeom prst="wave">
            <a:avLst>
              <a:gd name="adj1" fmla="val 12500"/>
              <a:gd name="adj2" fmla="val -952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cs typeface="Times New Roman" pitchFamily="18" charset="0"/>
              </a:rPr>
              <a:t>Настольный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cs typeface="Times New Roman" pitchFamily="18" charset="0"/>
              </a:rPr>
              <a:t>театр</a:t>
            </a:r>
            <a:endParaRPr lang="ru-RU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3200400" y="4572000"/>
            <a:ext cx="2362200" cy="2286000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cs typeface="Times New Roman" pitchFamily="18" charset="0"/>
              </a:rPr>
              <a:t>Театр на </a:t>
            </a:r>
            <a:r>
              <a:rPr lang="ru-RU" b="1" dirty="0" err="1" smtClean="0">
                <a:solidFill>
                  <a:srgbClr val="0000FF"/>
                </a:solidFill>
                <a:cs typeface="Times New Roman" pitchFamily="18" charset="0"/>
              </a:rPr>
              <a:t>фланелеграфе</a:t>
            </a:r>
            <a:endParaRPr lang="ru-RU" b="1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  <a:cs typeface="Times New Roman" pitchFamily="18" charset="0"/>
              </a:rPr>
              <a:t>(используем </a:t>
            </a:r>
            <a:r>
              <a:rPr lang="ru-RU" b="1" dirty="0" err="1" smtClean="0">
                <a:solidFill>
                  <a:srgbClr val="0000FF"/>
                </a:solidFill>
                <a:cs typeface="Times New Roman" pitchFamily="18" charset="0"/>
              </a:rPr>
              <a:t>коврограф</a:t>
            </a:r>
            <a:r>
              <a:rPr lang="ru-RU" b="1" dirty="0" smtClean="0">
                <a:solidFill>
                  <a:srgbClr val="0000FF"/>
                </a:solidFill>
                <a:cs typeface="Times New Roman" pitchFamily="18" charset="0"/>
              </a:rPr>
              <a:t>)</a:t>
            </a:r>
            <a:endParaRPr lang="ru-RU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5" name="Волна 14"/>
          <p:cNvSpPr/>
          <p:nvPr/>
        </p:nvSpPr>
        <p:spPr>
          <a:xfrm>
            <a:off x="6477000" y="1524000"/>
            <a:ext cx="2286000" cy="2362200"/>
          </a:xfrm>
          <a:prstGeom prst="wav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cs typeface="Times New Roman" pitchFamily="18" charset="0"/>
              </a:rPr>
              <a:t>Перчаточный театр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cs typeface="Times New Roman" pitchFamily="18" charset="0"/>
              </a:rPr>
              <a:t>(в волшебных коробках)</a:t>
            </a:r>
            <a:endParaRPr lang="ru-RU" b="1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конкурс фото\Фото0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181475" cy="5410201"/>
          </a:xfrm>
          <a:prstGeom prst="rect">
            <a:avLst/>
          </a:prstGeom>
          <a:noFill/>
          <a:ln w="38100">
            <a:solidFill>
              <a:srgbClr val="FFCC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724400" y="6019800"/>
            <a:ext cx="4267200" cy="56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endParaRPr lang="ru-RU" sz="1400" b="1" dirty="0">
              <a:solidFill>
                <a:srgbClr val="0000CC"/>
              </a:solidFill>
            </a:endParaRPr>
          </a:p>
        </p:txBody>
      </p:sp>
      <p:pic>
        <p:nvPicPr>
          <p:cNvPr id="2050" name="Picture 2" descr="C:\Users\Татьяна\Desktop\Новая папка\Фото0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"/>
            <a:ext cx="4019550" cy="518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9" name="Волна 8"/>
          <p:cNvSpPr/>
          <p:nvPr/>
        </p:nvSpPr>
        <p:spPr>
          <a:xfrm>
            <a:off x="304800" y="0"/>
            <a:ext cx="4419600" cy="1143000"/>
          </a:xfrm>
          <a:prstGeom prst="wav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КУКОЛЬНЫЙ ТЕАТР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57200" y="2667000"/>
            <a:ext cx="420732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endParaRPr lang="ru-RU" sz="1400" b="1" dirty="0">
              <a:solidFill>
                <a:srgbClr val="0000CC"/>
              </a:solidFill>
            </a:endParaRPr>
          </a:p>
        </p:txBody>
      </p:sp>
      <p:sp>
        <p:nvSpPr>
          <p:cNvPr id="11" name="Волна 10"/>
          <p:cNvSpPr/>
          <p:nvPr/>
        </p:nvSpPr>
        <p:spPr>
          <a:xfrm>
            <a:off x="4876800" y="5486400"/>
            <a:ext cx="4038600" cy="1371600"/>
          </a:xfrm>
          <a:prstGeom prst="wave">
            <a:avLst>
              <a:gd name="adj1" fmla="val 12500"/>
              <a:gd name="adj2" fmla="val -125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ПАЛЬЧИКОВЫЙ ТЕАТР 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(ВЫПОЛНЕН РУКАМИ ВОСПИТАТЕЛЕЙ И ДЕТЕЙ)</a:t>
            </a:r>
            <a:endParaRPr lang="ru-RU" sz="1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конкурс\100_1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419600" cy="499251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6019800"/>
            <a:ext cx="4927241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5123" name="Picture 3" descr="F:\конкурс\100_1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444306" cy="3485882"/>
          </a:xfrm>
          <a:prstGeom prst="rect">
            <a:avLst/>
          </a:prstGeom>
          <a:noFill/>
          <a:ln w="38100">
            <a:solidFill>
              <a:srgbClr val="FF9933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521022" y="5410200"/>
            <a:ext cx="4622978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057400" y="0"/>
            <a:ext cx="6172200" cy="10668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По вечерам проходит кукольный спектакль</a:t>
            </a:r>
            <a:endParaRPr lang="ru-RU" sz="2000" dirty="0"/>
          </a:p>
        </p:txBody>
      </p:sp>
      <p:sp>
        <p:nvSpPr>
          <p:cNvPr id="9" name="Волна 8"/>
          <p:cNvSpPr/>
          <p:nvPr/>
        </p:nvSpPr>
        <p:spPr>
          <a:xfrm>
            <a:off x="4572000" y="5410200"/>
            <a:ext cx="4572000" cy="1066800"/>
          </a:xfrm>
          <a:prstGeom prst="wav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FF"/>
                </a:solidFill>
              </a:rPr>
              <a:t>Проводится игра -драматизация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(Репка)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381000" y="6019800"/>
            <a:ext cx="3810000" cy="838200"/>
          </a:xfrm>
          <a:prstGeom prst="wav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Заячья избушка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тьяна\Desktop\Новая папка (2)\Фото0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5029200" cy="4343400"/>
          </a:xfrm>
          <a:prstGeom prst="rect">
            <a:avLst/>
          </a:prstGeom>
          <a:noFill/>
          <a:ln w="38100">
            <a:solidFill>
              <a:srgbClr val="6600CC"/>
            </a:solidFill>
          </a:ln>
        </p:spPr>
      </p:pic>
      <p:pic>
        <p:nvPicPr>
          <p:cNvPr id="5124" name="Picture 4" descr="C:\Users\Татьяна\Desktop\Новая папка (2)\Фото0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133600"/>
            <a:ext cx="3314700" cy="441960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sp>
        <p:nvSpPr>
          <p:cNvPr id="10" name="Объект 2"/>
          <p:cNvSpPr txBox="1">
            <a:spLocks/>
          </p:cNvSpPr>
          <p:nvPr/>
        </p:nvSpPr>
        <p:spPr bwMode="auto">
          <a:xfrm>
            <a:off x="457200" y="14478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Выноска со стрелкой вправо 5"/>
          <p:cNvSpPr/>
          <p:nvPr/>
        </p:nvSpPr>
        <p:spPr>
          <a:xfrm rot="5400000">
            <a:off x="3352800" y="-2743200"/>
            <a:ext cx="2667000" cy="8458200"/>
          </a:xfrm>
          <a:prstGeom prst="rightArrowCallout">
            <a:avLst>
              <a:gd name="adj1" fmla="val 43592"/>
              <a:gd name="adj2" fmla="val 19891"/>
              <a:gd name="adj3" fmla="val 31886"/>
              <a:gd name="adj4" fmla="val 68114"/>
            </a:avLst>
          </a:prstGeom>
          <a:solidFill>
            <a:srgbClr val="FFFF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Центр изобразительного творчества 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solidFill>
                  <a:srgbClr val="002060"/>
                </a:solidFill>
              </a:rPr>
              <a:t>При создании центра был учтен принцип эстетической организации предметно развивающей среды –  сочетание привычных и неординарных элементов.</a:t>
            </a:r>
          </a:p>
          <a:p>
            <a:pPr lvl="0" algn="ctr"/>
            <a:r>
              <a:rPr lang="ru-RU" b="1" kern="0" dirty="0" smtClean="0">
                <a:solidFill>
                  <a:srgbClr val="002060"/>
                </a:solidFill>
              </a:rPr>
              <a:t>В доступном для детей пространстве расположено многообразие изобразительных материалов</a:t>
            </a: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16" descr="http://im4-tub-ru.yandex.net/i?id=642872148-54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19166">
            <a:off x="152400" y="1524000"/>
            <a:ext cx="685800" cy="685800"/>
          </a:xfrm>
          <a:prstGeom prst="rect">
            <a:avLst/>
          </a:prstGeom>
          <a:solidFill>
            <a:srgbClr val="0000CC"/>
          </a:solidFill>
          <a:ln w="19050">
            <a:solidFill>
              <a:srgbClr val="0000CC"/>
            </a:solidFill>
          </a:ln>
        </p:spPr>
      </p:pic>
      <p:pic>
        <p:nvPicPr>
          <p:cNvPr id="8" name="Picture 16" descr="http://im4-tub-ru.yandex.net/i?id=642872148-54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54133">
            <a:off x="8187735" y="1558335"/>
            <a:ext cx="685800" cy="685800"/>
          </a:xfrm>
          <a:prstGeom prst="rect">
            <a:avLst/>
          </a:prstGeom>
          <a:solidFill>
            <a:srgbClr val="0000CC"/>
          </a:solidFill>
          <a:ln w="1905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418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тьяна\Desktop\Новая папка (2)\Фото0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3429000" cy="44958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7171" name="Picture 3" descr="C:\Users\Татьяна\Desktop\Новая папка (2)\Фото0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838200"/>
            <a:ext cx="3352800" cy="457200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  <p:pic>
        <p:nvPicPr>
          <p:cNvPr id="7172" name="Picture 4" descr="C:\Users\Татьяна\Desktop\Новая папка (2)\Фото0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114800"/>
            <a:ext cx="3391408" cy="25435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5410200"/>
            <a:ext cx="29718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1800" b="1" dirty="0" smtClean="0">
                <a:solidFill>
                  <a:srgbClr val="0000FF"/>
                </a:solidFill>
              </a:rPr>
              <a:t>Посмотреть альбомы по декоративно-прикладному искусству</a:t>
            </a:r>
            <a:endParaRPr lang="ru-RU" sz="1800" b="1" dirty="0">
              <a:solidFill>
                <a:srgbClr val="0000FF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733800" y="2286000"/>
            <a:ext cx="18288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</a:rPr>
              <a:t>Вылепить любимых персонажей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477000" y="5410200"/>
            <a:ext cx="251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1800" b="1" dirty="0" smtClean="0">
                <a:ln>
                  <a:solidFill>
                    <a:srgbClr val="CC0099"/>
                  </a:solidFill>
                </a:ln>
                <a:solidFill>
                  <a:srgbClr val="FF0000"/>
                </a:solidFill>
              </a:rPr>
              <a:t>Рассмотреть репродукцию картины</a:t>
            </a:r>
            <a:endParaRPr lang="ru-RU" sz="1800" b="1" dirty="0">
              <a:ln>
                <a:solidFill>
                  <a:srgbClr val="CC0099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Лента лицом вниз 9"/>
          <p:cNvSpPr/>
          <p:nvPr/>
        </p:nvSpPr>
        <p:spPr>
          <a:xfrm>
            <a:off x="0" y="0"/>
            <a:ext cx="8991600" cy="762000"/>
          </a:xfrm>
          <a:prstGeom prst="ribbon">
            <a:avLst>
              <a:gd name="adj1" fmla="val 16667"/>
              <a:gd name="adj2" fmla="val 70904"/>
            </a:avLst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CC"/>
                </a:solidFill>
              </a:rPr>
              <a:t>Дети самостоятельно могут выбрать любой художественный материал для работы</a:t>
            </a:r>
            <a:endParaRPr lang="ru-RU" dirty="0"/>
          </a:p>
        </p:txBody>
      </p:sp>
      <p:pic>
        <p:nvPicPr>
          <p:cNvPr id="11" name="Picture 20" descr="http://im5-tub-ru.yandex.net/i?id=599628168-57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371600"/>
            <a:ext cx="530860" cy="838200"/>
          </a:xfrm>
          <a:prstGeom prst="rect">
            <a:avLst/>
          </a:prstGeom>
          <a:noFill/>
        </p:spPr>
      </p:pic>
      <p:pic>
        <p:nvPicPr>
          <p:cNvPr id="13" name="Picture 22" descr="http://im4-tub-ru.yandex.net/i?id=48578975-63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1143000"/>
            <a:ext cx="668528" cy="533400"/>
          </a:xfrm>
          <a:prstGeom prst="rect">
            <a:avLst/>
          </a:prstGeom>
          <a:noFill/>
        </p:spPr>
      </p:pic>
      <p:pic>
        <p:nvPicPr>
          <p:cNvPr id="14" name="Picture 24" descr="http://im2-tub-ru.yandex.net/i?id=85175298-04-72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1962150"/>
            <a:ext cx="533400" cy="400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тьяна\Desktop\Новая папка (2)\Фото0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1066800"/>
            <a:ext cx="2914650" cy="383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6147" name="Picture 3" descr="C:\Users\Татьяна\Desktop\Новая папка (2)\Фото0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371600"/>
            <a:ext cx="3048000" cy="41910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6148" name="Picture 4" descr="C:\Users\Татьяна\Desktop\Новая папка (2)\Фото0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09800"/>
            <a:ext cx="2819400" cy="3962400"/>
          </a:xfrm>
          <a:prstGeom prst="rect">
            <a:avLst/>
          </a:prstGeom>
          <a:noFill/>
          <a:ln w="38100">
            <a:solidFill>
              <a:srgbClr val="6600CC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28600" y="4953000"/>
            <a:ext cx="39342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</a:rPr>
              <a:t>Красками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362200" y="5638800"/>
            <a:ext cx="39342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1800" b="1" dirty="0" smtClean="0">
                <a:solidFill>
                  <a:srgbClr val="0000CC"/>
                </a:solidFill>
              </a:rPr>
              <a:t>Мелками</a:t>
            </a:r>
            <a:endParaRPr lang="ru-RU" sz="1800" b="1" dirty="0">
              <a:solidFill>
                <a:srgbClr val="0000CC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209775" y="6172200"/>
            <a:ext cx="39342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1800" b="1" dirty="0" smtClean="0">
                <a:solidFill>
                  <a:srgbClr val="6600CC"/>
                </a:solidFill>
              </a:rPr>
              <a:t>Фломастерами</a:t>
            </a:r>
            <a:endParaRPr lang="ru-RU" sz="1800" b="1" dirty="0">
              <a:solidFill>
                <a:srgbClr val="6600CC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228600" y="0"/>
            <a:ext cx="8686800" cy="990600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центра творчества отведено самое светлое место группы.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Ребенок, глядя в окно может изобразить увиденный пейзаж.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11" name="Picture 38" descr="http://im6-tub-ru.yandex.net/i?id=46289204-44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49793">
            <a:off x="7863034" y="997765"/>
            <a:ext cx="923306" cy="948602"/>
          </a:xfrm>
          <a:prstGeom prst="rect">
            <a:avLst/>
          </a:prstGeom>
          <a:noFill/>
        </p:spPr>
      </p:pic>
      <p:pic>
        <p:nvPicPr>
          <p:cNvPr id="13" name="Picture 10" descr="http://im8-tub-ru.yandex.net/i?id=163126347-44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476874"/>
            <a:ext cx="1371600" cy="1285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тьяна\Desktop\Новая папка (2)\Фото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114800" cy="449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195" name="Picture 3" descr="C:\Users\Татьяна\Desktop\Новая папка (2)\Фото0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4800"/>
            <a:ext cx="4191000" cy="4495800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52400" y="4953000"/>
            <a:ext cx="4343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</a:rPr>
              <a:t>Дидактические игры художественной направленности.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Дети с ними могут манипулировать по своему желанию (игры как на липучках так и разрезные)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419600" y="48768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19600" y="48266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Предусмотрено наличие различных техник изобразительной деятельности, алгоритмы последовательности выполнения работ, образцы альбомов по декоративно прикладному </a:t>
            </a:r>
            <a:r>
              <a:rPr lang="ru-RU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искусству </a:t>
            </a:r>
            <a:endParaRPr lang="ru-RU" b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тьяна\Desktop\татьяна\100_0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4191000" cy="3257240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</p:spPr>
      </p:pic>
      <p:pic>
        <p:nvPicPr>
          <p:cNvPr id="6" name="Picture 3" descr="E:\Группа 05\100_0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429000"/>
            <a:ext cx="4572000" cy="3157537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495800" y="1905000"/>
            <a:ext cx="42672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1800" b="1" dirty="0" smtClean="0">
                <a:solidFill>
                  <a:srgbClr val="FF0000"/>
                </a:solidFill>
              </a:rPr>
              <a:t>С помощью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 клея и ниток выполняют различные работы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381000" y="0"/>
            <a:ext cx="8534400" cy="1143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Для более глубокого развития у детей художественного творчества организован кружок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«Волшебная ниточка» </a:t>
            </a:r>
            <a:endParaRPr lang="ru-RU" dirty="0"/>
          </a:p>
        </p:txBody>
      </p:sp>
      <p:pic>
        <p:nvPicPr>
          <p:cNvPr id="4102" name="Picture 6" descr="http://im6-tub-ru.yandex.net/i?id=335762974-46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876800"/>
            <a:ext cx="1828800" cy="1752600"/>
          </a:xfrm>
          <a:prstGeom prst="rect">
            <a:avLst/>
          </a:prstGeom>
          <a:noFill/>
          <a:ln w="38100">
            <a:solidFill>
              <a:srgbClr val="FF9933"/>
            </a:solidFill>
          </a:ln>
        </p:spPr>
      </p:pic>
      <p:pic>
        <p:nvPicPr>
          <p:cNvPr id="4104" name="Picture 8" descr="http://im3-tub-ru.yandex.net/i?id=165519750-30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79533">
            <a:off x="7801734" y="1132322"/>
            <a:ext cx="1106957" cy="1085252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14313" y="5072062"/>
            <a:ext cx="3714750" cy="1557337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Песоцкая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Татьяна Николаевна, воспитатель высшей квалификационной категории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 30 лет</a:t>
            </a:r>
          </a:p>
        </p:txBody>
      </p:sp>
      <p:pic>
        <p:nvPicPr>
          <p:cNvPr id="13315" name="Picture 2" descr="E:\111\IMG_2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295400"/>
            <a:ext cx="2857500" cy="3929063"/>
          </a:xfrm>
          <a:noFill/>
          <a:ln w="22225">
            <a:solidFill>
              <a:srgbClr val="FF0000"/>
            </a:solidFill>
          </a:ln>
        </p:spPr>
      </p:pic>
      <p:pic>
        <p:nvPicPr>
          <p:cNvPr id="13316" name="Picture 3" descr="E:\111\IMG_3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143000"/>
            <a:ext cx="2857500" cy="40005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714875" y="4572000"/>
            <a:ext cx="3643313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5" y="4786313"/>
            <a:ext cx="3714750" cy="19697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Кайгородова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Лариса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Юрьевна,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 20 лет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00200" y="0"/>
            <a:ext cx="5410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09800" y="228600"/>
            <a:ext cx="4267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тьяна\Desktop\Новая папка (2)\Фото0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4267200" cy="4258056"/>
          </a:xfrm>
          <a:prstGeom prst="rect">
            <a:avLst/>
          </a:prstGeom>
          <a:noFill/>
          <a:ln w="38100">
            <a:solidFill>
              <a:srgbClr val="9900FF"/>
            </a:solidFill>
          </a:ln>
        </p:spPr>
      </p:pic>
      <p:pic>
        <p:nvPicPr>
          <p:cNvPr id="9219" name="Picture 3" descr="C:\Users\Татьяна\Desktop\Новая папка (2)\Фото0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447800"/>
            <a:ext cx="3962400" cy="419100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676400" y="5334000"/>
            <a:ext cx="5867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Раскраски, трафареты, обводки,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как для девочек, так и для мальчиков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381000" y="0"/>
            <a:ext cx="8610600" cy="1295400"/>
          </a:xfrm>
          <a:prstGeom prst="wave">
            <a:avLst>
              <a:gd name="adj1" fmla="val 12500"/>
              <a:gd name="adj2" fmla="val -1769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При организации центра учтены интересы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мальчиков и девочек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8" name="Picture 24" descr="http://im8-tub-ru.yandex.net/i?id=181528721-17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6324600"/>
            <a:ext cx="373380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тьяна\Desktop\Новая папка (2)\Фото0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3962400" cy="2667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43" name="Picture 3" descr="C:\Users\Татьяна\Desktop\Новая папка (2)\Фото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4095750" cy="5105400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</p:pic>
      <p:pic>
        <p:nvPicPr>
          <p:cNvPr id="10244" name="Picture 4" descr="C:\Users\Татьяна\Desktop\Новая папка (2)\Фото0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86200"/>
            <a:ext cx="4038600" cy="24384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3276600"/>
            <a:ext cx="457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6324600"/>
            <a:ext cx="457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Доска творчества для детских работ</a:t>
            </a:r>
            <a:endParaRPr lang="ru-RU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419600" y="609600"/>
            <a:ext cx="457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ru-RU" sz="20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Для размещения коллективных работ</a:t>
            </a:r>
            <a:endParaRPr lang="ru-RU" sz="20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Лента лицом вниз 9"/>
          <p:cNvSpPr/>
          <p:nvPr/>
        </p:nvSpPr>
        <p:spPr>
          <a:xfrm>
            <a:off x="228600" y="0"/>
            <a:ext cx="8686800" cy="533400"/>
          </a:xfrm>
          <a:prstGeom prst="ribbon">
            <a:avLst>
              <a:gd name="adj1" fmla="val 16667"/>
              <a:gd name="adj2" fmla="val 6286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CC"/>
              </a:solidFill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В центре оборудовано место:</a:t>
            </a:r>
            <a:br>
              <a:rPr lang="ru-RU" b="1" dirty="0" smtClean="0">
                <a:solidFill>
                  <a:srgbClr val="0000CC"/>
                </a:solidFill>
              </a:rPr>
            </a:b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27660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индивидуальных выставок и совместных работ с родителями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m5-tub-ru.yandex.net/i?id=112873270-10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894709"/>
            <a:ext cx="2600325" cy="1639441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</p:pic>
      <p:pic>
        <p:nvPicPr>
          <p:cNvPr id="6" name="Picture 8" descr="http://im2-tub-ru.yandex.net/i?id=249288462-44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572" y="4953000"/>
            <a:ext cx="2967228" cy="1657350"/>
          </a:xfrm>
          <a:prstGeom prst="rect">
            <a:avLst/>
          </a:prstGeom>
          <a:noFill/>
          <a:ln w="38100">
            <a:solidFill>
              <a:srgbClr val="9900FF"/>
            </a:solidFill>
          </a:ln>
        </p:spPr>
      </p:pic>
      <p:pic>
        <p:nvPicPr>
          <p:cNvPr id="11269" name="Picture 5" descr="C:\Users\Татьяна\Desktop\Новая папка (2)\Фото0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19200"/>
            <a:ext cx="2057400" cy="2209800"/>
          </a:xfrm>
          <a:prstGeom prst="rect">
            <a:avLst/>
          </a:prstGeom>
          <a:noFill/>
          <a:ln w="38100">
            <a:solidFill>
              <a:srgbClr val="FF99FF"/>
            </a:solidFill>
          </a:ln>
        </p:spPr>
      </p:pic>
      <p:pic>
        <p:nvPicPr>
          <p:cNvPr id="11270" name="Picture 6" descr="C:\Users\Татьяна\Desktop\Новая папка (2)\Фото02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219200"/>
            <a:ext cx="1905000" cy="2209800"/>
          </a:xfrm>
          <a:prstGeom prst="rect">
            <a:avLst/>
          </a:prstGeom>
          <a:noFill/>
          <a:ln w="38100">
            <a:solidFill>
              <a:srgbClr val="9900FF"/>
            </a:solidFill>
          </a:ln>
        </p:spPr>
      </p:pic>
      <p:sp>
        <p:nvSpPr>
          <p:cNvPr id="11" name="Лента лицом вниз 10"/>
          <p:cNvSpPr/>
          <p:nvPr/>
        </p:nvSpPr>
        <p:spPr>
          <a:xfrm>
            <a:off x="0" y="0"/>
            <a:ext cx="8915400" cy="1143000"/>
          </a:xfrm>
          <a:prstGeom prst="ribbon">
            <a:avLst>
              <a:gd name="adj1" fmla="val 11111"/>
              <a:gd name="adj2" fmla="val 7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Для периодической активизации зрительной координации и отражение эмоций мы изготовили вместе с детьми </a:t>
            </a:r>
            <a:r>
              <a:rPr lang="ru-RU" sz="2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сенсорно координационные 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тренажеры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ердце 13"/>
          <p:cNvSpPr/>
          <p:nvPr/>
        </p:nvSpPr>
        <p:spPr>
          <a:xfrm>
            <a:off x="152400" y="3505200"/>
            <a:ext cx="8991600" cy="1524000"/>
          </a:xfrm>
          <a:prstGeom prst="hear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Мы создали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эмоционально-психологический комфорт для каждого ребенка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5" name="Picture 8" descr="http://im6-tub-ru.yandex.net/i?id=118002039-12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5029200"/>
            <a:ext cx="1400175" cy="164396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6" name="Picture 3" descr="C:\Users\Татьяна\Desktop\Новая папка (2)\Фото02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1295400"/>
            <a:ext cx="1981200" cy="22098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7" name="Picture 4" descr="C:\Users\Татьяна\Desktop\Новая папка (2)\Фото02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1295400"/>
            <a:ext cx="1905000" cy="2209800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" y="228600"/>
            <a:ext cx="8839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Aharoni" pitchFamily="2" charset="-79"/>
              </a:rPr>
              <a:t>Предметно – развивающая среда в средней 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cs typeface="Aharoni" pitchFamily="2" charset="-79"/>
              </a:rPr>
              <a:t>05 группе</a:t>
            </a:r>
            <a:endParaRPr lang="ru-RU" sz="2000" b="1" cap="all" spc="0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cs typeface="Aharoni" pitchFamily="2" charset="-79"/>
            </a:endParaRPr>
          </a:p>
        </p:txBody>
      </p:sp>
      <p:pic>
        <p:nvPicPr>
          <p:cNvPr id="2" name="Picture 2" descr="C:\Users\Татьяна\Desktop\Новая папка\Фото0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90600"/>
            <a:ext cx="4171950" cy="556260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  <p:pic>
        <p:nvPicPr>
          <p:cNvPr id="1026" name="Picture 2" descr="G:\катя\Pictures\анамация\Новая папка (4)\6078154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80575">
            <a:off x="6348795" y="550888"/>
            <a:ext cx="2327413" cy="1905000"/>
          </a:xfrm>
          <a:prstGeom prst="rect">
            <a:avLst/>
          </a:prstGeom>
          <a:noFill/>
        </p:spPr>
      </p:pic>
      <p:pic>
        <p:nvPicPr>
          <p:cNvPr id="20488" name="Picture 8" descr="http://im0-tub-ru.yandex.net/i?id=139141167-05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876800"/>
            <a:ext cx="2243836" cy="18859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20490" name="Picture 10" descr="http://im6-tub-ru.yandex.net/i?id=146267758-36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876800"/>
            <a:ext cx="2286000" cy="1828800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конкурс фото\Фото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3657600" cy="37599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7" name="Picture 3" descr="C:\Users\Татьяна\Desktop\Новая папка\Фото0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895600"/>
            <a:ext cx="4572000" cy="37338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8" name="Лента лицом вверх 7"/>
          <p:cNvSpPr/>
          <p:nvPr/>
        </p:nvSpPr>
        <p:spPr>
          <a:xfrm>
            <a:off x="152400" y="228600"/>
            <a:ext cx="8763000" cy="1219200"/>
          </a:xfrm>
          <a:prstGeom prst="ribbon2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Художественно-эстетическое направление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развития детей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1524000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центр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музыкально – театрализованной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деятельности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53000" y="1524000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центр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изобразительного творчества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0"/>
            <a:ext cx="9108000" cy="68580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Пояснительная записка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НАШЕЙ ГРУППЕ 26 ДЕТЕЙ: 14 МАЛЬЧИКОВ, 12 ДЕВОЧЕК.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 организации как совместной так и самостоятельной деятельности воспитанников,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направленной на их разностороннее развитие в соответствии с ФГТ в рамках программы Детство, мы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организовали в нашей группе   среду, способствующую эмоциональному благополучию детей с учетом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их потребностей и интересов.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Наши дети активны и очень подвижны, поэтому мы постарались создать условия для обеспечения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разных видов деятельности (игровой, интеллектуальной, художественной, продуктивной,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коммуникативной, творческой, музыкально – театрализованной и т.д.).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Воспитанники нашей группы охотно сотрудничают со взрослыми в практических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делах (трудовые поручения, изготовление театральных атрибутов, уход за цветами) и в тоже время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активно стремятся к познаниям.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Дети очень творческие, эмоциональные, им нравится рисовать, лепить, делать поделки,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самостоятельно музицировать, разыгрывать сказки.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Мы постарались насытить жизнь детей разнообразными кружками: художественно-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творческими, интеллектуальными, спортивными и танцевальными)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Наши дети с удовольствием посещают кружок художественно-продуктивной деятельности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«Акварелька» (восемь человек).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Для поддержания и развития художественного творчества, эмоциональности мы проводим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кружок «Волшебная ниточка», который посещают семь человек. Коллективные работы украшают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групповую комнату, вестибюль детского сада.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Дети изучают английский язык, проводят опыты и эксперименты в кружке «Неизведанное </a:t>
            </a:r>
          </a:p>
          <a:p>
            <a:pPr algn="ctr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рядом», посещают уроки танцев, проявляют акробатические способности.</a:t>
            </a:r>
          </a:p>
          <a:p>
            <a:pPr algn="just">
              <a:buNone/>
            </a:pPr>
            <a:r>
              <a:rPr 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>
              <a:buNone/>
            </a:pPr>
            <a:endParaRPr lang="ru-RU" sz="1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" y="103188"/>
            <a:ext cx="8839199" cy="50641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C3399"/>
                </a:solidFill>
              </a:rPr>
              <a:t>Программы и педагогические технологии</a:t>
            </a:r>
            <a:endParaRPr lang="ru-RU" sz="2800" b="1" dirty="0">
              <a:solidFill>
                <a:srgbClr val="CC3399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4014736">
            <a:off x="2484886" y="684306"/>
            <a:ext cx="1677703" cy="1541008"/>
          </a:xfrm>
          <a:prstGeom prst="ellipse">
            <a:avLst/>
          </a:prstGeom>
          <a:solidFill>
            <a:srgbClr val="00FFFF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050" b="1" dirty="0" smtClean="0">
                <a:solidFill>
                  <a:srgbClr val="3333CC"/>
                </a:solidFill>
              </a:rPr>
              <a:t>Познай себя</a:t>
            </a:r>
          </a:p>
          <a:p>
            <a:pPr algn="ctr"/>
            <a:endParaRPr lang="ru-RU" sz="1050" b="1" dirty="0" smtClean="0">
              <a:solidFill>
                <a:srgbClr val="3333CC"/>
              </a:solidFill>
            </a:endParaRPr>
          </a:p>
          <a:p>
            <a:pPr algn="ctr"/>
            <a:r>
              <a:rPr lang="ru-RU" sz="1050" b="1" dirty="0" smtClean="0">
                <a:solidFill>
                  <a:srgbClr val="3333CC"/>
                </a:solidFill>
              </a:rPr>
              <a:t>М.В. </a:t>
            </a:r>
            <a:r>
              <a:rPr lang="ru-RU" sz="1050" b="1" dirty="0" err="1" smtClean="0">
                <a:solidFill>
                  <a:srgbClr val="3333CC"/>
                </a:solidFill>
              </a:rPr>
              <a:t>Корепанова</a:t>
            </a:r>
            <a:endParaRPr lang="ru-RU" sz="1050" b="1" dirty="0">
              <a:solidFill>
                <a:srgbClr val="3333CC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200400" y="2209800"/>
            <a:ext cx="1600200" cy="1219200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3333CC"/>
                </a:solidFill>
              </a:rPr>
              <a:t>Детство</a:t>
            </a:r>
          </a:p>
          <a:p>
            <a:pPr algn="ctr"/>
            <a:r>
              <a:rPr lang="ru-RU" sz="1200" b="1" dirty="0" smtClean="0">
                <a:solidFill>
                  <a:srgbClr val="3333CC"/>
                </a:solidFill>
              </a:rPr>
              <a:t>Т.И. Бабаева</a:t>
            </a:r>
            <a:endParaRPr lang="ru-RU" sz="1200" b="1" dirty="0">
              <a:solidFill>
                <a:srgbClr val="3333CC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 rot="6675567">
            <a:off x="4262344" y="763492"/>
            <a:ext cx="1641985" cy="1439677"/>
          </a:xfrm>
          <a:prstGeom prst="ellipse">
            <a:avLst/>
          </a:prstGeom>
          <a:solidFill>
            <a:srgbClr val="FFCC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100" b="1" dirty="0" smtClean="0">
                <a:solidFill>
                  <a:srgbClr val="3333CC"/>
                </a:solidFill>
              </a:rPr>
              <a:t>Цветные ладошки</a:t>
            </a:r>
          </a:p>
          <a:p>
            <a:pPr algn="ctr"/>
            <a:endParaRPr lang="ru-RU" sz="1100" b="1" dirty="0" smtClean="0">
              <a:solidFill>
                <a:srgbClr val="3333CC"/>
              </a:solidFill>
            </a:endParaRPr>
          </a:p>
          <a:p>
            <a:pPr algn="ctr"/>
            <a:r>
              <a:rPr lang="ru-RU" sz="1100" b="1" dirty="0" smtClean="0">
                <a:solidFill>
                  <a:srgbClr val="3333CC"/>
                </a:solidFill>
              </a:rPr>
              <a:t>И.А. Лыкова</a:t>
            </a:r>
            <a:endParaRPr lang="ru-RU" sz="1100" b="1" dirty="0">
              <a:solidFill>
                <a:srgbClr val="3333CC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 rot="9677782">
            <a:off x="5092615" y="1973261"/>
            <a:ext cx="1835547" cy="1494650"/>
          </a:xfrm>
          <a:prstGeom prst="ellipse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100" b="1" dirty="0" smtClean="0">
                <a:solidFill>
                  <a:srgbClr val="3333CC"/>
                </a:solidFill>
              </a:rPr>
              <a:t>Здоровый ребенок </a:t>
            </a:r>
          </a:p>
          <a:p>
            <a:pPr algn="ctr"/>
            <a:endParaRPr lang="ru-RU" sz="1100" b="1" dirty="0" smtClean="0">
              <a:solidFill>
                <a:srgbClr val="3333CC"/>
              </a:solidFill>
            </a:endParaRPr>
          </a:p>
          <a:p>
            <a:pPr algn="ctr"/>
            <a:r>
              <a:rPr lang="ru-RU" sz="1100" b="1" dirty="0" smtClean="0">
                <a:solidFill>
                  <a:srgbClr val="3333CC"/>
                </a:solidFill>
              </a:rPr>
              <a:t>О.Н.Кучкин</a:t>
            </a:r>
            <a:endParaRPr lang="ru-RU" sz="1100" b="1" dirty="0">
              <a:solidFill>
                <a:srgbClr val="3333CC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 rot="1542827">
            <a:off x="4194272" y="3352582"/>
            <a:ext cx="1738521" cy="1465650"/>
          </a:xfrm>
          <a:prstGeom prst="ellipse">
            <a:avLst/>
          </a:prstGeom>
          <a:solidFill>
            <a:srgbClr val="FFC000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3333CC"/>
                </a:solidFill>
              </a:rPr>
              <a:t>Мы </a:t>
            </a:r>
          </a:p>
          <a:p>
            <a:pPr algn="ctr"/>
            <a:r>
              <a:rPr lang="ru-RU" sz="1100" b="1" dirty="0" smtClean="0">
                <a:solidFill>
                  <a:srgbClr val="3333CC"/>
                </a:solidFill>
              </a:rPr>
              <a:t>Н.Н. Кондратьев</a:t>
            </a:r>
            <a:endParaRPr lang="ru-RU" sz="1100" b="1" dirty="0">
              <a:solidFill>
                <a:srgbClr val="3333CC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 rot="1157148">
            <a:off x="1005912" y="1715810"/>
            <a:ext cx="1922352" cy="1662617"/>
          </a:xfrm>
          <a:prstGeom prst="ellipse">
            <a:avLst/>
          </a:prstGeom>
          <a:solidFill>
            <a:srgbClr val="FFCCFF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100" b="1" dirty="0" smtClean="0">
                <a:solidFill>
                  <a:srgbClr val="3333CC"/>
                </a:solidFill>
              </a:rPr>
              <a:t>Приобщение детей к истокам народной культуры</a:t>
            </a:r>
          </a:p>
          <a:p>
            <a:pPr algn="ctr"/>
            <a:r>
              <a:rPr lang="ru-RU" sz="1100" b="1" dirty="0" smtClean="0">
                <a:solidFill>
                  <a:srgbClr val="3333CC"/>
                </a:solidFill>
              </a:rPr>
              <a:t>О.Л. Князева</a:t>
            </a:r>
          </a:p>
          <a:p>
            <a:pPr algn="ctr"/>
            <a:r>
              <a:rPr lang="ru-RU" sz="1100" b="1" dirty="0" err="1" smtClean="0">
                <a:solidFill>
                  <a:srgbClr val="3333CC"/>
                </a:solidFill>
              </a:rPr>
              <a:t>М.Д.Моханин</a:t>
            </a:r>
            <a:r>
              <a:rPr lang="ru-RU" sz="1100" b="1" dirty="0" smtClean="0">
                <a:solidFill>
                  <a:srgbClr val="3333CC"/>
                </a:solidFill>
              </a:rPr>
              <a:t> </a:t>
            </a:r>
          </a:p>
          <a:p>
            <a:pPr algn="ctr"/>
            <a:endParaRPr lang="ru-RU" sz="1100" dirty="0">
              <a:solidFill>
                <a:srgbClr val="3333CC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 rot="19554378">
            <a:off x="1841257" y="3369182"/>
            <a:ext cx="1856061" cy="1429190"/>
          </a:xfrm>
          <a:prstGeom prst="ellipse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>
                    <a:lumMod val="75000"/>
                  </a:schemeClr>
                </a:solidFill>
              </a:rPr>
              <a:t>Основы безопасности жизнедеятельности детей  дошкольного возраста</a:t>
            </a:r>
          </a:p>
          <a:p>
            <a:pPr algn="ctr"/>
            <a:r>
              <a:rPr lang="ru-RU" sz="1100" b="1" dirty="0" err="1" smtClean="0">
                <a:solidFill>
                  <a:schemeClr val="tx1">
                    <a:lumMod val="75000"/>
                  </a:schemeClr>
                </a:solidFill>
              </a:rPr>
              <a:t>Р.Б.Стеркина</a:t>
            </a:r>
            <a:endParaRPr lang="ru-RU" sz="1100" b="1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2289194" y="5102206"/>
            <a:ext cx="3348000" cy="1588"/>
          </a:xfrm>
          <a:prstGeom prst="line">
            <a:avLst/>
          </a:prstGeom>
          <a:ln>
            <a:solidFill>
              <a:srgbClr val="33993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Капля 23"/>
          <p:cNvSpPr/>
          <p:nvPr/>
        </p:nvSpPr>
        <p:spPr>
          <a:xfrm rot="14219878">
            <a:off x="4304322" y="4951685"/>
            <a:ext cx="1781799" cy="1704321"/>
          </a:xfrm>
          <a:prstGeom prst="teardrop">
            <a:avLst/>
          </a:prstGeom>
          <a:solidFill>
            <a:schemeClr val="accent5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100" b="1" dirty="0" smtClean="0">
                <a:solidFill>
                  <a:srgbClr val="006600"/>
                </a:solidFill>
              </a:rPr>
              <a:t>Сказочные лабиринты игры </a:t>
            </a:r>
          </a:p>
          <a:p>
            <a:pPr algn="ctr"/>
            <a:r>
              <a:rPr lang="ru-RU" sz="1100" b="1" dirty="0" smtClean="0">
                <a:solidFill>
                  <a:srgbClr val="006600"/>
                </a:solidFill>
              </a:rPr>
              <a:t>В.В. </a:t>
            </a:r>
            <a:r>
              <a:rPr lang="ru-RU" sz="1100" b="1" dirty="0" err="1" smtClean="0">
                <a:solidFill>
                  <a:srgbClr val="006600"/>
                </a:solidFill>
              </a:rPr>
              <a:t>Воскобович</a:t>
            </a:r>
            <a:endParaRPr lang="ru-RU" sz="1100" b="1" dirty="0" smtClean="0">
              <a:solidFill>
                <a:srgbClr val="006600"/>
              </a:solidFill>
            </a:endParaRPr>
          </a:p>
          <a:p>
            <a:pPr algn="ctr"/>
            <a:endParaRPr lang="ru-RU" sz="1100" dirty="0">
              <a:solidFill>
                <a:srgbClr val="006600"/>
              </a:solidFill>
            </a:endParaRPr>
          </a:p>
        </p:txBody>
      </p:sp>
      <p:sp>
        <p:nvSpPr>
          <p:cNvPr id="25" name="Капля 24"/>
          <p:cNvSpPr/>
          <p:nvPr/>
        </p:nvSpPr>
        <p:spPr>
          <a:xfrm rot="3585926">
            <a:off x="1918951" y="4874334"/>
            <a:ext cx="1694184" cy="1825309"/>
          </a:xfrm>
          <a:prstGeom prst="teardrop">
            <a:avLst/>
          </a:prstGeom>
          <a:solidFill>
            <a:schemeClr val="accent5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100" b="1" dirty="0" smtClean="0">
                <a:solidFill>
                  <a:srgbClr val="336600"/>
                </a:solidFill>
              </a:rPr>
              <a:t>Ступеньки творчества или развивающие игры </a:t>
            </a:r>
          </a:p>
          <a:p>
            <a:pPr algn="ctr"/>
            <a:r>
              <a:rPr lang="ru-RU" sz="1100" b="1" dirty="0" smtClean="0">
                <a:solidFill>
                  <a:srgbClr val="336600"/>
                </a:solidFill>
              </a:rPr>
              <a:t>Б.П. Никитин</a:t>
            </a:r>
            <a:endParaRPr lang="ru-RU" sz="1100" b="1" dirty="0">
              <a:solidFill>
                <a:srgbClr val="336600"/>
              </a:solidFill>
            </a:endParaRPr>
          </a:p>
        </p:txBody>
      </p:sp>
      <p:pic>
        <p:nvPicPr>
          <p:cNvPr id="4098" name="Picture 2" descr="&amp;Acy;&amp;ncy;&amp;icy;&amp;mcy;&amp;acy;&amp;tscy;&amp;icy;&amp;icy;, &amp;acy;&amp;ncy;&amp;icy;&amp;mcy;&amp;acy;&amp;shcy;&amp;kcy;&amp;icy; &amp;Bcy;&amp;acy;&amp;bcy;&amp;ocy;&amp;chcy;&amp;kcy;&amp;i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685800"/>
            <a:ext cx="1206499" cy="1447800"/>
          </a:xfrm>
          <a:prstGeom prst="rect">
            <a:avLst/>
          </a:prstGeom>
          <a:noFill/>
        </p:spPr>
      </p:pic>
      <p:pic>
        <p:nvPicPr>
          <p:cNvPr id="4102" name="Picture 6" descr="http://im6-tub-ru.yandex.net/i?id=33867763-33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838200"/>
            <a:ext cx="1571625" cy="1428750"/>
          </a:xfrm>
          <a:prstGeom prst="rect">
            <a:avLst/>
          </a:prstGeom>
          <a:noFill/>
          <a:ln w="19050">
            <a:solidFill>
              <a:srgbClr val="00FFFF"/>
            </a:solidFill>
          </a:ln>
        </p:spPr>
      </p:pic>
      <p:pic>
        <p:nvPicPr>
          <p:cNvPr id="17" name="Picture 10" descr="http://im5-tub-ru.yandex.net/i?id=169120033-15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5105400"/>
            <a:ext cx="2276475" cy="1504950"/>
          </a:xfrm>
          <a:prstGeom prst="rect">
            <a:avLst/>
          </a:prstGeom>
          <a:noFill/>
          <a:ln w="19050">
            <a:solidFill>
              <a:srgbClr val="FF33CC"/>
            </a:solidFill>
          </a:ln>
        </p:spPr>
      </p:pic>
      <p:pic>
        <p:nvPicPr>
          <p:cNvPr id="18" name="Picture 4" descr="http://im3-tub-ru.yandex.net/i?id=318667019-58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5257800"/>
            <a:ext cx="1457325" cy="1428750"/>
          </a:xfrm>
          <a:prstGeom prst="rect">
            <a:avLst/>
          </a:prstGeom>
          <a:noFill/>
          <a:ln w="19050">
            <a:solidFill>
              <a:srgbClr val="FF99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em\Desktop\конкурс\100_1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86200"/>
            <a:ext cx="3951488" cy="2846388"/>
          </a:xfrm>
          <a:prstGeom prst="rect">
            <a:avLst/>
          </a:prstGeom>
          <a:noFill/>
          <a:ln w="38100">
            <a:solidFill>
              <a:srgbClr val="FFCCFF"/>
            </a:solidFill>
          </a:ln>
        </p:spPr>
      </p:pic>
      <p:pic>
        <p:nvPicPr>
          <p:cNvPr id="1027" name="Picture 3" descr="F:\конкурс фото\Фото0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3124200" cy="3516923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</p:pic>
      <p:pic>
        <p:nvPicPr>
          <p:cNvPr id="1028" name="Picture 4" descr="F:\конкурс фото\Фото0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667000"/>
            <a:ext cx="3019505" cy="402681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429000" y="0"/>
            <a:ext cx="2971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Центр музыкального развития </a:t>
            </a:r>
            <a:r>
              <a:rPr lang="ru-RU" b="1" dirty="0" smtClean="0">
                <a:solidFill>
                  <a:srgbClr val="0000CC"/>
                </a:solidFill>
              </a:rPr>
              <a:t>способствует формированию интереса к музыке, знакомит с музыкальными инструментами.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</a:rPr>
              <a:t>Дети учатся играть простейшие мелодии на различных музыкальных инструментах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030" name="Picture 6" descr="http://myvizitka.at.ua/muzika/animacija_muzikalnykh_instrumentov-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52400"/>
            <a:ext cx="1847850" cy="2156613"/>
          </a:xfrm>
          <a:prstGeom prst="rect">
            <a:avLst/>
          </a:prstGeom>
          <a:noFill/>
        </p:spPr>
      </p:pic>
      <p:pic>
        <p:nvPicPr>
          <p:cNvPr id="1031" name="Picture 7" descr="C:\Users\oem\Desktop\collection_musical_files\drum-0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5029200"/>
            <a:ext cx="762000" cy="125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oem\Desktop\конкурс\100_19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599"/>
            <a:ext cx="4495800" cy="3372105"/>
          </a:xfrm>
          <a:prstGeom prst="rect">
            <a:avLst/>
          </a:prstGeom>
          <a:noFill/>
          <a:ln w="38100">
            <a:solidFill>
              <a:srgbClr val="FF66CC"/>
            </a:solidFill>
          </a:ln>
        </p:spPr>
      </p:pic>
      <p:pic>
        <p:nvPicPr>
          <p:cNvPr id="3074" name="Picture 2" descr="C:\Users\oem\Desktop\конкурс\100_1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590800"/>
            <a:ext cx="4506041" cy="3379787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076" name="Picture 4" descr="http://gif1000.narod.ru/Gif_animacija_muzyka_i_muzykal_nye_instrumenty1/i0595rp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86199"/>
            <a:ext cx="2362200" cy="2312989"/>
          </a:xfrm>
          <a:prstGeom prst="rect">
            <a:avLst/>
          </a:prstGeom>
          <a:noFill/>
        </p:spPr>
      </p:pic>
      <p:pic>
        <p:nvPicPr>
          <p:cNvPr id="3082" name="Picture 10" descr="&amp;Acy;&amp;Ncy;&amp;Icy;&amp;Mcy;&amp;Acy;&amp;TScy;&amp;Icy;&amp;YAcy; &amp;Ncy;&amp;Ocy;&amp;Tcy;&amp;Y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228600"/>
            <a:ext cx="1513689" cy="1143000"/>
          </a:xfrm>
          <a:prstGeom prst="rect">
            <a:avLst/>
          </a:prstGeom>
          <a:noFill/>
        </p:spPr>
      </p:pic>
      <p:sp>
        <p:nvSpPr>
          <p:cNvPr id="12" name="Подзаголовок 2"/>
          <p:cNvSpPr txBox="1">
            <a:spLocks/>
          </p:cNvSpPr>
          <p:nvPr/>
        </p:nvSpPr>
        <p:spPr bwMode="auto">
          <a:xfrm>
            <a:off x="4724400" y="685800"/>
            <a:ext cx="393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Наш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веселый шумовой оркестр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3810000" y="6019800"/>
            <a:ext cx="518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Эта наша минута славы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600"/>
            <a:ext cx="3124200" cy="1066800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0000CC"/>
                </a:solidFill>
              </a:rPr>
              <a:t>Наборы самодельных шумовых инструментов для оркестра</a:t>
            </a:r>
            <a:endParaRPr lang="ru-RU" sz="1800" b="1" i="1" dirty="0">
              <a:solidFill>
                <a:srgbClr val="0000CC"/>
              </a:solidFill>
            </a:endParaRPr>
          </a:p>
        </p:txBody>
      </p:sp>
      <p:pic>
        <p:nvPicPr>
          <p:cNvPr id="28674" name="Picture 2" descr="F:\конкурс фото\Фото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2621461" cy="3352800"/>
          </a:xfrm>
          <a:prstGeom prst="rect">
            <a:avLst/>
          </a:prstGeom>
          <a:noFill/>
          <a:ln w="38100">
            <a:solidFill>
              <a:srgbClr val="FF66CC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895600" y="1524000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</a:rPr>
              <a:t>Атрибуты для танцевальных движений</a:t>
            </a:r>
            <a:endParaRPr lang="ru-RU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28678" name="Picture 6" descr="http://im6-tub-ru.yandex.net/i?id=375694680-44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257800"/>
            <a:ext cx="2286000" cy="142875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3074" name="Picture 2" descr="C:\Users\Татьяна\Desktop\Новая папка\Фото0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438400"/>
            <a:ext cx="2723541" cy="3632118"/>
          </a:xfrm>
          <a:prstGeom prst="rect">
            <a:avLst/>
          </a:prstGeom>
          <a:noFill/>
          <a:ln w="38100">
            <a:solidFill>
              <a:schemeClr val="accent5">
                <a:lumMod val="25000"/>
              </a:schemeClr>
            </a:solidFill>
          </a:ln>
        </p:spPr>
      </p:pic>
      <p:pic>
        <p:nvPicPr>
          <p:cNvPr id="9" name="Picture 2" descr="C:\Users\Татьяна\Desktop\Новая папка\Фото02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429000"/>
            <a:ext cx="3048001" cy="27432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791200" y="2438400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00CC"/>
                </a:solidFill>
                <a:cs typeface="Times New Roman" pitchFamily="18" charset="0"/>
              </a:rPr>
              <a:t>Атрибуты к музыкальным подвижным играм</a:t>
            </a:r>
            <a:endParaRPr lang="ru-RU" b="1" dirty="0">
              <a:solidFill>
                <a:srgbClr val="FF0066"/>
              </a:solidFill>
              <a:cs typeface="Times New Roman" pitchFamily="18" charset="0"/>
            </a:endParaRPr>
          </a:p>
        </p:txBody>
      </p:sp>
      <p:pic>
        <p:nvPicPr>
          <p:cNvPr id="14340" name="Picture 4" descr="http://im6-tub-ru.yandex.net/i?id=376534902-30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5257800"/>
            <a:ext cx="581025" cy="1504950"/>
          </a:xfrm>
          <a:prstGeom prst="rect">
            <a:avLst/>
          </a:prstGeom>
          <a:noFill/>
          <a:ln w="19050">
            <a:solidFill>
              <a:srgbClr val="FF9933"/>
            </a:solidFill>
          </a:ln>
        </p:spPr>
      </p:pic>
      <p:sp>
        <p:nvSpPr>
          <p:cNvPr id="15" name="Выноска-облако 14"/>
          <p:cNvSpPr/>
          <p:nvPr/>
        </p:nvSpPr>
        <p:spPr>
          <a:xfrm>
            <a:off x="3048000" y="0"/>
            <a:ext cx="6019800" cy="1676400"/>
          </a:xfrm>
          <a:prstGeom prst="cloudCallout">
            <a:avLst>
              <a:gd name="adj1" fmla="val 29815"/>
              <a:gd name="adj2" fmla="val -20596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Зоны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для самостоятельного </a:t>
            </a:r>
            <a:r>
              <a:rPr lang="ru-RU" b="1" dirty="0" err="1" smtClean="0">
                <a:solidFill>
                  <a:srgbClr val="FF0000"/>
                </a:solidFill>
              </a:rPr>
              <a:t>музицирования</a:t>
            </a:r>
            <a:r>
              <a:rPr lang="ru-RU" b="1" dirty="0" smtClean="0">
                <a:solidFill>
                  <a:srgbClr val="FF0000"/>
                </a:solidFill>
              </a:rPr>
              <a:t> мобильны, т.е. дети могут перемещать ее по своему усмотрению: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344" name="Picture 8" descr="http://im5-tub-ru.yandex.net/i?id=384512831-64-72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1447800"/>
            <a:ext cx="1344168" cy="1066800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алют 7">
        <a:dk1>
          <a:srgbClr val="00008A"/>
        </a:dk1>
        <a:lt1>
          <a:srgbClr val="FFFFFF"/>
        </a:lt1>
        <a:dk2>
          <a:srgbClr val="00CCFF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E2FF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8">
        <a:dk1>
          <a:srgbClr val="00008A"/>
        </a:dk1>
        <a:lt1>
          <a:srgbClr val="66FF33"/>
        </a:lt1>
        <a:dk2>
          <a:srgbClr val="00CCFF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E2FF"/>
        </a:accent3>
        <a:accent4>
          <a:srgbClr val="56DA2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9">
        <a:dk1>
          <a:srgbClr val="00008A"/>
        </a:dk1>
        <a:lt1>
          <a:srgbClr val="66FF33"/>
        </a:lt1>
        <a:dk2>
          <a:srgbClr val="00CCFF"/>
        </a:dk2>
        <a:lt2>
          <a:srgbClr val="FFFFFF"/>
        </a:lt2>
        <a:accent1>
          <a:srgbClr val="66FF33"/>
        </a:accent1>
        <a:accent2>
          <a:srgbClr val="00007A"/>
        </a:accent2>
        <a:accent3>
          <a:srgbClr val="AAE2FF"/>
        </a:accent3>
        <a:accent4>
          <a:srgbClr val="56DA2A"/>
        </a:accent4>
        <a:accent5>
          <a:srgbClr val="B8FFAD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10">
        <a:dk1>
          <a:srgbClr val="FF3300"/>
        </a:dk1>
        <a:lt1>
          <a:srgbClr val="00CCFF"/>
        </a:lt1>
        <a:dk2>
          <a:srgbClr val="FFFFFF"/>
        </a:dk2>
        <a:lt2>
          <a:srgbClr val="00008A"/>
        </a:lt2>
        <a:accent1>
          <a:srgbClr val="66FF33"/>
        </a:accent1>
        <a:accent2>
          <a:srgbClr val="00007A"/>
        </a:accent2>
        <a:accent3>
          <a:srgbClr val="AAE2FF"/>
        </a:accent3>
        <a:accent4>
          <a:srgbClr val="DA2A00"/>
        </a:accent4>
        <a:accent5>
          <a:srgbClr val="B8FFAD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659</Words>
  <Application>Microsoft Office PowerPoint</Application>
  <PresentationFormat>Экран (4:3)</PresentationFormat>
  <Paragraphs>136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Balloons</vt:lpstr>
      <vt:lpstr>Салют</vt:lpstr>
      <vt:lpstr>Слайд 1</vt:lpstr>
      <vt:lpstr> Песоцкая Татьяна Николаевна, воспитатель высшей квалификационной категории  стаж работы 30 лет</vt:lpstr>
      <vt:lpstr>Слайд 3</vt:lpstr>
      <vt:lpstr>Слайд 4</vt:lpstr>
      <vt:lpstr>Слайд 5</vt:lpstr>
      <vt:lpstr>Программы и педагогические технологии</vt:lpstr>
      <vt:lpstr>Слайд 7</vt:lpstr>
      <vt:lpstr>Слайд 8</vt:lpstr>
      <vt:lpstr>Наборы самодельных шумовых инструментов для оркестра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oem</dc:creator>
  <cp:lastModifiedBy>user</cp:lastModifiedBy>
  <cp:revision>58</cp:revision>
  <dcterms:created xsi:type="dcterms:W3CDTF">2012-10-14T14:12:45Z</dcterms:created>
  <dcterms:modified xsi:type="dcterms:W3CDTF">2013-09-27T10:11:29Z</dcterms:modified>
</cp:coreProperties>
</file>