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69" r:id="rId2"/>
    <p:sldId id="261" r:id="rId3"/>
    <p:sldId id="259" r:id="rId4"/>
    <p:sldId id="260" r:id="rId5"/>
    <p:sldId id="262" r:id="rId6"/>
    <p:sldId id="263" r:id="rId7"/>
    <p:sldId id="264"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0" r:id="rId31"/>
    <p:sldId id="291" r:id="rId32"/>
    <p:sldId id="292" r:id="rId33"/>
    <p:sldId id="293" r:id="rId34"/>
    <p:sldId id="294" r:id="rId35"/>
    <p:sldId id="295" r:id="rId36"/>
    <p:sldId id="296" r:id="rId37"/>
    <p:sldId id="297"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3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FEDE5B3-CC83-4041-BE9B-B0CC14EADC2F}" type="datetimeFigureOut">
              <a:rPr lang="ru-RU"/>
              <a:pPr>
                <a:defRPr/>
              </a:pPr>
              <a:t>25.12.2013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2CDEAAD-4BF0-4F4A-948E-6238DABF5F5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034166-4E1F-4DA2-BA6A-06BE9FF4C2F3}" type="slidenum">
              <a:rPr lang="ru-RU"/>
              <a:pPr fontAlgn="base">
                <a:spcBef>
                  <a:spcPct val="0"/>
                </a:spcBef>
                <a:spcAft>
                  <a:spcPct val="0"/>
                </a:spcAft>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Овал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lang="ru-RU" smtClean="0"/>
              <a:t>Образец заголовка</a:t>
            </a:r>
            <a:endParaRPr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6" name="Дата 6"/>
          <p:cNvSpPr>
            <a:spLocks noGrp="1"/>
          </p:cNvSpPr>
          <p:nvPr>
            <p:ph type="dt" sz="half" idx="10"/>
          </p:nvPr>
        </p:nvSpPr>
        <p:spPr/>
        <p:txBody>
          <a:bodyPr/>
          <a:lstStyle>
            <a:lvl1pPr>
              <a:defRPr/>
            </a:lvl1pPr>
            <a:extLst/>
          </a:lstStyle>
          <a:p>
            <a:pPr>
              <a:defRPr/>
            </a:pPr>
            <a:fld id="{F9E2B5C8-A11D-411B-AA65-119152D4E84D}" type="datetimeFigureOut">
              <a:rPr lang="ru-RU"/>
              <a:pPr>
                <a:defRPr/>
              </a:pPr>
              <a:t>25.12.2013</a:t>
            </a:fld>
            <a:endParaRPr lang="ru-RU"/>
          </a:p>
        </p:txBody>
      </p:sp>
      <p:sp>
        <p:nvSpPr>
          <p:cNvPr id="7" name="Нижний колонтитул 19"/>
          <p:cNvSpPr>
            <a:spLocks noGrp="1"/>
          </p:cNvSpPr>
          <p:nvPr>
            <p:ph type="ftr" sz="quarter" idx="11"/>
          </p:nvPr>
        </p:nvSpPr>
        <p:spPr/>
        <p:txBody>
          <a:bodyPr/>
          <a:lstStyle>
            <a:lvl1pPr>
              <a:defRPr/>
            </a:lvl1pPr>
            <a:extLst/>
          </a:lstStyle>
          <a:p>
            <a:pPr>
              <a:defRPr/>
            </a:pPr>
            <a:endParaRPr lang="ru-RU"/>
          </a:p>
        </p:txBody>
      </p:sp>
      <p:sp>
        <p:nvSpPr>
          <p:cNvPr id="8" name="Номер слайда 9"/>
          <p:cNvSpPr>
            <a:spLocks noGrp="1"/>
          </p:cNvSpPr>
          <p:nvPr>
            <p:ph type="sldNum" sz="quarter" idx="12"/>
          </p:nvPr>
        </p:nvSpPr>
        <p:spPr/>
        <p:txBody>
          <a:bodyPr/>
          <a:lstStyle>
            <a:lvl1pPr>
              <a:defRPr/>
            </a:lvl1pPr>
            <a:extLst/>
          </a:lstStyle>
          <a:p>
            <a:pPr>
              <a:defRPr/>
            </a:pPr>
            <a:fld id="{F7C06373-68E8-43DC-8EFF-D3D7EC16C9A2}" type="slidenum">
              <a:rPr lang="ru-RU"/>
              <a:pPr>
                <a:defRPr/>
              </a:pPr>
              <a:t>‹#›</a:t>
            </a:fld>
            <a:endParaRPr lang="ru-R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CEAF70FE-6FB2-496F-BED6-7F5274B71F4D}" type="datetimeFigureOut">
              <a:rPr lang="ru-RU"/>
              <a:pPr>
                <a:defRPr/>
              </a:pPr>
              <a:t>25.12.2013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9A18268A-9BA6-4BE0-8628-096D64CD5ED6}" type="slidenum">
              <a:rPr lang="ru-RU"/>
              <a:pPr>
                <a:defRPr/>
              </a:pPr>
              <a:t>‹#›</a:t>
            </a:fld>
            <a:endParaRPr lang="ru-R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99597EF-5DDA-453C-B320-4DBE462D9974}" type="datetimeFigureOut">
              <a:rPr lang="ru-RU"/>
              <a:pPr>
                <a:defRPr/>
              </a:pPr>
              <a:t>25.12.2013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1EF0DE76-4901-46A5-A967-467A43143258}" type="slidenum">
              <a:rPr lang="ru-RU"/>
              <a:pPr>
                <a:defRPr/>
              </a:pPr>
              <a:t>‹#›</a:t>
            </a:fld>
            <a:endParaRPr lang="ru-R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40B22137-B5F3-469A-B4F8-DDADF642A1F7}" type="datetimeFigureOut">
              <a:rPr lang="ru-RU"/>
              <a:pPr>
                <a:defRPr/>
              </a:pPr>
              <a:t>25.12.2013</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D6A4ADD7-CC74-4996-866D-49E7788E6794}" type="slidenum">
              <a:rPr lang="ru-RU"/>
              <a:pPr>
                <a:defRPr/>
              </a:pPr>
              <a:t>‹#›</a:t>
            </a:fld>
            <a:endParaRPr lang="ru-R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Овал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ru-RU" smtClean="0"/>
              <a:t>Образец заголовка</a:t>
            </a:r>
            <a:endParaRPr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8" name="Дата 3"/>
          <p:cNvSpPr>
            <a:spLocks noGrp="1"/>
          </p:cNvSpPr>
          <p:nvPr>
            <p:ph type="dt" sz="half" idx="10"/>
          </p:nvPr>
        </p:nvSpPr>
        <p:spPr/>
        <p:txBody>
          <a:bodyPr/>
          <a:lstStyle>
            <a:lvl1pPr>
              <a:defRPr/>
            </a:lvl1pPr>
            <a:extLst/>
          </a:lstStyle>
          <a:p>
            <a:pPr>
              <a:defRPr/>
            </a:pPr>
            <a:fld id="{22876EB9-F8CC-4B8B-82E8-061A72495C80}" type="datetimeFigureOut">
              <a:rPr lang="ru-RU"/>
              <a:pPr>
                <a:defRPr/>
              </a:pPr>
              <a:t>25.12.2013</a:t>
            </a:fld>
            <a:endParaRPr lang="ru-RU"/>
          </a:p>
        </p:txBody>
      </p:sp>
      <p:sp>
        <p:nvSpPr>
          <p:cNvPr id="9" name="Нижний колонтитул 4"/>
          <p:cNvSpPr>
            <a:spLocks noGrp="1"/>
          </p:cNvSpPr>
          <p:nvPr>
            <p:ph type="ftr" sz="quarter" idx="11"/>
          </p:nvPr>
        </p:nvSpPr>
        <p:spPr/>
        <p:txBody>
          <a:bodyPr/>
          <a:lstStyle>
            <a:lvl1pPr>
              <a:defRPr/>
            </a:lvl1pPr>
            <a:extLst/>
          </a:lstStyle>
          <a:p>
            <a:pPr>
              <a:defRPr/>
            </a:pPr>
            <a:endParaRPr lang="ru-RU"/>
          </a:p>
        </p:txBody>
      </p:sp>
      <p:sp>
        <p:nvSpPr>
          <p:cNvPr id="10" name="Номер слайда 5"/>
          <p:cNvSpPr>
            <a:spLocks noGrp="1"/>
          </p:cNvSpPr>
          <p:nvPr>
            <p:ph type="sldNum" sz="quarter" idx="12"/>
          </p:nvPr>
        </p:nvSpPr>
        <p:spPr/>
        <p:txBody>
          <a:bodyPr/>
          <a:lstStyle>
            <a:lvl1pPr>
              <a:defRPr/>
            </a:lvl1pPr>
            <a:extLst/>
          </a:lstStyle>
          <a:p>
            <a:pPr>
              <a:defRPr/>
            </a:pPr>
            <a:fld id="{49A54B94-6D48-4876-B84A-C781D4B5FA1B}" type="slidenum">
              <a:rPr lang="ru-RU"/>
              <a:pPr>
                <a:defRPr/>
              </a:pPr>
              <a:t>‹#›</a:t>
            </a:fld>
            <a:endParaRPr lang="ru-R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98AAE1CD-BE9F-4D24-8A6D-D906D242523C}" type="datetimeFigureOut">
              <a:rPr lang="ru-RU"/>
              <a:pPr>
                <a:defRPr/>
              </a:pPr>
              <a:t>25.12.2013</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CF20F4DC-F92E-4D28-BB4B-D8DE5F65B779}" type="slidenum">
              <a:rPr lang="ru-RU"/>
              <a:pPr>
                <a:defRPr/>
              </a:pPr>
              <a:t>‹#›</a:t>
            </a:fld>
            <a:endParaRPr lang="ru-R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lstStyle>
            <a:lvl1pPr algn="ctr">
              <a:defRPr sz="45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730D155D-6F1D-4192-A4AB-8AA8262ED84D}" type="datetimeFigureOut">
              <a:rPr lang="ru-RU"/>
              <a:pPr>
                <a:defRPr/>
              </a:pPr>
              <a:t>25.12.2013</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3D8D409C-CF33-4F50-A536-8F1ABB61E7C7}" type="slidenum">
              <a:rPr lang="ru-RU"/>
              <a:pPr>
                <a:defRPr/>
              </a:pPr>
              <a:t>‹#›</a:t>
            </a:fld>
            <a:endParaRPr lang="ru-R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F4BFCFBD-AAB2-4E15-BC1F-E6E7E1E488CD}" type="datetimeFigureOut">
              <a:rPr lang="ru-RU"/>
              <a:pPr>
                <a:defRPr/>
              </a:pPr>
              <a:t>25.12.2013</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D66B7AAA-EDDB-4DF8-B96B-3CD7BA0C2E59}" type="slidenum">
              <a:rPr lang="ru-RU"/>
              <a:pPr>
                <a:defRPr/>
              </a:pPr>
              <a:t>‹#›</a:t>
            </a:fld>
            <a:endParaRPr lang="ru-R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оугольник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Прямоугольник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Дата 1"/>
          <p:cNvSpPr>
            <a:spLocks noGrp="1"/>
          </p:cNvSpPr>
          <p:nvPr>
            <p:ph type="dt" sz="half" idx="10"/>
          </p:nvPr>
        </p:nvSpPr>
        <p:spPr/>
        <p:txBody>
          <a:bodyPr/>
          <a:lstStyle>
            <a:lvl1pPr>
              <a:defRPr/>
            </a:lvl1pPr>
            <a:extLst/>
          </a:lstStyle>
          <a:p>
            <a:pPr>
              <a:defRPr/>
            </a:pPr>
            <a:fld id="{88E22ED8-16D9-41B2-B6FF-9F366C4EC820}" type="datetimeFigureOut">
              <a:rPr lang="ru-RU"/>
              <a:pPr>
                <a:defRPr/>
              </a:pPr>
              <a:t>25.12.2013</a:t>
            </a:fld>
            <a:endParaRPr lang="ru-RU"/>
          </a:p>
        </p:txBody>
      </p:sp>
      <p:sp>
        <p:nvSpPr>
          <p:cNvPr id="5" name="Нижний колонтитул 2"/>
          <p:cNvSpPr>
            <a:spLocks noGrp="1"/>
          </p:cNvSpPr>
          <p:nvPr>
            <p:ph type="ftr" sz="quarter" idx="11"/>
          </p:nvPr>
        </p:nvSpPr>
        <p:spPr/>
        <p:txBody>
          <a:bodyPr/>
          <a:lstStyle>
            <a:lvl1pPr>
              <a:defRPr/>
            </a:lvl1pPr>
            <a:extLst/>
          </a:lstStyle>
          <a:p>
            <a:pPr>
              <a:defRPr/>
            </a:pPr>
            <a:endParaRPr lang="ru-RU"/>
          </a:p>
        </p:txBody>
      </p:sp>
      <p:sp>
        <p:nvSpPr>
          <p:cNvPr id="6" name="Номер слайда 3"/>
          <p:cNvSpPr>
            <a:spLocks noGrp="1"/>
          </p:cNvSpPr>
          <p:nvPr>
            <p:ph type="sldNum" sz="quarter" idx="12"/>
          </p:nvPr>
        </p:nvSpPr>
        <p:spPr/>
        <p:txBody>
          <a:bodyPr/>
          <a:lstStyle>
            <a:lvl1pPr>
              <a:defRPr/>
            </a:lvl1pPr>
            <a:extLst/>
          </a:lstStyle>
          <a:p>
            <a:pPr>
              <a:defRPr/>
            </a:pPr>
            <a:fld id="{CC527CDF-8224-495A-9C41-3BF3B2FEF7CC}" type="slidenum">
              <a:rPr lang="ru-RU"/>
              <a:pPr>
                <a:defRPr/>
              </a:pPr>
              <a:t>‹#›</a:t>
            </a:fld>
            <a:endParaRPr lang="ru-R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ru-RU" smtClean="0"/>
              <a:t>Образец заголовка</a:t>
            </a:r>
            <a:endParaRPr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E9962D96-B184-4D3D-BCB0-D1A015CC0975}" type="datetimeFigureOut">
              <a:rPr lang="ru-RU"/>
              <a:pPr>
                <a:defRPr/>
              </a:pPr>
              <a:t>25.12.2013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B6DF8791-4BE6-4A69-B751-692BBD90E1E6}" type="slidenum">
              <a:rPr lang="ru-RU"/>
              <a:pPr>
                <a:defRPr/>
              </a:pPr>
              <a:t>‹#›</a:t>
            </a:fld>
            <a:endParaRPr lang="ru-R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Прямоугольник 7"/>
          <p:cNvGrpSpPr>
            <a:grpSpLocks/>
          </p:cNvGrpSpPr>
          <p:nvPr/>
        </p:nvGrpSpPr>
        <p:grpSpPr bwMode="auto">
          <a:xfrm>
            <a:off x="646113" y="969963"/>
            <a:ext cx="4803775" cy="4802187"/>
            <a:chOff x="407" y="611"/>
            <a:chExt cx="3026" cy="3025"/>
          </a:xfrm>
        </p:grpSpPr>
        <p:pic>
          <p:nvPicPr>
            <p:cNvPr id="6" name="Прямоугольник 7"/>
            <p:cNvPicPr>
              <a:picLocks noChangeArrowheads="1"/>
            </p:cNvPicPr>
            <p:nvPr/>
          </p:nvPicPr>
          <p:blipFill>
            <a:blip r:embed="rId2"/>
            <a:srcRect/>
            <a:stretch>
              <a:fillRect/>
            </a:stretch>
          </p:blipFill>
          <p:spPr bwMode="auto">
            <a:xfrm>
              <a:off x="407" y="611"/>
              <a:ext cx="3026" cy="3025"/>
            </a:xfrm>
            <a:prstGeom prst="rect">
              <a:avLst/>
            </a:prstGeom>
            <a:noFill/>
          </p:spPr>
        </p:pic>
        <p:sp>
          <p:nvSpPr>
            <p:cNvPr id="7" name="Text Box 3"/>
            <p:cNvSpPr txBox="1">
              <a:spLocks noChangeArrowheads="1"/>
            </p:cNvSpPr>
            <p:nvPr/>
          </p:nvSpPr>
          <p:spPr bwMode="auto">
            <a:xfrm>
              <a:off x="480" y="672"/>
              <a:ext cx="2880" cy="2880"/>
            </a:xfrm>
            <a:prstGeom prst="rect">
              <a:avLst/>
            </a:prstGeom>
            <a:noFill/>
            <a:ln w="9525">
              <a:noFill/>
              <a:miter lim="800000"/>
              <a:headEnd/>
              <a:tailEnd/>
            </a:ln>
          </p:spPr>
          <p:txBody>
            <a:bodyPr tIns="274320"/>
            <a:lstStyle/>
            <a:p>
              <a:pPr indent="-282575">
                <a:lnSpc>
                  <a:spcPts val="3000"/>
                </a:lnSpc>
                <a:spcBef>
                  <a:spcPts val="600"/>
                </a:spcBef>
                <a:buClr>
                  <a:schemeClr val="accent1"/>
                </a:buClr>
                <a:buSzPct val="80000"/>
                <a:buFont typeface="Wingdings 2" pitchFamily="18" charset="2"/>
                <a:buNone/>
              </a:pPr>
              <a:endParaRPr lang="en-US" sz="3200">
                <a:latin typeface="Gill Sans MT"/>
              </a:endParaRPr>
            </a:p>
          </p:txBody>
        </p:sp>
      </p:grpSp>
      <p:sp>
        <p:nvSpPr>
          <p:cNvPr id="8" name="Блок-схема: процесс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Блок-схема: процесс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ru-RU" smtClean="0"/>
              <a:t>Образец заголовка</a:t>
            </a:r>
            <a:endParaRPr lang="en-US"/>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0" name="Дата 4"/>
          <p:cNvSpPr>
            <a:spLocks noGrp="1"/>
          </p:cNvSpPr>
          <p:nvPr>
            <p:ph type="dt" sz="half" idx="10"/>
          </p:nvPr>
        </p:nvSpPr>
        <p:spPr/>
        <p:txBody>
          <a:bodyPr/>
          <a:lstStyle>
            <a:lvl1pPr>
              <a:defRPr/>
            </a:lvl1pPr>
            <a:extLst/>
          </a:lstStyle>
          <a:p>
            <a:pPr>
              <a:defRPr/>
            </a:pPr>
            <a:fld id="{EF79EA39-799C-49D6-8F6A-F0F7BC63E837}" type="datetimeFigureOut">
              <a:rPr lang="ru-RU"/>
              <a:pPr>
                <a:defRPr/>
              </a:pPr>
              <a:t>25.12.2013</a:t>
            </a:fld>
            <a:endParaRPr lang="ru-RU"/>
          </a:p>
        </p:txBody>
      </p:sp>
      <p:sp>
        <p:nvSpPr>
          <p:cNvPr id="11" name="Нижний колонтитул 5"/>
          <p:cNvSpPr>
            <a:spLocks noGrp="1"/>
          </p:cNvSpPr>
          <p:nvPr>
            <p:ph type="ftr" sz="quarter" idx="11"/>
          </p:nvPr>
        </p:nvSpPr>
        <p:spPr/>
        <p:txBody>
          <a:bodyPr/>
          <a:lstStyle>
            <a:lvl1pPr>
              <a:defRPr/>
            </a:lvl1pPr>
            <a:extLst/>
          </a:lstStyle>
          <a:p>
            <a:pPr>
              <a:defRPr/>
            </a:pPr>
            <a:endParaRPr lang="ru-RU"/>
          </a:p>
        </p:txBody>
      </p:sp>
      <p:sp>
        <p:nvSpPr>
          <p:cNvPr id="12" name="Номер слайда 6"/>
          <p:cNvSpPr>
            <a:spLocks noGrp="1"/>
          </p:cNvSpPr>
          <p:nvPr>
            <p:ph type="sldNum" sz="quarter" idx="12"/>
          </p:nvPr>
        </p:nvSpPr>
        <p:spPr/>
        <p:txBody>
          <a:bodyPr/>
          <a:lstStyle>
            <a:lvl1pPr>
              <a:defRPr/>
            </a:lvl1pPr>
            <a:extLst/>
          </a:lstStyle>
          <a:p>
            <a:pPr>
              <a:defRPr/>
            </a:pPr>
            <a:fld id="{345B3F09-926D-4570-AA72-60E28432352A}" type="slidenum">
              <a:rPr lang="ru-RU"/>
              <a:pPr>
                <a:defRPr/>
              </a:pPr>
              <a:t>‹#›</a:t>
            </a:fld>
            <a:endParaRPr lang="ru-R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Овал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Заголовок 4"/>
          <p:cNvSpPr>
            <a:spLocks noGrp="1"/>
          </p:cNvSpPr>
          <p:nvPr>
            <p:ph type="title"/>
          </p:nvPr>
        </p:nvSpPr>
        <p:spPr>
          <a:xfrm>
            <a:off x="1435100" y="274638"/>
            <a:ext cx="7499350" cy="1143000"/>
          </a:xfrm>
          <a:prstGeom prst="rect">
            <a:avLst/>
          </a:prstGeom>
        </p:spPr>
        <p:txBody>
          <a:bodyPr anchor="ctr">
            <a:normAutofit/>
          </a:bodyPr>
          <a:lstStyle>
            <a:extLst/>
          </a:lstStyle>
          <a:p>
            <a:r>
              <a:rPr lang="ru-RU" smtClean="0"/>
              <a:t>Образец заголовка</a:t>
            </a:r>
            <a:endParaRPr lang="en-US"/>
          </a:p>
        </p:txBody>
      </p:sp>
      <p:sp>
        <p:nvSpPr>
          <p:cNvPr id="1033" name="Текст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5A37712E-33CB-493C-9467-FD5FB4977586}" type="datetimeFigureOut">
              <a:rPr lang="ru-RU"/>
              <a:pPr>
                <a:defRPr/>
              </a:pPr>
              <a:t>25.12.2013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ru-RU"/>
          </a:p>
        </p:txBody>
      </p:sp>
      <p:sp>
        <p:nvSpPr>
          <p:cNvPr id="22" name="Номер слайда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6328B516-1616-4605-AD4B-533C4E4ABD0E}" type="slidenum">
              <a:rPr lang="ru-RU"/>
              <a:pPr>
                <a:defRPr/>
              </a:pPr>
              <a:t>‹#›</a:t>
            </a:fld>
            <a:endParaRPr lang="ru-RU"/>
          </a:p>
        </p:txBody>
      </p:sp>
      <p:sp>
        <p:nvSpPr>
          <p:cNvPr id="15" name="Прямоугольник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6" r:id="rId5"/>
    <p:sldLayoutId id="2147483681" r:id="rId6"/>
    <p:sldLayoutId id="2147483687" r:id="rId7"/>
    <p:sldLayoutId id="2147483688" r:id="rId8"/>
    <p:sldLayoutId id="2147483689" r:id="rId9"/>
    <p:sldLayoutId id="2147483680" r:id="rId10"/>
    <p:sldLayoutId id="2147483679" r:id="rId11"/>
  </p:sldLayoutIdLst>
  <p:transition spd="slow">
    <p:fade/>
  </p:transition>
  <p:txStyles>
    <p:titleStyle>
      <a:lvl1pPr algn="l" rtl="0" fontAlgn="base">
        <a:spcBef>
          <a:spcPct val="0"/>
        </a:spcBef>
        <a:spcAft>
          <a:spcPct val="0"/>
        </a:spcAft>
        <a:defRPr sz="4300" kern="1200">
          <a:solidFill>
            <a:srgbClr val="0000B0"/>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0000B0"/>
          </a:solidFill>
          <a:latin typeface="Corbel" pitchFamily="34" charset="0"/>
        </a:defRPr>
      </a:lvl2pPr>
      <a:lvl3pPr algn="l" rtl="0" fontAlgn="base">
        <a:spcBef>
          <a:spcPct val="0"/>
        </a:spcBef>
        <a:spcAft>
          <a:spcPct val="0"/>
        </a:spcAft>
        <a:defRPr sz="4300">
          <a:solidFill>
            <a:srgbClr val="0000B0"/>
          </a:solidFill>
          <a:latin typeface="Corbel" pitchFamily="34" charset="0"/>
        </a:defRPr>
      </a:lvl3pPr>
      <a:lvl4pPr algn="l" rtl="0" fontAlgn="base">
        <a:spcBef>
          <a:spcPct val="0"/>
        </a:spcBef>
        <a:spcAft>
          <a:spcPct val="0"/>
        </a:spcAft>
        <a:defRPr sz="4300">
          <a:solidFill>
            <a:srgbClr val="0000B0"/>
          </a:solidFill>
          <a:latin typeface="Corbel" pitchFamily="34" charset="0"/>
        </a:defRPr>
      </a:lvl4pPr>
      <a:lvl5pPr algn="l" rtl="0" fontAlgn="base">
        <a:spcBef>
          <a:spcPct val="0"/>
        </a:spcBef>
        <a:spcAft>
          <a:spcPct val="0"/>
        </a:spcAft>
        <a:defRPr sz="4300">
          <a:solidFill>
            <a:srgbClr val="0000B0"/>
          </a:solidFill>
          <a:latin typeface="Corbel" pitchFamily="34" charset="0"/>
        </a:defRPr>
      </a:lvl5pPr>
      <a:lvl6pPr marL="457200" algn="l" rtl="0" fontAlgn="base">
        <a:spcBef>
          <a:spcPct val="0"/>
        </a:spcBef>
        <a:spcAft>
          <a:spcPct val="0"/>
        </a:spcAft>
        <a:defRPr sz="4300">
          <a:solidFill>
            <a:srgbClr val="0000B0"/>
          </a:solidFill>
          <a:latin typeface="Corbel" pitchFamily="34" charset="0"/>
        </a:defRPr>
      </a:lvl6pPr>
      <a:lvl7pPr marL="914400" algn="l" rtl="0" fontAlgn="base">
        <a:spcBef>
          <a:spcPct val="0"/>
        </a:spcBef>
        <a:spcAft>
          <a:spcPct val="0"/>
        </a:spcAft>
        <a:defRPr sz="4300">
          <a:solidFill>
            <a:srgbClr val="0000B0"/>
          </a:solidFill>
          <a:latin typeface="Corbel" pitchFamily="34" charset="0"/>
        </a:defRPr>
      </a:lvl7pPr>
      <a:lvl8pPr marL="1371600" algn="l" rtl="0" fontAlgn="base">
        <a:spcBef>
          <a:spcPct val="0"/>
        </a:spcBef>
        <a:spcAft>
          <a:spcPct val="0"/>
        </a:spcAft>
        <a:defRPr sz="4300">
          <a:solidFill>
            <a:srgbClr val="0000B0"/>
          </a:solidFill>
          <a:latin typeface="Corbel" pitchFamily="34" charset="0"/>
        </a:defRPr>
      </a:lvl8pPr>
      <a:lvl9pPr marL="1828800" algn="l" rtl="0" fontAlgn="base">
        <a:spcBef>
          <a:spcPct val="0"/>
        </a:spcBef>
        <a:spcAft>
          <a:spcPct val="0"/>
        </a:spcAft>
        <a:defRPr sz="4300">
          <a:solidFill>
            <a:srgbClr val="0000B0"/>
          </a:solidFill>
          <a:latin typeface="Corbel"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AAAACA"/>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DADADA"/>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NULL"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gif"/></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hist.msu.ru/Labs/ARHEO/Azbuka2.jpg" TargetMode="External"/><Relationship Id="rId1" Type="http://schemas.openxmlformats.org/officeDocument/2006/relationships/slideLayout" Target="../slideLayouts/slideLayout6.xml"/><Relationship Id="rId4" Type="http://schemas.openxmlformats.org/officeDocument/2006/relationships/image" Target="../media/image32.gi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gif"/></Relationships>
</file>

<file path=ppt/slides/_rels/slide1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gif"/></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mg0.liveinternet.ru/images/attach/c/1/56/771/56771289_1269199585_a2decf45bfaaaa545031f2b4144_prev.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days.ru/Images/im955.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http://www.days.ru/Images/ib1913.jpg" TargetMode="External"/><Relationship Id="rId2" Type="http://schemas.openxmlformats.org/officeDocument/2006/relationships/hyperlink" Target="http://www.days.ru/Images/ii1233&amp;1867.htm" TargetMode="Externa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hyperlink" Target="http://www.days.ru/Images/ii1525&amp;1913.htm" TargetMode="External"/><Relationship Id="rId4" Type="http://schemas.openxmlformats.org/officeDocument/2006/relationships/image" Target="http://www.days.ru/Images/ib1867.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3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79.gif"/><Relationship Id="rId3" Type="http://schemas.openxmlformats.org/officeDocument/2006/relationships/image" Target="../media/image74.gif"/><Relationship Id="rId7" Type="http://schemas.openxmlformats.org/officeDocument/2006/relationships/image" Target="../media/image78.gif"/><Relationship Id="rId2" Type="http://schemas.openxmlformats.org/officeDocument/2006/relationships/image" Target="../media/image73.gif"/><Relationship Id="rId1" Type="http://schemas.openxmlformats.org/officeDocument/2006/relationships/slideLayout" Target="../slideLayouts/slideLayout6.xml"/><Relationship Id="rId6" Type="http://schemas.openxmlformats.org/officeDocument/2006/relationships/image" Target="../media/image77.gif"/><Relationship Id="rId5" Type="http://schemas.openxmlformats.org/officeDocument/2006/relationships/image" Target="../media/image76.gif"/><Relationship Id="rId4" Type="http://schemas.openxmlformats.org/officeDocument/2006/relationships/image" Target="../media/image75.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a-nomalia.narod.ru/bel2/47.files/image001.jpg" TargetMode="External"/><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6.gi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hyperlink" Target="http://www.myjulia.ru/data/cache/2010/02/13/338859_7763nothumb500.jpg" TargetMode="External"/><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388" y="0"/>
            <a:ext cx="8856662" cy="2636838"/>
          </a:xfrm>
          <a:prstGeom prst="horizontalScroll">
            <a:avLst/>
          </a:prstGeom>
        </p:spPr>
        <p:style>
          <a:lnRef idx="2">
            <a:schemeClr val="dk1"/>
          </a:lnRef>
          <a:fillRef idx="1">
            <a:schemeClr val="lt1"/>
          </a:fillRef>
          <a:effectRef idx="0">
            <a:schemeClr val="dk1"/>
          </a:effectRef>
          <a:fontRef idx="minor">
            <a:schemeClr val="dk1"/>
          </a:fontRef>
        </p:style>
        <p:txBody>
          <a:bodyPr/>
          <a:lstStyle/>
          <a:p>
            <a:pPr algn="ctr" fontAlgn="auto">
              <a:spcAft>
                <a:spcPts val="0"/>
              </a:spcAft>
              <a:defRPr/>
            </a:pPr>
            <a:r>
              <a:rPr lang="ru-RU" sz="2400" b="1" dirty="0" smtClean="0">
                <a:solidFill>
                  <a:schemeClr val="tx1"/>
                </a:solidFill>
                <a:effectLst/>
              </a:rPr>
              <a:t>Интегрированный урок</a:t>
            </a:r>
            <a:br>
              <a:rPr lang="ru-RU" sz="2400" b="1" dirty="0" smtClean="0">
                <a:solidFill>
                  <a:schemeClr val="tx1"/>
                </a:solidFill>
                <a:effectLst/>
              </a:rPr>
            </a:br>
            <a:r>
              <a:rPr lang="ru-RU" sz="2400" b="1" dirty="0" smtClean="0">
                <a:solidFill>
                  <a:schemeClr val="tx1"/>
                </a:solidFill>
                <a:effectLst/>
              </a:rPr>
              <a:t> </a:t>
            </a:r>
            <a:r>
              <a:rPr lang="ru-RU" sz="2400" b="1" i="1" dirty="0" smtClean="0">
                <a:solidFill>
                  <a:schemeClr val="tx1"/>
                </a:solidFill>
                <a:effectLst/>
              </a:rPr>
              <a:t>по английскому языку и русской литературе</a:t>
            </a:r>
            <a:br>
              <a:rPr lang="ru-RU" sz="2400" b="1" i="1" dirty="0" smtClean="0">
                <a:solidFill>
                  <a:schemeClr val="tx1"/>
                </a:solidFill>
                <a:effectLst/>
              </a:rPr>
            </a:br>
            <a:r>
              <a:rPr lang="ru-RU" sz="2400" b="1" i="1" dirty="0" smtClean="0">
                <a:solidFill>
                  <a:schemeClr val="tx1"/>
                </a:solidFill>
                <a:effectLst/>
              </a:rPr>
              <a:t>Литературная гостиная</a:t>
            </a:r>
            <a:r>
              <a:rPr lang="ru-RU" sz="2400" b="1" dirty="0" smtClean="0">
                <a:solidFill>
                  <a:schemeClr val="tx1"/>
                </a:solidFill>
                <a:effectLst/>
              </a:rPr>
              <a:t/>
            </a:r>
            <a:br>
              <a:rPr lang="ru-RU" sz="2400" b="1" dirty="0" smtClean="0">
                <a:solidFill>
                  <a:schemeClr val="tx1"/>
                </a:solidFill>
                <a:effectLst/>
              </a:rPr>
            </a:br>
            <a:r>
              <a:rPr lang="ru-RU" sz="2400" b="1" dirty="0" smtClean="0">
                <a:solidFill>
                  <a:schemeClr val="tx1"/>
                </a:solidFill>
                <a:effectLst/>
              </a:rPr>
              <a:t>«1150 лет славянской письменности»</a:t>
            </a:r>
            <a:endParaRPr lang="ru-RU" sz="2400" b="1" dirty="0">
              <a:solidFill>
                <a:schemeClr val="tx1"/>
              </a:solidFill>
              <a:effectLst/>
            </a:endParaRPr>
          </a:p>
        </p:txBody>
      </p:sp>
      <p:sp>
        <p:nvSpPr>
          <p:cNvPr id="3" name="Подзаголовок 2"/>
          <p:cNvSpPr>
            <a:spLocks noGrp="1"/>
          </p:cNvSpPr>
          <p:nvPr>
            <p:ph type="subTitle" idx="1"/>
          </p:nvPr>
        </p:nvSpPr>
        <p:spPr>
          <a:xfrm>
            <a:off x="107950" y="2492375"/>
            <a:ext cx="9036050" cy="4365625"/>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r" fontAlgn="auto">
              <a:spcAft>
                <a:spcPts val="0"/>
              </a:spcAft>
              <a:buFont typeface="Wingdings 2"/>
              <a:buNone/>
              <a:defRPr/>
            </a:pPr>
            <a:endParaRPr lang="ru-RU" sz="1600" b="1" dirty="0" smtClean="0">
              <a:solidFill>
                <a:srgbClr val="002060"/>
              </a:solidFill>
            </a:endParaRPr>
          </a:p>
          <a:p>
            <a:pPr algn="r" fontAlgn="auto">
              <a:spcAft>
                <a:spcPts val="0"/>
              </a:spcAft>
              <a:buFont typeface="Wingdings 2"/>
              <a:buNone/>
              <a:defRPr/>
            </a:pPr>
            <a:endParaRPr lang="ru-RU" sz="1600" b="1" dirty="0" smtClean="0">
              <a:solidFill>
                <a:srgbClr val="002060"/>
              </a:solidFill>
            </a:endParaRPr>
          </a:p>
          <a:p>
            <a:pPr algn="r" fontAlgn="auto">
              <a:spcAft>
                <a:spcPts val="0"/>
              </a:spcAft>
              <a:buFont typeface="Wingdings 2"/>
              <a:buNone/>
              <a:defRPr/>
            </a:pPr>
            <a:endParaRPr lang="ru-RU" sz="1600" b="1" dirty="0" smtClean="0">
              <a:solidFill>
                <a:srgbClr val="002060"/>
              </a:solidFill>
            </a:endParaRPr>
          </a:p>
          <a:p>
            <a:pPr algn="r" fontAlgn="auto">
              <a:spcAft>
                <a:spcPts val="0"/>
              </a:spcAft>
              <a:buFont typeface="Wingdings 2"/>
              <a:buNone/>
              <a:defRPr/>
            </a:pPr>
            <a:r>
              <a:rPr lang="ru-RU" sz="1500" b="1" dirty="0" smtClean="0">
                <a:solidFill>
                  <a:srgbClr val="002060"/>
                </a:solidFill>
              </a:rPr>
              <a:t>МОУ СОШ №17 </a:t>
            </a:r>
          </a:p>
          <a:p>
            <a:pPr algn="r" fontAlgn="auto">
              <a:spcAft>
                <a:spcPts val="0"/>
              </a:spcAft>
              <a:buFont typeface="Wingdings 2"/>
              <a:buNone/>
              <a:defRPr/>
            </a:pPr>
            <a:r>
              <a:rPr lang="ru-RU" sz="1400" b="1" dirty="0" smtClean="0">
                <a:solidFill>
                  <a:srgbClr val="002060"/>
                </a:solidFill>
              </a:rPr>
              <a:t>г. Подольск </a:t>
            </a:r>
          </a:p>
          <a:p>
            <a:pPr algn="r" fontAlgn="auto">
              <a:spcAft>
                <a:spcPts val="0"/>
              </a:spcAft>
              <a:buFont typeface="Wingdings 2"/>
              <a:buNone/>
              <a:defRPr/>
            </a:pPr>
            <a:r>
              <a:rPr lang="ru-RU" sz="1400" b="1" dirty="0" smtClean="0">
                <a:solidFill>
                  <a:srgbClr val="002060"/>
                </a:solidFill>
              </a:rPr>
              <a:t>Московская область</a:t>
            </a:r>
          </a:p>
          <a:p>
            <a:pPr algn="r" fontAlgn="auto">
              <a:spcAft>
                <a:spcPts val="0"/>
              </a:spcAft>
              <a:buFont typeface="Wingdings 2"/>
              <a:buNone/>
              <a:defRPr/>
            </a:pPr>
            <a:r>
              <a:rPr lang="ru-RU" sz="1600" b="1" i="1" dirty="0" smtClean="0">
                <a:solidFill>
                  <a:srgbClr val="002060"/>
                </a:solidFill>
              </a:rPr>
              <a:t>Корченкова Е.А., </a:t>
            </a:r>
          </a:p>
          <a:p>
            <a:pPr algn="r" fontAlgn="auto">
              <a:spcAft>
                <a:spcPts val="0"/>
              </a:spcAft>
              <a:buFont typeface="Wingdings 2"/>
              <a:buNone/>
              <a:defRPr/>
            </a:pPr>
            <a:r>
              <a:rPr lang="ru-RU" sz="1400" b="1" dirty="0" smtClean="0">
                <a:solidFill>
                  <a:srgbClr val="002060"/>
                </a:solidFill>
              </a:rPr>
              <a:t>учитель русского языка и литературы</a:t>
            </a:r>
          </a:p>
          <a:p>
            <a:pPr algn="r" fontAlgn="auto">
              <a:spcAft>
                <a:spcPts val="0"/>
              </a:spcAft>
              <a:buFont typeface="Wingdings 2"/>
              <a:buNone/>
              <a:defRPr/>
            </a:pPr>
            <a:r>
              <a:rPr lang="ru-RU" sz="1600" b="1" i="1" dirty="0" smtClean="0">
                <a:solidFill>
                  <a:srgbClr val="002060"/>
                </a:solidFill>
              </a:rPr>
              <a:t>Печкурова Е.А., </a:t>
            </a:r>
          </a:p>
          <a:p>
            <a:pPr algn="r" fontAlgn="auto">
              <a:spcAft>
                <a:spcPts val="0"/>
              </a:spcAft>
              <a:buFont typeface="Wingdings 2"/>
              <a:buNone/>
              <a:defRPr/>
            </a:pPr>
            <a:r>
              <a:rPr lang="ru-RU" sz="1400" b="1" dirty="0" smtClean="0">
                <a:solidFill>
                  <a:srgbClr val="002060"/>
                </a:solidFill>
              </a:rPr>
              <a:t>учитель английского языка</a:t>
            </a:r>
          </a:p>
          <a:p>
            <a:pPr algn="r" fontAlgn="auto">
              <a:spcAft>
                <a:spcPts val="0"/>
              </a:spcAft>
              <a:buFont typeface="Wingdings 2"/>
              <a:buNone/>
              <a:defRPr/>
            </a:pPr>
            <a:endParaRPr lang="ru-RU" sz="1400" b="1" dirty="0" smtClean="0">
              <a:solidFill>
                <a:srgbClr val="002060"/>
              </a:solidFill>
            </a:endParaRPr>
          </a:p>
          <a:p>
            <a:pPr algn="ctr" fontAlgn="auto">
              <a:spcAft>
                <a:spcPts val="0"/>
              </a:spcAft>
              <a:buFont typeface="Wingdings 2"/>
              <a:buNone/>
              <a:defRPr/>
            </a:pPr>
            <a:r>
              <a:rPr lang="ru-RU" sz="1400" b="1" dirty="0" smtClean="0">
                <a:solidFill>
                  <a:srgbClr val="002060"/>
                </a:solidFill>
              </a:rPr>
              <a:t>Г. Подольск, 2013</a:t>
            </a:r>
            <a:endParaRPr lang="ru-RU" sz="1400" b="1" dirty="0">
              <a:solidFill>
                <a:srgbClr val="002060"/>
              </a:solidFill>
            </a:endParaRPr>
          </a:p>
        </p:txBody>
      </p:sp>
      <p:pic>
        <p:nvPicPr>
          <p:cNvPr id="4" name="Picture 2" descr="&amp;Dcy;&amp;iecy;&amp;ncy;&amp;softcy; &amp;scy;&amp;lcy;&amp;acy;&amp;vcy;&amp;yacy;&amp;ncy;&amp;scy;&amp;kcy;&amp;ocy;&amp;jcy; &amp;pcy;&amp;icy;&amp;scy;&amp;softcy;&amp;mcy;&amp;iecy;&amp;ncy;&amp;ncy;&amp;ocy;&amp;scy;&amp;tcy;&amp;icy; &amp;icy; &amp;kcy;&amp;ucy;&amp;lcy;&amp;softcy;&amp;tcy;&amp;ucy;&amp;rcy;&amp;ycy;"/>
          <p:cNvPicPr>
            <a:picLocks noChangeAspect="1" noChangeArrowheads="1"/>
          </p:cNvPicPr>
          <p:nvPr/>
        </p:nvPicPr>
        <p:blipFill>
          <a:blip r:embed="rId3"/>
          <a:srcRect/>
          <a:stretch>
            <a:fillRect/>
          </a:stretch>
        </p:blipFill>
        <p:spPr bwMode="auto">
          <a:xfrm>
            <a:off x="749300" y="2487613"/>
            <a:ext cx="4114800" cy="3084512"/>
          </a:xfrm>
          <a:prstGeom prst="rect">
            <a:avLst/>
          </a:prstGeom>
          <a:noFill/>
        </p:spPr>
      </p:pic>
      <p:pic>
        <p:nvPicPr>
          <p:cNvPr id="6" name="Shape">
            <a:hlinkClick r:id="" action="ppaction://media"/>
          </p:cNvPr>
          <p:cNvPicPr>
            <a:picLocks noRot="1" noChangeAspect="1"/>
          </p:cNvPicPr>
          <p:nvPr>
            <a:audioFile r:link="rId1"/>
          </p:nvPr>
        </p:nvPicPr>
        <p:blipFill>
          <a:blip r:embed="rId4"/>
          <a:srcRect/>
          <a:stretch>
            <a:fillRect/>
          </a:stretch>
        </p:blipFill>
        <p:spPr bwMode="auto">
          <a:xfrm>
            <a:off x="8243888" y="404813"/>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fonts9"/>
          <p:cNvPicPr>
            <a:picLocks noChangeAspect="1" noChangeArrowheads="1"/>
          </p:cNvPicPr>
          <p:nvPr/>
        </p:nvPicPr>
        <p:blipFill>
          <a:blip r:embed="rId2"/>
          <a:srcRect/>
          <a:stretch>
            <a:fillRect/>
          </a:stretch>
        </p:blipFill>
        <p:spPr bwMode="auto">
          <a:xfrm>
            <a:off x="6156325" y="188913"/>
            <a:ext cx="2771775" cy="4365625"/>
          </a:xfrm>
          <a:prstGeom prst="rect">
            <a:avLst/>
          </a:prstGeom>
          <a:noFill/>
          <a:ln w="9525">
            <a:noFill/>
            <a:miter lim="800000"/>
            <a:headEnd/>
            <a:tailEnd/>
          </a:ln>
        </p:spPr>
      </p:pic>
      <p:sp>
        <p:nvSpPr>
          <p:cNvPr id="1025" name="Rectangle 1"/>
          <p:cNvSpPr>
            <a:spLocks noGrp="1" noChangeArrowheads="1"/>
          </p:cNvSpPr>
          <p:nvPr>
            <p:ph type="title"/>
          </p:nvPr>
        </p:nvSpPr>
        <p:spPr bwMode="auto">
          <a:xfrm>
            <a:off x="0" y="14288"/>
            <a:ext cx="6659563" cy="6829425"/>
          </a:xfrm>
          <a:prstGeom prst="verticalScroll">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0" compatLnSpc="1">
            <a:prstTxWarp prst="textNoShape">
              <a:avLst/>
            </a:prstTxWarp>
            <a:spAutoFit/>
          </a:bodyPr>
          <a:lstStyle/>
          <a:p>
            <a:pPr algn="ctr" eaLnBrk="0" hangingPunct="0"/>
            <a:r>
              <a:rPr lang="en-US" sz="2400" b="1" i="1" smtClean="0">
                <a:solidFill>
                  <a:srgbClr val="C00000"/>
                </a:solidFill>
                <a:effectLst/>
                <a:latin typeface="Calibri" pitchFamily="34" charset="0"/>
                <a:cs typeface="Times New Roman" pitchFamily="18" charset="0"/>
              </a:rPr>
              <a:t>D</a:t>
            </a:r>
            <a:r>
              <a:rPr lang="en-US" sz="2400" b="1" i="1" smtClean="0">
                <a:solidFill>
                  <a:schemeClr val="tx1"/>
                </a:solidFill>
                <a:effectLst/>
                <a:latin typeface="Calibri" pitchFamily="34" charset="0"/>
                <a:cs typeface="Times New Roman" pitchFamily="18" charset="0"/>
              </a:rPr>
              <a:t>o we often think how our ancestors lived, how they associated, </a:t>
            </a:r>
            <a:r>
              <a:rPr lang="ru-RU" sz="2400" b="1" i="1" smtClean="0">
                <a:solidFill>
                  <a:schemeClr val="tx1"/>
                </a:solidFill>
                <a:effectLst/>
                <a:latin typeface="Calibri" pitchFamily="34" charset="0"/>
                <a:cs typeface="Times New Roman" pitchFamily="18" charset="0"/>
              </a:rPr>
              <a:t/>
            </a:r>
            <a:br>
              <a:rPr lang="ru-RU" sz="2400" b="1" i="1" smtClean="0">
                <a:solidFill>
                  <a:schemeClr val="tx1"/>
                </a:solidFill>
                <a:effectLst/>
                <a:latin typeface="Calibri" pitchFamily="34" charset="0"/>
                <a:cs typeface="Times New Roman" pitchFamily="18" charset="0"/>
              </a:rPr>
            </a:br>
            <a:r>
              <a:rPr lang="en-US" sz="2400" b="1" i="1" smtClean="0">
                <a:solidFill>
                  <a:schemeClr val="tx1"/>
                </a:solidFill>
                <a:effectLst/>
                <a:latin typeface="Calibri" pitchFamily="34" charset="0"/>
                <a:cs typeface="Times New Roman" pitchFamily="18" charset="0"/>
              </a:rPr>
              <a:t>related, what they thought about and dreamed?</a:t>
            </a:r>
            <a:r>
              <a:rPr lang="ru-RU" sz="2400" b="1" smtClean="0">
                <a:solidFill>
                  <a:schemeClr val="tx1"/>
                </a:solidFill>
                <a:effectLst/>
                <a:latin typeface="Arial" charset="0"/>
              </a:rPr>
              <a:t/>
            </a:r>
            <a:br>
              <a:rPr lang="ru-RU" sz="2400" b="1" smtClean="0">
                <a:solidFill>
                  <a:schemeClr val="tx1"/>
                </a:solidFill>
                <a:effectLst/>
                <a:latin typeface="Arial" charset="0"/>
              </a:rPr>
            </a:br>
            <a:r>
              <a:rPr lang="ru-RU" sz="2400" smtClean="0">
                <a:solidFill>
                  <a:srgbClr val="C00000"/>
                </a:solidFill>
                <a:effectLst/>
                <a:latin typeface="Calibri" pitchFamily="34" charset="0"/>
                <a:cs typeface="Times New Roman" pitchFamily="18" charset="0"/>
              </a:rPr>
              <a:t>Ч</a:t>
            </a:r>
            <a:r>
              <a:rPr lang="ru-RU" sz="2400" smtClean="0">
                <a:solidFill>
                  <a:schemeClr val="tx1"/>
                </a:solidFill>
                <a:effectLst/>
                <a:latin typeface="Calibri" pitchFamily="34" charset="0"/>
                <a:cs typeface="Times New Roman" pitchFamily="18" charset="0"/>
              </a:rPr>
              <a:t>асто ли мы задумываемся над тем, как жили наши предки, как общались, </a:t>
            </a:r>
            <a:br>
              <a:rPr lang="ru-RU" sz="2400" smtClean="0">
                <a:solidFill>
                  <a:schemeClr val="tx1"/>
                </a:solidFill>
                <a:effectLst/>
                <a:latin typeface="Calibri" pitchFamily="34" charset="0"/>
                <a:cs typeface="Times New Roman" pitchFamily="18" charset="0"/>
              </a:rPr>
            </a:br>
            <a:r>
              <a:rPr lang="ru-RU" sz="2400" smtClean="0">
                <a:solidFill>
                  <a:schemeClr val="tx1"/>
                </a:solidFill>
                <a:effectLst/>
                <a:latin typeface="Calibri" pitchFamily="34" charset="0"/>
                <a:cs typeface="Times New Roman" pitchFamily="18" charset="0"/>
              </a:rPr>
              <a:t>о чем думали и мечтали?</a:t>
            </a:r>
            <a:r>
              <a:rPr lang="ru-RU" sz="2400" smtClean="0">
                <a:solidFill>
                  <a:schemeClr val="tx1"/>
                </a:solidFill>
                <a:effectLst/>
                <a:latin typeface="Arial" charset="0"/>
              </a:rPr>
              <a:t/>
            </a:r>
            <a:br>
              <a:rPr lang="ru-RU" sz="2400" smtClean="0">
                <a:solidFill>
                  <a:schemeClr val="tx1"/>
                </a:solidFill>
                <a:effectLst/>
                <a:latin typeface="Arial" charset="0"/>
              </a:rPr>
            </a:br>
            <a:r>
              <a:rPr lang="en-US" sz="2400" b="1" i="1" smtClean="0">
                <a:solidFill>
                  <a:srgbClr val="C00000"/>
                </a:solidFill>
                <a:effectLst/>
                <a:latin typeface="Times New Roman" pitchFamily="18" charset="0"/>
                <a:ea typeface="Calibri" pitchFamily="34" charset="0"/>
                <a:cs typeface="Times New Roman" pitchFamily="18" charset="0"/>
              </a:rPr>
              <a:t>T</a:t>
            </a:r>
            <a:r>
              <a:rPr lang="en-US" sz="2400" b="1" i="1" smtClean="0">
                <a:solidFill>
                  <a:schemeClr val="tx1"/>
                </a:solidFill>
                <a:effectLst/>
                <a:latin typeface="Times New Roman" pitchFamily="18" charset="0"/>
                <a:ea typeface="Calibri" pitchFamily="34" charset="0"/>
                <a:cs typeface="Times New Roman" pitchFamily="18" charset="0"/>
              </a:rPr>
              <a:t>o learn it we can from books </a:t>
            </a:r>
            <a:r>
              <a:rPr lang="en-US" sz="2400" b="1" i="1" smtClean="0">
                <a:solidFill>
                  <a:schemeClr val="tx1"/>
                </a:solidFill>
                <a:effectLst/>
                <a:latin typeface="Calibri" pitchFamily="34" charset="0"/>
                <a:ea typeface="Calibri" pitchFamily="34" charset="0"/>
                <a:cs typeface="Times New Roman" pitchFamily="18" charset="0"/>
              </a:rPr>
              <a:t>–</a:t>
            </a:r>
            <a:r>
              <a:rPr lang="en-US" sz="2400" b="1" i="1" smtClean="0">
                <a:solidFill>
                  <a:schemeClr val="tx1"/>
                </a:solidFill>
                <a:effectLst/>
                <a:latin typeface="Times New Roman" pitchFamily="18" charset="0"/>
                <a:ea typeface="Calibri" pitchFamily="34" charset="0"/>
                <a:cs typeface="Times New Roman" pitchFamily="18" charset="0"/>
              </a:rPr>
              <a:t> the real miracle of human hands.</a:t>
            </a:r>
            <a:r>
              <a:rPr lang="ru-RU" sz="2400" b="1" smtClean="0">
                <a:solidFill>
                  <a:schemeClr val="tx1"/>
                </a:solidFill>
                <a:effectLst/>
                <a:latin typeface="Arial" charset="0"/>
              </a:rPr>
              <a:t/>
            </a:r>
            <a:br>
              <a:rPr lang="ru-RU" sz="2400" b="1" smtClean="0">
                <a:solidFill>
                  <a:schemeClr val="tx1"/>
                </a:solidFill>
                <a:effectLst/>
                <a:latin typeface="Arial" charset="0"/>
              </a:rPr>
            </a:br>
            <a:r>
              <a:rPr lang="ru-RU" sz="2400" smtClean="0">
                <a:solidFill>
                  <a:srgbClr val="C00000"/>
                </a:solidFill>
                <a:effectLst/>
                <a:latin typeface="Calibri" pitchFamily="34" charset="0"/>
                <a:cs typeface="Times New Roman" pitchFamily="18" charset="0"/>
              </a:rPr>
              <a:t>У</a:t>
            </a:r>
            <a:r>
              <a:rPr lang="ru-RU" sz="2400" smtClean="0">
                <a:solidFill>
                  <a:schemeClr val="tx1"/>
                </a:solidFill>
                <a:effectLst/>
                <a:latin typeface="Calibri" pitchFamily="34" charset="0"/>
                <a:cs typeface="Times New Roman" pitchFamily="18" charset="0"/>
              </a:rPr>
              <a:t>знать об этом нам помогают книги - настоящее чудо рук человеческих.</a:t>
            </a:r>
            <a:r>
              <a:rPr lang="ru-RU" sz="2400" smtClean="0">
                <a:solidFill>
                  <a:schemeClr val="tx1"/>
                </a:solidFill>
                <a:effectLst/>
                <a:latin typeface="Arial" charset="0"/>
              </a:rPr>
              <a:t/>
            </a:r>
            <a:br>
              <a:rPr lang="ru-RU" sz="2400" smtClean="0">
                <a:solidFill>
                  <a:schemeClr val="tx1"/>
                </a:solidFill>
                <a:effectLst/>
                <a:latin typeface="Arial" charset="0"/>
              </a:rPr>
            </a:br>
            <a:r>
              <a:rPr lang="en-US" sz="2400" b="1" i="1" smtClean="0">
                <a:solidFill>
                  <a:srgbClr val="C00000"/>
                </a:solidFill>
                <a:effectLst/>
                <a:latin typeface="Times New Roman" pitchFamily="18" charset="0"/>
              </a:rPr>
              <a:t>B</a:t>
            </a:r>
            <a:r>
              <a:rPr lang="en-US" sz="2400" b="1" i="1" smtClean="0">
                <a:solidFill>
                  <a:schemeClr val="tx1"/>
                </a:solidFill>
                <a:effectLst/>
                <a:latin typeface="Times New Roman" pitchFamily="18" charset="0"/>
              </a:rPr>
              <a:t>ook is wisdom of many generations</a:t>
            </a:r>
            <a:r>
              <a:rPr lang="ru-RU" sz="2400" b="1" smtClean="0">
                <a:solidFill>
                  <a:schemeClr val="tx1"/>
                </a:solidFill>
                <a:effectLst/>
                <a:latin typeface="Arial" charset="0"/>
              </a:rPr>
              <a:t/>
            </a:r>
            <a:br>
              <a:rPr lang="ru-RU" sz="2400" b="1" smtClean="0">
                <a:solidFill>
                  <a:schemeClr val="tx1"/>
                </a:solidFill>
                <a:effectLst/>
                <a:latin typeface="Arial" charset="0"/>
              </a:rPr>
            </a:br>
            <a:r>
              <a:rPr lang="ru-RU" sz="2400" smtClean="0">
                <a:solidFill>
                  <a:srgbClr val="C00000"/>
                </a:solidFill>
                <a:effectLst/>
                <a:latin typeface="Calibri" pitchFamily="34" charset="0"/>
                <a:cs typeface="Times New Roman" pitchFamily="18" charset="0"/>
              </a:rPr>
              <a:t>К</a:t>
            </a:r>
            <a:r>
              <a:rPr lang="ru-RU" sz="2400" smtClean="0">
                <a:solidFill>
                  <a:schemeClr val="tx1"/>
                </a:solidFill>
                <a:effectLst/>
                <a:latin typeface="Calibri" pitchFamily="34" charset="0"/>
                <a:cs typeface="Times New Roman" pitchFamily="18" charset="0"/>
              </a:rPr>
              <a:t>нига – это мудрость многих поколений. </a:t>
            </a:r>
            <a:endParaRPr lang="ru-RU" sz="2400" smtClean="0">
              <a:solidFill>
                <a:schemeClr val="tx1"/>
              </a:solidFill>
              <a:effectLst/>
              <a:latin typeface="Arial" charset="0"/>
            </a:endParaRPr>
          </a:p>
        </p:txBody>
      </p:sp>
      <p:pic>
        <p:nvPicPr>
          <p:cNvPr id="24579" name="Рисунок 4" descr="015.gif"/>
          <p:cNvPicPr>
            <a:picLocks noChangeAspect="1"/>
          </p:cNvPicPr>
          <p:nvPr/>
        </p:nvPicPr>
        <p:blipFill>
          <a:blip r:embed="rId3"/>
          <a:srcRect/>
          <a:stretch>
            <a:fillRect/>
          </a:stretch>
        </p:blipFill>
        <p:spPr bwMode="auto">
          <a:xfrm>
            <a:off x="7308850" y="4941888"/>
            <a:ext cx="1381125" cy="16668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книга 004"/>
          <p:cNvPicPr>
            <a:picLocks noChangeAspect="1" noChangeArrowheads="1"/>
          </p:cNvPicPr>
          <p:nvPr/>
        </p:nvPicPr>
        <p:blipFill>
          <a:blip r:embed="rId2"/>
          <a:srcRect/>
          <a:stretch>
            <a:fillRect/>
          </a:stretch>
        </p:blipFill>
        <p:spPr bwMode="auto">
          <a:xfrm>
            <a:off x="4668838" y="1962150"/>
            <a:ext cx="3852862" cy="4816475"/>
          </a:xfrm>
          <a:prstGeom prst="rect">
            <a:avLst/>
          </a:prstGeom>
          <a:noFill/>
        </p:spPr>
      </p:pic>
      <p:sp>
        <p:nvSpPr>
          <p:cNvPr id="2" name="Заголовок 1"/>
          <p:cNvSpPr>
            <a:spLocks noGrp="1"/>
          </p:cNvSpPr>
          <p:nvPr>
            <p:ph type="title"/>
          </p:nvPr>
        </p:nvSpPr>
        <p:spPr>
          <a:xfrm>
            <a:off x="0" y="188913"/>
            <a:ext cx="5292725" cy="6553200"/>
          </a:xfrm>
          <a:prstGeom prst="verticalScroll">
            <a:avLst/>
          </a:prstGeom>
        </p:spPr>
        <p:style>
          <a:lnRef idx="2">
            <a:schemeClr val="dk1"/>
          </a:lnRef>
          <a:fillRef idx="1">
            <a:schemeClr val="lt1"/>
          </a:fillRef>
          <a:effectRef idx="0">
            <a:schemeClr val="dk1"/>
          </a:effectRef>
          <a:fontRef idx="minor">
            <a:schemeClr val="dk1"/>
          </a:fontRef>
        </p:style>
        <p:txBody>
          <a:bodyPr>
            <a:normAutofit fontScale="90000"/>
          </a:bodyPr>
          <a:lstStyle/>
          <a:p>
            <a:pPr fontAlgn="auto">
              <a:spcAft>
                <a:spcPts val="0"/>
              </a:spcAft>
              <a:defRPr/>
            </a:pPr>
            <a:r>
              <a:rPr lang="en-US" sz="2400" b="1" i="1" dirty="0" smtClean="0">
                <a:solidFill>
                  <a:srgbClr val="C00000"/>
                </a:solidFill>
                <a:effectLst/>
              </a:rPr>
              <a:t>B</a:t>
            </a:r>
            <a:r>
              <a:rPr lang="en-US" sz="2400" b="1" i="1" dirty="0" smtClean="0">
                <a:solidFill>
                  <a:srgbClr val="002060"/>
                </a:solidFill>
                <a:effectLst/>
              </a:rPr>
              <a:t>ut for </a:t>
            </a:r>
            <a:r>
              <a:rPr lang="en-US" sz="2400" b="1" i="1" dirty="0" smtClean="0"/>
              <a:t>writing a book you have to have another miracle – alphabet.</a:t>
            </a:r>
            <a:r>
              <a:rPr lang="ru-RU" sz="2400" b="1" dirty="0" smtClean="0"/>
              <a:t/>
            </a:r>
            <a:br>
              <a:rPr lang="ru-RU" sz="2400" b="1" dirty="0" smtClean="0"/>
            </a:br>
            <a:r>
              <a:rPr lang="ru-RU" sz="2400" b="1" dirty="0" smtClean="0"/>
              <a:t> </a:t>
            </a:r>
            <a:r>
              <a:rPr lang="ru-RU" sz="2400" b="1" dirty="0" smtClean="0">
                <a:solidFill>
                  <a:srgbClr val="C00000"/>
                </a:solidFill>
                <a:effectLst/>
              </a:rPr>
              <a:t>Но</a:t>
            </a:r>
            <a:r>
              <a:rPr lang="ru-RU" sz="2400" b="1" dirty="0" smtClean="0"/>
              <a:t> для того, чтобы написать книгу, надо обладать еще одним чудом - азбукой.</a:t>
            </a:r>
            <a:br>
              <a:rPr lang="ru-RU" sz="2400" b="1" dirty="0" smtClean="0"/>
            </a:br>
            <a:r>
              <a:rPr lang="ru-RU" sz="2400" b="1" dirty="0" smtClean="0"/>
              <a:t/>
            </a:r>
            <a:br>
              <a:rPr lang="ru-RU" sz="2400" b="1" dirty="0" smtClean="0"/>
            </a:br>
            <a:r>
              <a:rPr lang="en-US" sz="2400" b="1" i="1" dirty="0" smtClean="0">
                <a:solidFill>
                  <a:srgbClr val="C00000"/>
                </a:solidFill>
                <a:effectLst/>
              </a:rPr>
              <a:t>T</a:t>
            </a:r>
            <a:r>
              <a:rPr lang="en-US" sz="2400" b="1" i="1" dirty="0" smtClean="0"/>
              <a:t>his</a:t>
            </a:r>
            <a:r>
              <a:rPr lang="en-US" sz="2400" b="1" dirty="0" smtClean="0"/>
              <a:t> </a:t>
            </a:r>
            <a:r>
              <a:rPr lang="en-US" sz="2400" b="1" i="1" dirty="0" smtClean="0"/>
              <a:t>miracle has been accompanying us all our life</a:t>
            </a:r>
            <a:r>
              <a:rPr lang="ru-RU" sz="2400" b="1" dirty="0" smtClean="0"/>
              <a:t/>
            </a:r>
            <a:br>
              <a:rPr lang="ru-RU" sz="2400" b="1" dirty="0" smtClean="0"/>
            </a:br>
            <a:r>
              <a:rPr lang="ru-RU" sz="2400" b="1" dirty="0" smtClean="0">
                <a:solidFill>
                  <a:srgbClr val="C00000"/>
                </a:solidFill>
                <a:effectLst/>
              </a:rPr>
              <a:t>Э</a:t>
            </a:r>
            <a:r>
              <a:rPr lang="ru-RU" sz="2400" b="1" dirty="0" smtClean="0"/>
              <a:t>то чудо сопровождает нас с раннего детства до последних дней.</a:t>
            </a:r>
            <a:br>
              <a:rPr lang="ru-RU" sz="2400" b="1" dirty="0" smtClean="0"/>
            </a:br>
            <a:endParaRPr lang="ru-RU" sz="2400" b="1" dirty="0">
              <a:effectLst/>
            </a:endParaRPr>
          </a:p>
        </p:txBody>
      </p:sp>
      <p:pic>
        <p:nvPicPr>
          <p:cNvPr id="4" name="Рисунок 3" descr="20_1.jpg"/>
          <p:cNvPicPr>
            <a:picLocks noChangeAspect="1" noChangeArrowheads="1"/>
          </p:cNvPicPr>
          <p:nvPr/>
        </p:nvPicPr>
        <p:blipFill>
          <a:blip r:embed="rId3"/>
          <a:srcRect/>
          <a:stretch>
            <a:fillRect/>
          </a:stretch>
        </p:blipFill>
        <p:spPr bwMode="auto">
          <a:xfrm>
            <a:off x="7192963" y="92075"/>
            <a:ext cx="1931987" cy="2078038"/>
          </a:xfrm>
          <a:prstGeom prst="rect">
            <a:avLst/>
          </a:prstGeom>
          <a:noFill/>
        </p:spPr>
      </p:pic>
      <p:pic>
        <p:nvPicPr>
          <p:cNvPr id="25604" name="Рисунок 4" descr="32.gif"/>
          <p:cNvPicPr>
            <a:picLocks noChangeAspect="1"/>
          </p:cNvPicPr>
          <p:nvPr/>
        </p:nvPicPr>
        <p:blipFill>
          <a:blip r:embed="rId4"/>
          <a:srcRect/>
          <a:stretch>
            <a:fillRect/>
          </a:stretch>
        </p:blipFill>
        <p:spPr bwMode="auto">
          <a:xfrm>
            <a:off x="3132138" y="5876925"/>
            <a:ext cx="1425575" cy="7921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par>
                                <p:cTn id="8" presetID="55" presetClass="entr" presetSubtype="0" fill="hold" nodeType="withEffect">
                                  <p:stCondLst>
                                    <p:cond delay="4000"/>
                                  </p:stCondLst>
                                  <p:childTnLst>
                                    <p:set>
                                      <p:cBhvr>
                                        <p:cTn id="9" dur="1" fill="hold">
                                          <p:stCondLst>
                                            <p:cond delay="0"/>
                                          </p:stCondLst>
                                        </p:cTn>
                                        <p:tgtEl>
                                          <p:spTgt spid="4"/>
                                        </p:tgtEl>
                                        <p:attrNameLst>
                                          <p:attrName>style.visibility</p:attrName>
                                        </p:attrNameLst>
                                      </p:cBhvr>
                                      <p:to>
                                        <p:strVal val="visible"/>
                                      </p:to>
                                    </p:set>
                                    <p:anim calcmode="lin" valueType="num">
                                      <p:cBhvr>
                                        <p:cTn id="10" dur="3000" fill="hold"/>
                                        <p:tgtEl>
                                          <p:spTgt spid="4"/>
                                        </p:tgtEl>
                                        <p:attrNameLst>
                                          <p:attrName>ppt_w</p:attrName>
                                        </p:attrNameLst>
                                      </p:cBhvr>
                                      <p:tavLst>
                                        <p:tav tm="0">
                                          <p:val>
                                            <p:strVal val="#ppt_w*0.70"/>
                                          </p:val>
                                        </p:tav>
                                        <p:tav tm="100000">
                                          <p:val>
                                            <p:strVal val="#ppt_w"/>
                                          </p:val>
                                        </p:tav>
                                      </p:tavLst>
                                    </p:anim>
                                    <p:anim calcmode="lin" valueType="num">
                                      <p:cBhvr>
                                        <p:cTn id="11" dur="3000" fill="hold"/>
                                        <p:tgtEl>
                                          <p:spTgt spid="4"/>
                                        </p:tgtEl>
                                        <p:attrNameLst>
                                          <p:attrName>ppt_h</p:attrName>
                                        </p:attrNameLst>
                                      </p:cBhvr>
                                      <p:tavLst>
                                        <p:tav tm="0">
                                          <p:val>
                                            <p:strVal val="#ppt_h"/>
                                          </p:val>
                                        </p:tav>
                                        <p:tav tm="100000">
                                          <p:val>
                                            <p:strVal val="#ppt_h"/>
                                          </p:val>
                                        </p:tav>
                                      </p:tavLst>
                                    </p:anim>
                                    <p:animEffect transition="in" filter="fade">
                                      <p:cBhvr>
                                        <p:cTn id="1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019925" cy="6858000"/>
          </a:xfrm>
          <a:prstGeom prst="verticalScroll">
            <a:avLst/>
          </a:prstGeom>
        </p:spPr>
        <p:style>
          <a:lnRef idx="2">
            <a:schemeClr val="dk1"/>
          </a:lnRef>
          <a:fillRef idx="1">
            <a:schemeClr val="lt1"/>
          </a:fillRef>
          <a:effectRef idx="0">
            <a:schemeClr val="dk1"/>
          </a:effectRef>
          <a:fontRef idx="minor">
            <a:schemeClr val="dk1"/>
          </a:fontRef>
        </p:style>
        <p:txBody>
          <a:bodyPr>
            <a:normAutofit fontScale="90000"/>
          </a:bodyPr>
          <a:lstStyle/>
          <a:p>
            <a:pPr fontAlgn="auto">
              <a:spcAft>
                <a:spcPts val="0"/>
              </a:spcAft>
              <a:defRPr/>
            </a:pPr>
            <a:r>
              <a:rPr lang="en-US" sz="2000" b="1" i="1" dirty="0" smtClean="0">
                <a:solidFill>
                  <a:srgbClr val="C00000"/>
                </a:solidFill>
                <a:effectLst/>
              </a:rPr>
              <a:t>A</a:t>
            </a:r>
            <a:r>
              <a:rPr lang="en-US" sz="2000" b="1" i="1" dirty="0" smtClean="0">
                <a:effectLst/>
              </a:rPr>
              <a:t>nd now let’s listen to the poem “BOOKS”. The author of it is Ann Burlakova.</a:t>
            </a:r>
            <a:r>
              <a:rPr lang="ru-RU" sz="2000" b="1" dirty="0" smtClean="0">
                <a:effectLst/>
              </a:rPr>
              <a:t/>
            </a:r>
            <a:br>
              <a:rPr lang="ru-RU" sz="2000" b="1" dirty="0" smtClean="0">
                <a:effectLst/>
              </a:rPr>
            </a:br>
            <a:r>
              <a:rPr lang="ru-RU" sz="2000" b="1" dirty="0" smtClean="0">
                <a:effectLst/>
              </a:rPr>
              <a:t> </a:t>
            </a:r>
            <a:r>
              <a:rPr lang="ru-RU" sz="2000" b="1" dirty="0" smtClean="0">
                <a:solidFill>
                  <a:srgbClr val="C00000"/>
                </a:solidFill>
                <a:effectLst/>
              </a:rPr>
              <a:t>А</a:t>
            </a:r>
            <a:r>
              <a:rPr lang="ru-RU" sz="2000" b="1" dirty="0" smtClean="0">
                <a:effectLst/>
              </a:rPr>
              <a:t> теперь, давайте послушаем стихотворение Анны Бурлаковой «КНИГИ</a:t>
            </a:r>
            <a:r>
              <a:rPr lang="en-US" sz="2000" b="1" dirty="0" smtClean="0">
                <a:effectLst/>
              </a:rPr>
              <a:t>:</a:t>
            </a:r>
            <a:br>
              <a:rPr lang="en-US" sz="2000" b="1" dirty="0" smtClean="0">
                <a:effectLst/>
              </a:rPr>
            </a:br>
            <a:r>
              <a:rPr lang="en-US" sz="2000" b="1" dirty="0" smtClean="0">
                <a:effectLst/>
              </a:rPr>
              <a:t/>
            </a:r>
            <a:br>
              <a:rPr lang="en-US" sz="2000" b="1" dirty="0" smtClean="0">
                <a:effectLst/>
              </a:rPr>
            </a:br>
            <a:r>
              <a:rPr lang="en-US" sz="2000" b="1" i="1" dirty="0" smtClean="0">
                <a:solidFill>
                  <a:srgbClr val="C00000"/>
                </a:solidFill>
                <a:effectLst/>
              </a:rPr>
              <a:t>B</a:t>
            </a:r>
            <a:r>
              <a:rPr lang="en-US" sz="2000" b="1" i="1" dirty="0" smtClean="0">
                <a:effectLst/>
              </a:rPr>
              <a:t>ooks are full of many things</a:t>
            </a:r>
            <a:r>
              <a:rPr lang="ru-RU" sz="2000" b="1" dirty="0" smtClean="0">
                <a:effectLst/>
              </a:rPr>
              <a:t/>
            </a:r>
            <a:br>
              <a:rPr lang="ru-RU" sz="2000" b="1" dirty="0" smtClean="0">
                <a:effectLst/>
              </a:rPr>
            </a:br>
            <a:r>
              <a:rPr lang="en-US" sz="2000" b="1" i="1" dirty="0" smtClean="0">
                <a:solidFill>
                  <a:srgbClr val="C00000"/>
                </a:solidFill>
                <a:effectLst/>
              </a:rPr>
              <a:t>T</a:t>
            </a:r>
            <a:r>
              <a:rPr lang="en-US" sz="2000" b="1" i="1" dirty="0" smtClean="0">
                <a:effectLst/>
              </a:rPr>
              <a:t>hat I would like to know.</a:t>
            </a:r>
            <a:r>
              <a:rPr lang="ru-RU" sz="2000" b="1" dirty="0" smtClean="0">
                <a:effectLst/>
              </a:rPr>
              <a:t/>
            </a:r>
            <a:br>
              <a:rPr lang="ru-RU" sz="2000" b="1" dirty="0" smtClean="0">
                <a:effectLst/>
              </a:rPr>
            </a:br>
            <a:r>
              <a:rPr lang="en-US" sz="2000" b="1" i="1" dirty="0" smtClean="0">
                <a:solidFill>
                  <a:srgbClr val="C00000"/>
                </a:solidFill>
                <a:effectLst/>
              </a:rPr>
              <a:t>B</a:t>
            </a:r>
            <a:r>
              <a:rPr lang="en-US" sz="2000" b="1" i="1" dirty="0" smtClean="0">
                <a:effectLst/>
              </a:rPr>
              <a:t>ooks are full of greatest men</a:t>
            </a:r>
            <a:r>
              <a:rPr lang="ru-RU" sz="2000" b="1" dirty="0" smtClean="0">
                <a:effectLst/>
              </a:rPr>
              <a:t/>
            </a:r>
            <a:br>
              <a:rPr lang="ru-RU" sz="2000" b="1" dirty="0" smtClean="0">
                <a:effectLst/>
              </a:rPr>
            </a:br>
            <a:r>
              <a:rPr lang="en-US" sz="2000" b="1" i="1" dirty="0" smtClean="0">
                <a:solidFill>
                  <a:srgbClr val="C00000"/>
                </a:solidFill>
                <a:effectLst/>
              </a:rPr>
              <a:t>T</a:t>
            </a:r>
            <a:r>
              <a:rPr lang="en-US" sz="2000" b="1" i="1" dirty="0" smtClean="0">
                <a:effectLst/>
              </a:rPr>
              <a:t>hat lived long, long ago.</a:t>
            </a:r>
            <a:br>
              <a:rPr lang="en-US" sz="2000" b="1" i="1" dirty="0" smtClean="0">
                <a:effectLst/>
              </a:rPr>
            </a:br>
            <a:r>
              <a:rPr lang="ru-RU" sz="2000" b="1" dirty="0" smtClean="0">
                <a:effectLst/>
              </a:rPr>
              <a:t/>
            </a:r>
            <a:br>
              <a:rPr lang="ru-RU" sz="2000" b="1" dirty="0" smtClean="0">
                <a:effectLst/>
              </a:rPr>
            </a:br>
            <a:r>
              <a:rPr lang="en-US" sz="2000" b="1" dirty="0" smtClean="0">
                <a:solidFill>
                  <a:srgbClr val="C00000"/>
                </a:solidFill>
                <a:effectLst/>
              </a:rPr>
              <a:t>B</a:t>
            </a:r>
            <a:r>
              <a:rPr lang="en-US" sz="2000" b="1" dirty="0" smtClean="0">
                <a:effectLst/>
              </a:rPr>
              <a:t>ooks are full of countries,</a:t>
            </a:r>
            <a:r>
              <a:rPr lang="ru-RU" sz="2000" b="1" dirty="0" smtClean="0">
                <a:effectLst/>
              </a:rPr>
              <a:t/>
            </a:r>
            <a:br>
              <a:rPr lang="ru-RU" sz="2000" b="1" dirty="0" smtClean="0">
                <a:effectLst/>
              </a:rPr>
            </a:br>
            <a:r>
              <a:rPr lang="en-US" sz="2000" b="1" dirty="0" smtClean="0">
                <a:solidFill>
                  <a:srgbClr val="C00000"/>
                </a:solidFill>
                <a:effectLst/>
              </a:rPr>
              <a:t>T</a:t>
            </a:r>
            <a:r>
              <a:rPr lang="en-US" sz="2000" b="1" dirty="0" smtClean="0">
                <a:effectLst/>
              </a:rPr>
              <a:t>hat I would like to know.</a:t>
            </a:r>
            <a:r>
              <a:rPr lang="ru-RU" sz="2000" b="1" dirty="0" smtClean="0">
                <a:effectLst/>
              </a:rPr>
              <a:t/>
            </a:r>
            <a:br>
              <a:rPr lang="ru-RU" sz="2000" b="1" dirty="0" smtClean="0">
                <a:effectLst/>
              </a:rPr>
            </a:br>
            <a:r>
              <a:rPr lang="en-US" sz="2000" b="1" dirty="0" smtClean="0">
                <a:solidFill>
                  <a:srgbClr val="C00000"/>
                </a:solidFill>
                <a:effectLst/>
              </a:rPr>
              <a:t>B</a:t>
            </a:r>
            <a:r>
              <a:rPr lang="en-US" sz="2000" b="1" dirty="0" smtClean="0">
                <a:effectLst/>
              </a:rPr>
              <a:t>ooks are full of nice people</a:t>
            </a:r>
            <a:r>
              <a:rPr lang="ru-RU" sz="2000" b="1" dirty="0" smtClean="0">
                <a:effectLst/>
              </a:rPr>
              <a:t/>
            </a:r>
            <a:br>
              <a:rPr lang="ru-RU" sz="2000" b="1" dirty="0" smtClean="0">
                <a:effectLst/>
              </a:rPr>
            </a:br>
            <a:r>
              <a:rPr lang="en-US" sz="2000" b="1" dirty="0" smtClean="0">
                <a:solidFill>
                  <a:srgbClr val="C00000"/>
                </a:solidFill>
                <a:effectLst/>
              </a:rPr>
              <a:t>T</a:t>
            </a:r>
            <a:r>
              <a:rPr lang="en-US" sz="2000" b="1" dirty="0" smtClean="0">
                <a:effectLst/>
              </a:rPr>
              <a:t>hat I would like to be.</a:t>
            </a:r>
            <a:r>
              <a:rPr lang="ru-RU" sz="2000" dirty="0" smtClean="0"/>
              <a:t/>
            </a:r>
            <a:br>
              <a:rPr lang="ru-RU" sz="2000" dirty="0" smtClean="0"/>
            </a:br>
            <a:r>
              <a:rPr lang="en-US" sz="2000" b="1" dirty="0" smtClean="0">
                <a:effectLst/>
              </a:rPr>
              <a:t/>
            </a:r>
            <a:br>
              <a:rPr lang="en-US" sz="2000" b="1" dirty="0" smtClean="0">
                <a:effectLst/>
              </a:rPr>
            </a:br>
            <a:r>
              <a:rPr lang="en-US" sz="2000" b="1" dirty="0" smtClean="0">
                <a:effectLst/>
              </a:rPr>
              <a:t/>
            </a:r>
            <a:br>
              <a:rPr lang="en-US" sz="2000" b="1" dirty="0" smtClean="0">
                <a:effectLst/>
              </a:rPr>
            </a:br>
            <a:endParaRPr lang="ru-RU" sz="2000" b="1" dirty="0">
              <a:effectLst/>
            </a:endParaRPr>
          </a:p>
        </p:txBody>
      </p:sp>
      <p:pic>
        <p:nvPicPr>
          <p:cNvPr id="3" name="i-main-pic" descr="Картинка 3 из 195">
            <a:hlinkClick r:id="rId2"/>
          </p:cNvPr>
          <p:cNvPicPr>
            <a:picLocks noChangeAspect="1" noChangeArrowheads="1"/>
          </p:cNvPicPr>
          <p:nvPr/>
        </p:nvPicPr>
        <p:blipFill>
          <a:blip r:embed="rId3"/>
          <a:srcRect/>
          <a:stretch>
            <a:fillRect/>
          </a:stretch>
        </p:blipFill>
        <p:spPr bwMode="auto">
          <a:xfrm>
            <a:off x="4743450" y="2609850"/>
            <a:ext cx="4248150" cy="3505200"/>
          </a:xfrm>
          <a:prstGeom prst="rect">
            <a:avLst/>
          </a:prstGeom>
          <a:noFill/>
        </p:spPr>
      </p:pic>
      <p:pic>
        <p:nvPicPr>
          <p:cNvPr id="26627" name="Рисунок 3" descr="212.gif"/>
          <p:cNvPicPr>
            <a:picLocks noChangeAspect="1"/>
          </p:cNvPicPr>
          <p:nvPr/>
        </p:nvPicPr>
        <p:blipFill>
          <a:blip r:embed="rId4"/>
          <a:srcRect/>
          <a:stretch>
            <a:fillRect/>
          </a:stretch>
        </p:blipFill>
        <p:spPr bwMode="auto">
          <a:xfrm rot="1561421">
            <a:off x="7019925" y="620713"/>
            <a:ext cx="1676400" cy="1257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ppt_w*0.70"/>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435600" cy="6858000"/>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en-US" sz="2200" b="1" i="1" dirty="0" smtClean="0">
                <a:solidFill>
                  <a:srgbClr val="C00000"/>
                </a:solidFill>
                <a:effectLst/>
              </a:rPr>
              <a:t>B</a:t>
            </a:r>
            <a:r>
              <a:rPr lang="en-US" sz="2200" b="1" i="1" dirty="0" smtClean="0">
                <a:effectLst/>
              </a:rPr>
              <a:t>ooks are full of children</a:t>
            </a:r>
            <a:r>
              <a:rPr lang="ru-RU" sz="2200" b="1" dirty="0" smtClean="0">
                <a:effectLst/>
              </a:rPr>
              <a:t/>
            </a:r>
            <a:br>
              <a:rPr lang="ru-RU" sz="2200" b="1" dirty="0" smtClean="0">
                <a:effectLst/>
              </a:rPr>
            </a:br>
            <a:r>
              <a:rPr lang="en-US" sz="2200" b="1" i="1" dirty="0" smtClean="0">
                <a:solidFill>
                  <a:srgbClr val="C00000"/>
                </a:solidFill>
                <a:effectLst/>
              </a:rPr>
              <a:t>T</a:t>
            </a:r>
            <a:r>
              <a:rPr lang="en-US" sz="2200" b="1" i="1" dirty="0" smtClean="0">
                <a:effectLst/>
              </a:rPr>
              <a:t>hat I would like to meet.</a:t>
            </a:r>
            <a:r>
              <a:rPr lang="ru-RU" sz="2200" b="1" dirty="0" smtClean="0">
                <a:effectLst/>
              </a:rPr>
              <a:t/>
            </a:r>
            <a:br>
              <a:rPr lang="ru-RU" sz="2200" b="1" dirty="0" smtClean="0">
                <a:effectLst/>
              </a:rPr>
            </a:br>
            <a:r>
              <a:rPr lang="en-US" sz="2200" b="1" i="1" dirty="0" smtClean="0">
                <a:solidFill>
                  <a:srgbClr val="C00000"/>
                </a:solidFill>
                <a:effectLst/>
              </a:rPr>
              <a:t>B</a:t>
            </a:r>
            <a:r>
              <a:rPr lang="en-US" sz="2200" b="1" i="1" dirty="0" smtClean="0">
                <a:effectLst/>
              </a:rPr>
              <a:t>ooks are full of sweet fruit</a:t>
            </a:r>
            <a:r>
              <a:rPr lang="ru-RU" sz="2200" b="1" dirty="0" smtClean="0">
                <a:effectLst/>
              </a:rPr>
              <a:t/>
            </a:r>
            <a:br>
              <a:rPr lang="ru-RU" sz="2200" b="1" dirty="0" smtClean="0">
                <a:effectLst/>
              </a:rPr>
            </a:br>
            <a:r>
              <a:rPr lang="en-US" sz="2200" b="1" i="1" dirty="0" smtClean="0">
                <a:solidFill>
                  <a:srgbClr val="C00000"/>
                </a:solidFill>
                <a:effectLst/>
              </a:rPr>
              <a:t>T</a:t>
            </a:r>
            <a:r>
              <a:rPr lang="en-US" sz="2200" b="1" i="1" dirty="0" smtClean="0">
                <a:effectLst/>
              </a:rPr>
              <a:t>hat I would like to eat.</a:t>
            </a:r>
            <a:br>
              <a:rPr lang="en-US" sz="2200" b="1" i="1" dirty="0" smtClean="0">
                <a:effectLst/>
              </a:rPr>
            </a:br>
            <a:r>
              <a:rPr lang="ru-RU" sz="2200" b="1" dirty="0" smtClean="0">
                <a:effectLst/>
              </a:rPr>
              <a:t/>
            </a:r>
            <a:br>
              <a:rPr lang="ru-RU" sz="2200" b="1" dirty="0" smtClean="0">
                <a:effectLst/>
              </a:rPr>
            </a:br>
            <a:r>
              <a:rPr lang="en-US" sz="2200" b="1" dirty="0" smtClean="0">
                <a:solidFill>
                  <a:srgbClr val="C00000"/>
                </a:solidFill>
                <a:effectLst/>
              </a:rPr>
              <a:t>B</a:t>
            </a:r>
            <a:r>
              <a:rPr lang="en-US" sz="2200" b="1" dirty="0" smtClean="0">
                <a:effectLst/>
              </a:rPr>
              <a:t>ooks are full of mountains</a:t>
            </a:r>
            <a:r>
              <a:rPr lang="ru-RU" sz="2200" b="1" dirty="0" smtClean="0">
                <a:effectLst/>
              </a:rPr>
              <a:t/>
            </a:r>
            <a:br>
              <a:rPr lang="ru-RU" sz="2200" b="1" dirty="0" smtClean="0">
                <a:effectLst/>
              </a:rPr>
            </a:br>
            <a:r>
              <a:rPr lang="en-US" sz="2200" b="1" dirty="0" smtClean="0">
                <a:solidFill>
                  <a:srgbClr val="C00000"/>
                </a:solidFill>
                <a:effectLst/>
              </a:rPr>
              <a:t>T</a:t>
            </a:r>
            <a:r>
              <a:rPr lang="en-US" sz="2200" b="1" dirty="0" smtClean="0">
                <a:effectLst/>
              </a:rPr>
              <a:t>hat can be high or low.</a:t>
            </a:r>
            <a:r>
              <a:rPr lang="ru-RU" sz="2200" b="1" dirty="0" smtClean="0">
                <a:effectLst/>
              </a:rPr>
              <a:t/>
            </a:r>
            <a:br>
              <a:rPr lang="ru-RU" sz="2200" b="1" dirty="0" smtClean="0">
                <a:effectLst/>
              </a:rPr>
            </a:br>
            <a:r>
              <a:rPr lang="en-US" sz="2200" b="1" dirty="0" smtClean="0">
                <a:solidFill>
                  <a:srgbClr val="C00000"/>
                </a:solidFill>
                <a:effectLst/>
              </a:rPr>
              <a:t>B</a:t>
            </a:r>
            <a:r>
              <a:rPr lang="en-US" sz="2200" b="1" dirty="0" smtClean="0">
                <a:effectLst/>
              </a:rPr>
              <a:t>ooks are full of some trips</a:t>
            </a:r>
            <a:r>
              <a:rPr lang="ru-RU" sz="2200" b="1" dirty="0" smtClean="0">
                <a:effectLst/>
              </a:rPr>
              <a:t/>
            </a:r>
            <a:br>
              <a:rPr lang="ru-RU" sz="2200" b="1" dirty="0" smtClean="0">
                <a:effectLst/>
              </a:rPr>
            </a:br>
            <a:r>
              <a:rPr lang="en-US" sz="2200" b="1" dirty="0" smtClean="0">
                <a:solidFill>
                  <a:srgbClr val="C00000"/>
                </a:solidFill>
                <a:effectLst/>
              </a:rPr>
              <a:t>T</a:t>
            </a:r>
            <a:r>
              <a:rPr lang="en-US" sz="2200" b="1" dirty="0" smtClean="0">
                <a:effectLst/>
              </a:rPr>
              <a:t>hat I would like to take.</a:t>
            </a:r>
            <a:br>
              <a:rPr lang="en-US" sz="2200" b="1" dirty="0" smtClean="0">
                <a:effectLst/>
              </a:rPr>
            </a:br>
            <a:r>
              <a:rPr lang="ru-RU" sz="2200" b="1" dirty="0" smtClean="0">
                <a:effectLst/>
              </a:rPr>
              <a:t/>
            </a:r>
            <a:br>
              <a:rPr lang="ru-RU" sz="2200" b="1" dirty="0" smtClean="0">
                <a:effectLst/>
              </a:rPr>
            </a:br>
            <a:r>
              <a:rPr lang="en-US" sz="2200" b="1" i="1" dirty="0" smtClean="0">
                <a:solidFill>
                  <a:srgbClr val="C00000"/>
                </a:solidFill>
                <a:effectLst/>
              </a:rPr>
              <a:t>B</a:t>
            </a:r>
            <a:r>
              <a:rPr lang="en-US" sz="2200" b="1" i="1" dirty="0" smtClean="0">
                <a:effectLst/>
              </a:rPr>
              <a:t>ooks are full of good songs</a:t>
            </a:r>
            <a:r>
              <a:rPr lang="ru-RU" sz="2200" b="1" dirty="0" smtClean="0">
                <a:effectLst/>
              </a:rPr>
              <a:t/>
            </a:r>
            <a:br>
              <a:rPr lang="ru-RU" sz="2200" b="1" dirty="0" smtClean="0">
                <a:effectLst/>
              </a:rPr>
            </a:br>
            <a:r>
              <a:rPr lang="en-US" sz="2200" b="1" i="1" dirty="0" smtClean="0">
                <a:solidFill>
                  <a:srgbClr val="C00000"/>
                </a:solidFill>
                <a:effectLst/>
              </a:rPr>
              <a:t>T</a:t>
            </a:r>
            <a:r>
              <a:rPr lang="en-US" sz="2200" b="1" i="1" dirty="0" smtClean="0">
                <a:effectLst/>
              </a:rPr>
              <a:t>hat I would Like to make</a:t>
            </a:r>
            <a:r>
              <a:rPr lang="ru-RU" sz="2200" b="1" dirty="0" smtClean="0">
                <a:effectLst/>
              </a:rPr>
              <a:t/>
            </a:r>
            <a:br>
              <a:rPr lang="ru-RU" sz="2200" b="1" dirty="0" smtClean="0">
                <a:effectLst/>
              </a:rPr>
            </a:br>
            <a:r>
              <a:rPr lang="en-US" sz="2200" b="1" i="1" dirty="0" smtClean="0">
                <a:solidFill>
                  <a:srgbClr val="C00000"/>
                </a:solidFill>
                <a:effectLst/>
              </a:rPr>
              <a:t>B</a:t>
            </a:r>
            <a:r>
              <a:rPr lang="en-US" sz="2200" b="1" i="1" dirty="0" smtClean="0">
                <a:effectLst/>
              </a:rPr>
              <a:t>ooks are full of many games</a:t>
            </a:r>
            <a:r>
              <a:rPr lang="ru-RU" sz="2200" b="1" dirty="0" smtClean="0">
                <a:effectLst/>
              </a:rPr>
              <a:t/>
            </a:r>
            <a:br>
              <a:rPr lang="ru-RU" sz="2200" b="1" dirty="0" smtClean="0">
                <a:effectLst/>
              </a:rPr>
            </a:br>
            <a:r>
              <a:rPr lang="en-US" sz="2200" b="1" i="1" dirty="0" smtClean="0">
                <a:solidFill>
                  <a:srgbClr val="C00000"/>
                </a:solidFill>
                <a:effectLst/>
              </a:rPr>
              <a:t>T</a:t>
            </a:r>
            <a:r>
              <a:rPr lang="en-US" sz="2200" b="1" i="1" dirty="0" smtClean="0">
                <a:effectLst/>
              </a:rPr>
              <a:t>hat I would like to play.</a:t>
            </a:r>
            <a:r>
              <a:rPr lang="ru-RU" sz="2200" b="1" dirty="0" smtClean="0">
                <a:effectLst/>
              </a:rPr>
              <a:t/>
            </a:r>
            <a:br>
              <a:rPr lang="ru-RU" sz="2200" b="1" dirty="0" smtClean="0">
                <a:effectLst/>
              </a:rPr>
            </a:br>
            <a:r>
              <a:rPr lang="en-US" sz="2200" b="1" i="1" dirty="0" smtClean="0">
                <a:solidFill>
                  <a:srgbClr val="C00000"/>
                </a:solidFill>
                <a:effectLst/>
              </a:rPr>
              <a:t>B</a:t>
            </a:r>
            <a:r>
              <a:rPr lang="en-US" sz="2200" b="1" i="1" dirty="0" smtClean="0">
                <a:effectLst/>
              </a:rPr>
              <a:t>ooks are our best friends</a:t>
            </a:r>
            <a:r>
              <a:rPr lang="ru-RU" sz="2200" b="1" dirty="0" smtClean="0">
                <a:effectLst/>
              </a:rPr>
              <a:t/>
            </a:r>
            <a:br>
              <a:rPr lang="ru-RU" sz="2200" b="1" dirty="0" smtClean="0">
                <a:effectLst/>
              </a:rPr>
            </a:br>
            <a:r>
              <a:rPr lang="en-US" sz="2200" b="1" i="1" dirty="0" smtClean="0">
                <a:solidFill>
                  <a:srgbClr val="C00000"/>
                </a:solidFill>
                <a:effectLst/>
              </a:rPr>
              <a:t>A</a:t>
            </a:r>
            <a:r>
              <a:rPr lang="en-US" sz="2200" b="1" i="1" dirty="0" smtClean="0">
                <a:effectLst/>
              </a:rPr>
              <a:t>s people often say.</a:t>
            </a:r>
            <a:r>
              <a:rPr lang="ru-RU" dirty="0" smtClean="0"/>
              <a:t/>
            </a:r>
            <a:br>
              <a:rPr lang="ru-RU" dirty="0" smtClean="0"/>
            </a:br>
            <a:endParaRPr lang="ru-RU" dirty="0"/>
          </a:p>
        </p:txBody>
      </p:sp>
      <p:pic>
        <p:nvPicPr>
          <p:cNvPr id="4" name="Рисунок 3" descr="Евангелие начало 12 века.jpg"/>
          <p:cNvPicPr>
            <a:picLocks noChangeAspect="1" noChangeArrowheads="1"/>
          </p:cNvPicPr>
          <p:nvPr/>
        </p:nvPicPr>
        <p:blipFill>
          <a:blip r:embed="rId2"/>
          <a:srcRect/>
          <a:stretch>
            <a:fillRect/>
          </a:stretch>
        </p:blipFill>
        <p:spPr bwMode="auto">
          <a:xfrm>
            <a:off x="4889500" y="2682875"/>
            <a:ext cx="4205288" cy="2627313"/>
          </a:xfrm>
          <a:prstGeom prst="rect">
            <a:avLst/>
          </a:prstGeom>
          <a:noFill/>
        </p:spPr>
      </p:pic>
      <p:pic>
        <p:nvPicPr>
          <p:cNvPr id="5" name="Рисунок 4" descr="Книги начала 15 века.jpg"/>
          <p:cNvPicPr>
            <a:picLocks noChangeAspect="1" noChangeArrowheads="1"/>
          </p:cNvPicPr>
          <p:nvPr/>
        </p:nvPicPr>
        <p:blipFill>
          <a:blip r:embed="rId3"/>
          <a:srcRect/>
          <a:stretch>
            <a:fillRect/>
          </a:stretch>
        </p:blipFill>
        <p:spPr bwMode="auto">
          <a:xfrm>
            <a:off x="5535613" y="92075"/>
            <a:ext cx="3432175" cy="2595563"/>
          </a:xfrm>
          <a:prstGeom prst="rect">
            <a:avLst/>
          </a:prstGeom>
          <a:noFill/>
        </p:spPr>
      </p:pic>
      <p:pic>
        <p:nvPicPr>
          <p:cNvPr id="27652" name="Рисунок 5" descr="1011.gif"/>
          <p:cNvPicPr>
            <a:picLocks noChangeAspect="1"/>
          </p:cNvPicPr>
          <p:nvPr/>
        </p:nvPicPr>
        <p:blipFill>
          <a:blip r:embed="rId4"/>
          <a:srcRect/>
          <a:stretch>
            <a:fillRect/>
          </a:stretch>
        </p:blipFill>
        <p:spPr bwMode="auto">
          <a:xfrm>
            <a:off x="6732588" y="5084763"/>
            <a:ext cx="1876425" cy="15525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nodeType="withEffect">
                                  <p:stCondLst>
                                    <p:cond delay="4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3" descr="Икона 1.jpg"/>
          <p:cNvPicPr>
            <a:picLocks noChangeAspect="1" noChangeArrowheads="1"/>
          </p:cNvPicPr>
          <p:nvPr/>
        </p:nvPicPr>
        <p:blipFill>
          <a:blip r:embed="rId2"/>
          <a:srcRect/>
          <a:stretch>
            <a:fillRect/>
          </a:stretch>
        </p:blipFill>
        <p:spPr bwMode="auto">
          <a:xfrm>
            <a:off x="5462588" y="19050"/>
            <a:ext cx="3509962" cy="5016500"/>
          </a:xfrm>
          <a:prstGeom prst="rect">
            <a:avLst/>
          </a:prstGeom>
          <a:noFill/>
        </p:spPr>
      </p:pic>
      <p:sp>
        <p:nvSpPr>
          <p:cNvPr id="2" name="Заголовок 1"/>
          <p:cNvSpPr>
            <a:spLocks noGrp="1"/>
          </p:cNvSpPr>
          <p:nvPr>
            <p:ph type="title"/>
          </p:nvPr>
        </p:nvSpPr>
        <p:spPr>
          <a:xfrm>
            <a:off x="0" y="0"/>
            <a:ext cx="5724525" cy="6742113"/>
          </a:xfrm>
          <a:prstGeom prst="verticalScroll">
            <a:avLst/>
          </a:prstGeom>
        </p:spPr>
        <p:style>
          <a:lnRef idx="2">
            <a:schemeClr val="dk1"/>
          </a:lnRef>
          <a:fillRef idx="1">
            <a:schemeClr val="lt1"/>
          </a:fillRef>
          <a:effectRef idx="0">
            <a:schemeClr val="dk1"/>
          </a:effectRef>
          <a:fontRef idx="minor">
            <a:schemeClr val="dk1"/>
          </a:fontRef>
        </p:style>
        <p:txBody>
          <a:bodyPr>
            <a:noAutofit/>
          </a:bodyPr>
          <a:lstStyle/>
          <a:p>
            <a:pPr fontAlgn="auto">
              <a:spcAft>
                <a:spcPts val="0"/>
              </a:spcAft>
              <a:defRPr/>
            </a:pPr>
            <a:r>
              <a:rPr lang="en-US" sz="2400" b="1" i="1" dirty="0" smtClean="0">
                <a:solidFill>
                  <a:srgbClr val="C00000"/>
                </a:solidFill>
                <a:effectLst/>
              </a:rPr>
              <a:t>A</a:t>
            </a:r>
            <a:r>
              <a:rPr lang="en-US" sz="2400" b="1" i="1" dirty="0" smtClean="0">
                <a:effectLst/>
              </a:rPr>
              <a:t>nd another miracle...</a:t>
            </a:r>
            <a:br>
              <a:rPr lang="en-US" sz="2400" b="1" i="1" dirty="0" smtClean="0">
                <a:effectLst/>
              </a:rPr>
            </a:br>
            <a:r>
              <a:rPr lang="en-US" sz="2400" b="1" i="1" dirty="0" smtClean="0">
                <a:effectLst/>
              </a:rPr>
              <a:t>The men’s names created our alphabet are known.</a:t>
            </a:r>
            <a:r>
              <a:rPr lang="en-US" sz="2400" b="1" dirty="0" smtClean="0">
                <a:effectLst/>
              </a:rPr>
              <a:t> </a:t>
            </a:r>
            <a:r>
              <a:rPr lang="ru-RU" sz="2400" b="1" dirty="0" smtClean="0">
                <a:effectLst/>
              </a:rPr>
              <a:t>                </a:t>
            </a:r>
            <a:br>
              <a:rPr lang="ru-RU" sz="2400" b="1" dirty="0" smtClean="0">
                <a:effectLst/>
              </a:rPr>
            </a:br>
            <a:r>
              <a:rPr lang="ru-RU" sz="2400" b="1" dirty="0" smtClean="0">
                <a:solidFill>
                  <a:srgbClr val="C00000"/>
                </a:solidFill>
                <a:effectLst/>
              </a:rPr>
              <a:t>И</a:t>
            </a:r>
            <a:r>
              <a:rPr lang="ru-RU" sz="2400" b="1" dirty="0" smtClean="0">
                <a:effectLst/>
              </a:rPr>
              <a:t> еще одно чудо в том, что имена людей, создавших нашу азбуку, известны.</a:t>
            </a:r>
            <a:br>
              <a:rPr lang="ru-RU" sz="2400" b="1" dirty="0" smtClean="0">
                <a:effectLst/>
              </a:rPr>
            </a:br>
            <a:r>
              <a:rPr lang="en-US" sz="2400" b="1" i="1" dirty="0" smtClean="0">
                <a:solidFill>
                  <a:srgbClr val="C00000"/>
                </a:solidFill>
                <a:effectLst/>
              </a:rPr>
              <a:t>T</a:t>
            </a:r>
            <a:r>
              <a:rPr lang="en-US" sz="2400" b="1" i="1" dirty="0" smtClean="0">
                <a:effectLst/>
              </a:rPr>
              <a:t>hey are solonic brothers-monks Kiril and Metodij.</a:t>
            </a:r>
            <a:r>
              <a:rPr lang="ru-RU" sz="2400" b="1" dirty="0" smtClean="0">
                <a:effectLst/>
              </a:rPr>
              <a:t/>
            </a:r>
            <a:br>
              <a:rPr lang="ru-RU" sz="2400" b="1" dirty="0" smtClean="0">
                <a:effectLst/>
              </a:rPr>
            </a:br>
            <a:r>
              <a:rPr lang="en-US" sz="2400" b="1" dirty="0" smtClean="0">
                <a:effectLst/>
              </a:rPr>
              <a:t> </a:t>
            </a:r>
            <a:r>
              <a:rPr lang="ru-RU" sz="2400" b="1" dirty="0" smtClean="0">
                <a:effectLst/>
              </a:rPr>
              <a:t> </a:t>
            </a:r>
            <a:r>
              <a:rPr lang="ru-RU" sz="2400" b="1" dirty="0" smtClean="0">
                <a:solidFill>
                  <a:srgbClr val="C00000"/>
                </a:solidFill>
                <a:effectLst/>
              </a:rPr>
              <a:t>Э</a:t>
            </a:r>
            <a:r>
              <a:rPr lang="ru-RU" sz="2400" b="1" dirty="0" smtClean="0">
                <a:effectLst/>
              </a:rPr>
              <a:t>то солунские братья - монахи Кирилл и Мефодий.                         </a:t>
            </a:r>
            <a:br>
              <a:rPr lang="ru-RU" sz="2400" b="1" dirty="0" smtClean="0">
                <a:effectLst/>
              </a:rPr>
            </a:br>
            <a:r>
              <a:rPr lang="en-US" sz="2400" b="1" i="1" dirty="0" smtClean="0">
                <a:solidFill>
                  <a:srgbClr val="C00000"/>
                </a:solidFill>
                <a:effectLst/>
              </a:rPr>
              <a:t>W</a:t>
            </a:r>
            <a:r>
              <a:rPr lang="en-US" sz="2400" b="1" i="1" dirty="0" smtClean="0">
                <a:effectLst/>
              </a:rPr>
              <a:t>hat was the way of creating alphabet? What men were Kiril and Metodij?</a:t>
            </a:r>
            <a:r>
              <a:rPr lang="ru-RU" sz="2400" b="1" dirty="0" smtClean="0">
                <a:effectLst/>
              </a:rPr>
              <a:t/>
            </a:r>
            <a:br>
              <a:rPr lang="ru-RU" sz="2400" b="1" dirty="0" smtClean="0">
                <a:effectLst/>
              </a:rPr>
            </a:br>
            <a:r>
              <a:rPr lang="ru-RU" sz="2400" b="1" dirty="0" smtClean="0">
                <a:solidFill>
                  <a:srgbClr val="C00000"/>
                </a:solidFill>
                <a:effectLst/>
              </a:rPr>
              <a:t>К</a:t>
            </a:r>
            <a:r>
              <a:rPr lang="ru-RU" sz="2400" b="1" dirty="0" smtClean="0">
                <a:effectLst/>
              </a:rPr>
              <a:t>аким был путь создания азбуки? Какими людьми были Кирилл и Мефодий? </a:t>
            </a:r>
            <a:endParaRPr lang="ru-RU" sz="2400" b="1" dirty="0">
              <a:effectLst/>
            </a:endParaRPr>
          </a:p>
        </p:txBody>
      </p:sp>
      <p:pic>
        <p:nvPicPr>
          <p:cNvPr id="28675" name="Рисунок 3" descr="1424.gif"/>
          <p:cNvPicPr>
            <a:picLocks noChangeAspect="1"/>
          </p:cNvPicPr>
          <p:nvPr/>
        </p:nvPicPr>
        <p:blipFill>
          <a:blip r:embed="rId3"/>
          <a:srcRect/>
          <a:stretch>
            <a:fillRect/>
          </a:stretch>
        </p:blipFill>
        <p:spPr bwMode="auto">
          <a:xfrm>
            <a:off x="6804025" y="5229225"/>
            <a:ext cx="1952625" cy="13128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400" decel="100000"/>
                                        <p:tgtEl>
                                          <p:spTgt spid="3"/>
                                        </p:tgtEl>
                                      </p:cBhvr>
                                    </p:animEffect>
                                    <p:anim calcmode="lin" valueType="num">
                                      <p:cBhvr>
                                        <p:cTn id="8" dur="2400" decel="100000" fill="hold"/>
                                        <p:tgtEl>
                                          <p:spTgt spid="3"/>
                                        </p:tgtEl>
                                        <p:attrNameLst>
                                          <p:attrName>style.rotation</p:attrName>
                                        </p:attrNameLst>
                                      </p:cBhvr>
                                      <p:tavLst>
                                        <p:tav tm="0">
                                          <p:val>
                                            <p:fltVal val="-90"/>
                                          </p:val>
                                        </p:tav>
                                        <p:tav tm="100000">
                                          <p:val>
                                            <p:fltVal val="0"/>
                                          </p:val>
                                        </p:tav>
                                      </p:tavLst>
                                    </p:anim>
                                    <p:anim calcmode="lin" valueType="num">
                                      <p:cBhvr>
                                        <p:cTn id="9" dur="2400" decel="100000" fill="hold"/>
                                        <p:tgtEl>
                                          <p:spTgt spid="3"/>
                                        </p:tgtEl>
                                        <p:attrNameLst>
                                          <p:attrName>ppt_x</p:attrName>
                                        </p:attrNameLst>
                                      </p:cBhvr>
                                      <p:tavLst>
                                        <p:tav tm="0">
                                          <p:val>
                                            <p:strVal val="#ppt_x+0.4"/>
                                          </p:val>
                                        </p:tav>
                                        <p:tav tm="100000">
                                          <p:val>
                                            <p:strVal val="#ppt_x-0.05"/>
                                          </p:val>
                                        </p:tav>
                                      </p:tavLst>
                                    </p:anim>
                                    <p:anim calcmode="lin" valueType="num">
                                      <p:cBhvr>
                                        <p:cTn id="10" dur="2400" decel="100000" fill="hold"/>
                                        <p:tgtEl>
                                          <p:spTgt spid="3"/>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3"/>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74638"/>
            <a:ext cx="4824412" cy="6178550"/>
          </a:xfrm>
          <a:prstGeom prst="verticalScroll">
            <a:avLst/>
          </a:prstGeom>
        </p:spPr>
        <p:style>
          <a:lnRef idx="2">
            <a:schemeClr val="dk1"/>
          </a:lnRef>
          <a:fillRef idx="1">
            <a:schemeClr val="lt1"/>
          </a:fillRef>
          <a:effectRef idx="0">
            <a:schemeClr val="dk1"/>
          </a:effectRef>
          <a:fontRef idx="minor">
            <a:schemeClr val="dk1"/>
          </a:fontRef>
        </p:style>
        <p:txBody>
          <a:bodyPr/>
          <a:lstStyle/>
          <a:p>
            <a:pPr fontAlgn="auto">
              <a:spcAft>
                <a:spcPts val="0"/>
              </a:spcAft>
              <a:defRPr/>
            </a:pPr>
            <a:r>
              <a:rPr lang="en-US" sz="2400" b="1" i="1" dirty="0" smtClean="0">
                <a:solidFill>
                  <a:srgbClr val="C00000"/>
                </a:solidFill>
                <a:effectLst/>
              </a:rPr>
              <a:t>W</a:t>
            </a:r>
            <a:r>
              <a:rPr lang="en-US" sz="2400" b="1" i="1" dirty="0" smtClean="0">
                <a:effectLst/>
              </a:rPr>
              <a:t>hat does their exploit consist of? </a:t>
            </a:r>
            <a:br>
              <a:rPr lang="en-US" sz="2400" b="1" i="1" dirty="0" smtClean="0">
                <a:effectLst/>
              </a:rPr>
            </a:br>
            <a:r>
              <a:rPr lang="en-US" sz="2400" b="1" i="1" dirty="0" smtClean="0">
                <a:solidFill>
                  <a:srgbClr val="C00000"/>
                </a:solidFill>
                <a:effectLst/>
              </a:rPr>
              <a:t>H</a:t>
            </a:r>
            <a:r>
              <a:rPr lang="en-US" sz="2400" b="1" i="1" dirty="0" smtClean="0">
                <a:effectLst/>
              </a:rPr>
              <a:t>ow do people keep memory about them, great enlighteners?</a:t>
            </a:r>
            <a:r>
              <a:rPr lang="ru-RU" sz="2400" b="1" dirty="0" smtClean="0">
                <a:effectLst/>
              </a:rPr>
              <a:t/>
            </a:r>
            <a:br>
              <a:rPr lang="ru-RU" sz="2400" b="1" dirty="0" smtClean="0">
                <a:effectLst/>
              </a:rPr>
            </a:br>
            <a:r>
              <a:rPr lang="ru-RU" sz="2400" b="1" dirty="0" smtClean="0">
                <a:solidFill>
                  <a:srgbClr val="C00000"/>
                </a:solidFill>
                <a:effectLst/>
              </a:rPr>
              <a:t>В</a:t>
            </a:r>
            <a:r>
              <a:rPr lang="ru-RU" sz="2400" b="1" dirty="0" smtClean="0">
                <a:effectLst/>
              </a:rPr>
              <a:t> чем состоит их подвиг? </a:t>
            </a:r>
            <a:r>
              <a:rPr lang="ru-RU" sz="2400" b="1" dirty="0" smtClean="0">
                <a:solidFill>
                  <a:srgbClr val="C00000"/>
                </a:solidFill>
                <a:effectLst/>
              </a:rPr>
              <a:t>К</a:t>
            </a:r>
            <a:r>
              <a:rPr lang="ru-RU" sz="2400" b="1" dirty="0" smtClean="0">
                <a:effectLst/>
              </a:rPr>
              <a:t>ак люди хранят память о великих просветителях? </a:t>
            </a:r>
            <a:r>
              <a:rPr lang="en-US" sz="2400" b="1" dirty="0" smtClean="0">
                <a:effectLst/>
              </a:rPr>
              <a:t/>
            </a:r>
            <a:br>
              <a:rPr lang="en-US" sz="2400" b="1" dirty="0" smtClean="0">
                <a:effectLst/>
              </a:rPr>
            </a:br>
            <a:r>
              <a:rPr lang="ru-RU" sz="2400" b="1" dirty="0" smtClean="0">
                <a:effectLst/>
              </a:rPr>
              <a:t/>
            </a:r>
            <a:br>
              <a:rPr lang="ru-RU" sz="2400" b="1" dirty="0" smtClean="0">
                <a:effectLst/>
              </a:rPr>
            </a:br>
            <a:r>
              <a:rPr lang="en-US" sz="2400" b="1" i="1" dirty="0" smtClean="0">
                <a:solidFill>
                  <a:srgbClr val="C00000"/>
                </a:solidFill>
                <a:effectLst/>
              </a:rPr>
              <a:t>W</a:t>
            </a:r>
            <a:r>
              <a:rPr lang="en-US" sz="2400" b="1" i="1" dirty="0" smtClean="0">
                <a:effectLst/>
              </a:rPr>
              <a:t>e’ll try to answer on these questions.</a:t>
            </a:r>
            <a:r>
              <a:rPr lang="ru-RU" sz="2400" b="1" dirty="0" smtClean="0">
                <a:effectLst/>
              </a:rPr>
              <a:t/>
            </a:r>
            <a:br>
              <a:rPr lang="ru-RU" sz="2400" b="1" dirty="0" smtClean="0">
                <a:effectLst/>
              </a:rPr>
            </a:br>
            <a:r>
              <a:rPr lang="ru-RU" sz="2400" b="1" dirty="0" smtClean="0">
                <a:solidFill>
                  <a:srgbClr val="C00000"/>
                </a:solidFill>
                <a:effectLst/>
              </a:rPr>
              <a:t>Н</a:t>
            </a:r>
            <a:r>
              <a:rPr lang="ru-RU" sz="2400" b="1" dirty="0" smtClean="0">
                <a:effectLst/>
              </a:rPr>
              <a:t>а эти вопросы нам и предстоит найти от</a:t>
            </a:r>
            <a:r>
              <a:rPr lang="ru-RU" sz="2400" b="1" dirty="0" smtClean="0"/>
              <a:t>веты</a:t>
            </a:r>
            <a:endParaRPr lang="ru-RU" sz="2400" b="1" dirty="0">
              <a:effectLst/>
            </a:endParaRPr>
          </a:p>
        </p:txBody>
      </p:sp>
      <p:pic>
        <p:nvPicPr>
          <p:cNvPr id="3" name="Рисунок 6" descr="Евангелие 14 век.jpg"/>
          <p:cNvPicPr>
            <a:picLocks noChangeAspect="1" noChangeArrowheads="1"/>
          </p:cNvPicPr>
          <p:nvPr/>
        </p:nvPicPr>
        <p:blipFill>
          <a:blip r:embed="rId2"/>
          <a:srcRect/>
          <a:stretch>
            <a:fillRect/>
          </a:stretch>
        </p:blipFill>
        <p:spPr bwMode="auto">
          <a:xfrm>
            <a:off x="5462588" y="3760788"/>
            <a:ext cx="3346450" cy="1933575"/>
          </a:xfrm>
          <a:prstGeom prst="rect">
            <a:avLst/>
          </a:prstGeom>
          <a:noFill/>
        </p:spPr>
      </p:pic>
      <p:pic>
        <p:nvPicPr>
          <p:cNvPr id="4" name="Содержимое 3" descr="икона2.jpg"/>
          <p:cNvPicPr>
            <a:picLocks noChangeAspect="1" noChangeArrowheads="1"/>
          </p:cNvPicPr>
          <p:nvPr/>
        </p:nvPicPr>
        <p:blipFill>
          <a:blip r:embed="rId3"/>
          <a:srcRect/>
          <a:stretch>
            <a:fillRect/>
          </a:stretch>
        </p:blipFill>
        <p:spPr bwMode="auto">
          <a:xfrm>
            <a:off x="5815013" y="92075"/>
            <a:ext cx="2725737" cy="3900488"/>
          </a:xfrm>
          <a:prstGeom prst="rect">
            <a:avLst/>
          </a:prstGeom>
          <a:noFill/>
        </p:spPr>
      </p:pic>
      <p:pic>
        <p:nvPicPr>
          <p:cNvPr id="29700" name="Рисунок 4" descr="2316.gif"/>
          <p:cNvPicPr>
            <a:picLocks noChangeAspect="1"/>
          </p:cNvPicPr>
          <p:nvPr/>
        </p:nvPicPr>
        <p:blipFill>
          <a:blip r:embed="rId4"/>
          <a:srcRect/>
          <a:stretch>
            <a:fillRect/>
          </a:stretch>
        </p:blipFill>
        <p:spPr bwMode="auto">
          <a:xfrm>
            <a:off x="7380288" y="5805488"/>
            <a:ext cx="1428750" cy="863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par>
                                <p:cTn id="8" presetID="5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3000" fill="hold"/>
                                        <p:tgtEl>
                                          <p:spTgt spid="3"/>
                                        </p:tgtEl>
                                        <p:attrNameLst>
                                          <p:attrName>ppt_w</p:attrName>
                                        </p:attrNameLst>
                                      </p:cBhvr>
                                      <p:tavLst>
                                        <p:tav tm="0">
                                          <p:val>
                                            <p:strVal val="#ppt_w*0.70"/>
                                          </p:val>
                                        </p:tav>
                                        <p:tav tm="100000">
                                          <p:val>
                                            <p:strVal val="#ppt_w"/>
                                          </p:val>
                                        </p:tav>
                                      </p:tavLst>
                                    </p:anim>
                                    <p:anim calcmode="lin" valueType="num">
                                      <p:cBhvr>
                                        <p:cTn id="11" dur="3000" fill="hold"/>
                                        <p:tgtEl>
                                          <p:spTgt spid="3"/>
                                        </p:tgtEl>
                                        <p:attrNameLst>
                                          <p:attrName>ppt_h</p:attrName>
                                        </p:attrNameLst>
                                      </p:cBhvr>
                                      <p:tavLst>
                                        <p:tav tm="0">
                                          <p:val>
                                            <p:strVal val="#ppt_h"/>
                                          </p:val>
                                        </p:tav>
                                        <p:tav tm="100000">
                                          <p:val>
                                            <p:strVal val="#ppt_h"/>
                                          </p:val>
                                        </p:tav>
                                      </p:tavLst>
                                    </p:anim>
                                    <p:animEffect transition="in" filter="fad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989138"/>
          </a:xfrm>
          <a:prstGeom prst="horizontalScroll">
            <a:avLst/>
          </a:prstGeom>
        </p:spPr>
        <p:style>
          <a:lnRef idx="2">
            <a:schemeClr val="dk1"/>
          </a:lnRef>
          <a:fillRef idx="1">
            <a:schemeClr val="lt1"/>
          </a:fillRef>
          <a:effectRef idx="0">
            <a:schemeClr val="dk1"/>
          </a:effectRef>
          <a:fontRef idx="minor">
            <a:schemeClr val="dk1"/>
          </a:fontRef>
        </p:style>
        <p:txBody>
          <a:bodyPr>
            <a:normAutofit fontScale="90000"/>
          </a:bodyPr>
          <a:lstStyle/>
          <a:p>
            <a:pPr algn="ctr" fontAlgn="auto">
              <a:spcAft>
                <a:spcPts val="0"/>
              </a:spcAft>
              <a:defRPr/>
            </a:pPr>
            <a:r>
              <a:rPr lang="en-US" sz="2700" b="1" dirty="0" smtClean="0">
                <a:effectLst/>
              </a:rPr>
              <a:t>The first page – </a:t>
            </a:r>
            <a:r>
              <a:rPr lang="en-US" sz="2700" b="1" dirty="0" smtClean="0">
                <a:solidFill>
                  <a:srgbClr val="FF0000"/>
                </a:solidFill>
                <a:effectLst/>
              </a:rPr>
              <a:t>Lives of Kiril and Metodij. </a:t>
            </a:r>
            <a:r>
              <a:rPr lang="en-US" sz="2700" b="1" dirty="0" smtClean="0">
                <a:effectLst/>
              </a:rPr>
              <a:t/>
            </a:r>
            <a:br>
              <a:rPr lang="en-US" sz="2700" b="1" dirty="0" smtClean="0">
                <a:effectLst/>
              </a:rPr>
            </a:br>
            <a:r>
              <a:rPr lang="ru-RU" sz="2700" b="1" dirty="0" smtClean="0">
                <a:effectLst/>
              </a:rPr>
              <a:t>Первая страница – </a:t>
            </a:r>
            <a:r>
              <a:rPr lang="ru-RU" sz="2700" b="1" dirty="0" smtClean="0">
                <a:solidFill>
                  <a:srgbClr val="FF0000"/>
                </a:solidFill>
                <a:effectLst/>
              </a:rPr>
              <a:t>Жизнь Кирилла и Мефодия</a:t>
            </a:r>
            <a:r>
              <a:rPr lang="ru-RU" b="1" dirty="0" smtClean="0">
                <a:solidFill>
                  <a:srgbClr val="FF0000"/>
                </a:solidFill>
              </a:rPr>
              <a:t/>
            </a:r>
            <a:br>
              <a:rPr lang="ru-RU" b="1" dirty="0" smtClean="0">
                <a:solidFill>
                  <a:srgbClr val="FF0000"/>
                </a:solidFill>
              </a:rPr>
            </a:br>
            <a:endParaRPr lang="ru-RU" b="1" dirty="0">
              <a:solidFill>
                <a:srgbClr val="FF0000"/>
              </a:solidFill>
            </a:endParaRPr>
          </a:p>
        </p:txBody>
      </p:sp>
      <p:sp>
        <p:nvSpPr>
          <p:cNvPr id="3" name="Подзаголовок 2"/>
          <p:cNvSpPr>
            <a:spLocks noGrp="1"/>
          </p:cNvSpPr>
          <p:nvPr>
            <p:ph type="subTitle" idx="1"/>
          </p:nvPr>
        </p:nvSpPr>
        <p:spPr>
          <a:xfrm>
            <a:off x="2987675" y="1412875"/>
            <a:ext cx="6156325" cy="5445125"/>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fontAlgn="auto">
              <a:spcAft>
                <a:spcPts val="0"/>
              </a:spcAft>
              <a:buFont typeface="Wingdings 2"/>
              <a:buNone/>
              <a:defRPr/>
            </a:pPr>
            <a:endParaRPr lang="en-US" b="1" dirty="0" smtClean="0">
              <a:solidFill>
                <a:srgbClr val="FF0000"/>
              </a:solidFill>
            </a:endParaRPr>
          </a:p>
          <a:p>
            <a:pPr fontAlgn="auto">
              <a:spcAft>
                <a:spcPts val="0"/>
              </a:spcAft>
              <a:buFont typeface="Wingdings 2"/>
              <a:buNone/>
              <a:defRPr/>
            </a:pPr>
            <a:r>
              <a:rPr lang="ru-RU" b="1" dirty="0" smtClean="0">
                <a:solidFill>
                  <a:srgbClr val="FF0000"/>
                </a:solidFill>
              </a:rPr>
              <a:t>В</a:t>
            </a:r>
            <a:r>
              <a:rPr lang="ru-RU" b="1" dirty="0" smtClean="0"/>
              <a:t> греческом городе Солуне (теперь Салоники, в Северной Греции) в Македонии жил знатный и богатый вельможа, званием воин-сотник (командира военного подразделения), по имени Лев. </a:t>
            </a:r>
            <a:endParaRPr lang="en-US" b="1" dirty="0" smtClean="0"/>
          </a:p>
          <a:p>
            <a:pPr fontAlgn="auto">
              <a:spcAft>
                <a:spcPts val="0"/>
              </a:spcAft>
              <a:buFont typeface="Wingdings 2"/>
              <a:buNone/>
              <a:defRPr/>
            </a:pPr>
            <a:endParaRPr lang="ru-RU" b="1" dirty="0" smtClean="0"/>
          </a:p>
          <a:p>
            <a:pPr fontAlgn="auto">
              <a:spcAft>
                <a:spcPts val="0"/>
              </a:spcAft>
              <a:buFont typeface="Wingdings 2"/>
              <a:buNone/>
              <a:defRPr/>
            </a:pPr>
            <a:r>
              <a:rPr lang="ru-RU" b="1" i="1" dirty="0" smtClean="0">
                <a:solidFill>
                  <a:srgbClr val="FF0000"/>
                </a:solidFill>
              </a:rPr>
              <a:t>Ж</a:t>
            </a:r>
            <a:r>
              <a:rPr lang="ru-RU" b="1" i="1" dirty="0" smtClean="0"/>
              <a:t>ену его звали Марией. Жил он благочестиво, исполняя все заповеди Божии…</a:t>
            </a:r>
          </a:p>
          <a:p>
            <a:pPr fontAlgn="auto">
              <a:spcAft>
                <a:spcPts val="0"/>
              </a:spcAft>
              <a:buFont typeface="Wingdings 2"/>
              <a:buNone/>
              <a:defRPr/>
            </a:pPr>
            <a:r>
              <a:rPr lang="en-US" b="1" i="1" dirty="0" smtClean="0"/>
              <a:t> </a:t>
            </a:r>
            <a:r>
              <a:rPr lang="ru-RU" b="1" i="1" dirty="0" smtClean="0">
                <a:solidFill>
                  <a:srgbClr val="FF0000"/>
                </a:solidFill>
              </a:rPr>
              <a:t>У </a:t>
            </a:r>
            <a:r>
              <a:rPr lang="ru-RU" b="1" i="1" dirty="0" smtClean="0"/>
              <a:t>него было семь сыновей: старшего сына звали Мефодием, а младшего Константином, в монашестве Кириллом.</a:t>
            </a:r>
          </a:p>
          <a:p>
            <a:pPr fontAlgn="auto">
              <a:spcAft>
                <a:spcPts val="0"/>
              </a:spcAft>
              <a:buFont typeface="Wingdings 2"/>
              <a:buNone/>
              <a:defRPr/>
            </a:pPr>
            <a:endParaRPr lang="ru-RU" dirty="0"/>
          </a:p>
        </p:txBody>
      </p:sp>
      <p:pic>
        <p:nvPicPr>
          <p:cNvPr id="7" name="Picture 4"/>
          <p:cNvPicPr>
            <a:picLocks noChangeAspect="1" noChangeArrowheads="1"/>
          </p:cNvPicPr>
          <p:nvPr/>
        </p:nvPicPr>
        <p:blipFill>
          <a:blip r:embed="rId2"/>
          <a:srcRect/>
          <a:stretch>
            <a:fillRect/>
          </a:stretch>
        </p:blipFill>
        <p:spPr bwMode="auto">
          <a:xfrm>
            <a:off x="179388" y="1557338"/>
            <a:ext cx="3455987" cy="5111750"/>
          </a:xfrm>
          <a:prstGeom prst="rect">
            <a:avLst/>
          </a:prstGeom>
          <a:noFill/>
          <a:ln w="25400">
            <a:solidFill>
              <a:srgbClr val="FFFF00"/>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strVal val="#ppt_w*0.70"/>
                                          </p:val>
                                        </p:tav>
                                        <p:tav tm="100000">
                                          <p:val>
                                            <p:strVal val="#ppt_w"/>
                                          </p:val>
                                        </p:tav>
                                      </p:tavLst>
                                    </p:anim>
                                    <p:anim calcmode="lin" valueType="num">
                                      <p:cBhvr>
                                        <p:cTn id="8" dur="3000" fill="hold"/>
                                        <p:tgtEl>
                                          <p:spTgt spid="7"/>
                                        </p:tgtEl>
                                        <p:attrNameLst>
                                          <p:attrName>ppt_h</p:attrName>
                                        </p:attrNameLst>
                                      </p:cBhvr>
                                      <p:tavLst>
                                        <p:tav tm="0">
                                          <p:val>
                                            <p:strVal val="#ppt_h"/>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36050" cy="1196975"/>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en-US" sz="2000" b="1" i="1" dirty="0" smtClean="0">
                <a:effectLst/>
              </a:rPr>
              <a:t>The first page – </a:t>
            </a:r>
            <a:r>
              <a:rPr lang="en-US" sz="2000" b="1" i="1" dirty="0" smtClean="0">
                <a:solidFill>
                  <a:srgbClr val="FF0000"/>
                </a:solidFill>
                <a:effectLst/>
              </a:rPr>
              <a:t>Lives of Kiril and Metodij</a:t>
            </a:r>
            <a:r>
              <a:rPr lang="en-US" sz="2000" b="1" i="1" dirty="0" smtClean="0">
                <a:effectLst/>
              </a:rPr>
              <a:t/>
            </a:r>
            <a:br>
              <a:rPr lang="en-US" sz="2000" b="1" i="1" dirty="0" smtClean="0">
                <a:effectLst/>
              </a:rPr>
            </a:br>
            <a:r>
              <a:rPr lang="ru-RU" sz="2000" b="1" u="sng" dirty="0" smtClean="0">
                <a:effectLst/>
              </a:rPr>
              <a:t>Первая страница – </a:t>
            </a:r>
            <a:r>
              <a:rPr lang="ru-RU" sz="2000" b="1" u="sng" dirty="0" smtClean="0">
                <a:solidFill>
                  <a:srgbClr val="FF0000"/>
                </a:solidFill>
                <a:effectLst/>
              </a:rPr>
              <a:t>Жизнь Кирилла и Мефодия</a:t>
            </a:r>
            <a:endParaRPr lang="ru-RU" sz="2000" b="1" dirty="0">
              <a:solidFill>
                <a:srgbClr val="FF0000"/>
              </a:solidFill>
              <a:effectLst/>
            </a:endParaRPr>
          </a:p>
        </p:txBody>
      </p:sp>
      <p:sp>
        <p:nvSpPr>
          <p:cNvPr id="3" name="Подзаголовок 2"/>
          <p:cNvSpPr>
            <a:spLocks noGrp="1"/>
          </p:cNvSpPr>
          <p:nvPr>
            <p:ph type="subTitle" idx="1"/>
          </p:nvPr>
        </p:nvSpPr>
        <p:spPr>
          <a:xfrm>
            <a:off x="3276600" y="1052513"/>
            <a:ext cx="5867400" cy="5689600"/>
          </a:xfrm>
          <a:prstGeom prst="verticalScroll">
            <a:avLst/>
          </a:prstGeom>
        </p:spPr>
        <p:style>
          <a:lnRef idx="2">
            <a:schemeClr val="accent2"/>
          </a:lnRef>
          <a:fillRef idx="1">
            <a:schemeClr val="lt1"/>
          </a:fillRef>
          <a:effectRef idx="0">
            <a:schemeClr val="accent2"/>
          </a:effectRef>
          <a:fontRef idx="minor">
            <a:schemeClr val="dk1"/>
          </a:fontRef>
        </p:style>
        <p:txBody>
          <a:bodyPr>
            <a:normAutofit/>
          </a:bodyPr>
          <a:lstStyle/>
          <a:p>
            <a:pPr fontAlgn="auto">
              <a:spcAft>
                <a:spcPts val="0"/>
              </a:spcAft>
              <a:buFont typeface="Wingdings 2"/>
              <a:buNone/>
              <a:defRPr/>
            </a:pPr>
            <a:endParaRPr lang="en-US" sz="2000" b="1" dirty="0" smtClean="0">
              <a:solidFill>
                <a:srgbClr val="FF0000"/>
              </a:solidFill>
            </a:endParaRPr>
          </a:p>
          <a:p>
            <a:pPr fontAlgn="auto">
              <a:spcAft>
                <a:spcPts val="0"/>
              </a:spcAft>
              <a:buFont typeface="Wingdings 2"/>
              <a:buNone/>
              <a:defRPr/>
            </a:pPr>
            <a:r>
              <a:rPr lang="ru-RU" sz="2000" b="1" dirty="0" smtClean="0">
                <a:solidFill>
                  <a:srgbClr val="FF0000"/>
                </a:solidFill>
              </a:rPr>
              <a:t>К</a:t>
            </a:r>
            <a:r>
              <a:rPr lang="ru-RU" sz="2000" b="1" dirty="0" smtClean="0"/>
              <a:t>ирилл родился в 827 году, </a:t>
            </a:r>
            <a:r>
              <a:rPr lang="ru-RU" sz="2000" b="1" dirty="0" smtClean="0">
                <a:solidFill>
                  <a:srgbClr val="FF0000"/>
                </a:solidFill>
              </a:rPr>
              <a:t>М</a:t>
            </a:r>
            <a:r>
              <a:rPr lang="ru-RU" sz="2000" b="1" dirty="0" smtClean="0"/>
              <a:t>ефодий родился в 815 году. </a:t>
            </a:r>
            <a:r>
              <a:rPr lang="ru-RU" sz="2000" b="1" dirty="0" smtClean="0">
                <a:solidFill>
                  <a:srgbClr val="FF0000"/>
                </a:solidFill>
              </a:rPr>
              <a:t>Д</a:t>
            </a:r>
            <a:r>
              <a:rPr lang="ru-RU" sz="2000" b="1" dirty="0" smtClean="0"/>
              <a:t>етство великих славянских просветителей прошло в двуязычной среде - греческой и славянской. Латинский язык не был известен солунцам.</a:t>
            </a:r>
            <a:r>
              <a:rPr lang="ru-RU" sz="2000" b="1" i="1" dirty="0" smtClean="0"/>
              <a:t> </a:t>
            </a:r>
            <a:endParaRPr lang="en-US" sz="2000" b="1" i="1" dirty="0" smtClean="0"/>
          </a:p>
          <a:p>
            <a:pPr fontAlgn="auto">
              <a:spcAft>
                <a:spcPts val="0"/>
              </a:spcAft>
              <a:buFont typeface="Wingdings 2"/>
              <a:buNone/>
              <a:defRPr/>
            </a:pPr>
            <a:endParaRPr lang="en-US" sz="2000" b="1" i="1" dirty="0" smtClean="0">
              <a:solidFill>
                <a:srgbClr val="FF0000"/>
              </a:solidFill>
            </a:endParaRPr>
          </a:p>
          <a:p>
            <a:pPr fontAlgn="auto">
              <a:spcAft>
                <a:spcPts val="0"/>
              </a:spcAft>
              <a:buFont typeface="Wingdings 2"/>
              <a:buNone/>
              <a:defRPr/>
            </a:pPr>
            <a:endParaRPr lang="en-US" sz="2000" b="1" i="1" dirty="0" smtClean="0">
              <a:solidFill>
                <a:srgbClr val="FF0000"/>
              </a:solidFill>
            </a:endParaRPr>
          </a:p>
          <a:p>
            <a:pPr fontAlgn="auto">
              <a:spcAft>
                <a:spcPts val="0"/>
              </a:spcAft>
              <a:buFont typeface="Wingdings 2"/>
              <a:buNone/>
              <a:defRPr/>
            </a:pPr>
            <a:r>
              <a:rPr lang="ru-RU" sz="2000" b="1" i="1" dirty="0" smtClean="0">
                <a:solidFill>
                  <a:srgbClr val="FF0000"/>
                </a:solidFill>
              </a:rPr>
              <a:t>В</a:t>
            </a:r>
            <a:r>
              <a:rPr lang="ru-RU" sz="2000" b="1" i="1" dirty="0" smtClean="0"/>
              <a:t> доме отца великих братьев среди немногочисленных книг была “Энеида” Вергилия на латинском языке. </a:t>
            </a:r>
          </a:p>
          <a:p>
            <a:pPr fontAlgn="auto">
              <a:spcAft>
                <a:spcPts val="0"/>
              </a:spcAft>
              <a:buFont typeface="Wingdings 2"/>
              <a:buNone/>
              <a:defRPr/>
            </a:pPr>
            <a:endParaRPr lang="ru-RU" sz="2000" b="1" i="1" dirty="0" smtClean="0"/>
          </a:p>
          <a:p>
            <a:pPr fontAlgn="auto">
              <a:spcAft>
                <a:spcPts val="0"/>
              </a:spcAft>
              <a:buFont typeface="Wingdings 2"/>
              <a:buNone/>
              <a:defRPr/>
            </a:pPr>
            <a:endParaRPr lang="ru-RU" sz="2000" dirty="0"/>
          </a:p>
        </p:txBody>
      </p:sp>
      <p:pic>
        <p:nvPicPr>
          <p:cNvPr id="4" name="Picture 6"/>
          <p:cNvPicPr>
            <a:picLocks noChangeAspect="1" noChangeArrowheads="1"/>
          </p:cNvPicPr>
          <p:nvPr/>
        </p:nvPicPr>
        <p:blipFill>
          <a:blip r:embed="rId2"/>
          <a:srcRect/>
          <a:stretch>
            <a:fillRect/>
          </a:stretch>
        </p:blipFill>
        <p:spPr bwMode="auto">
          <a:xfrm>
            <a:off x="250825" y="1125538"/>
            <a:ext cx="3521075" cy="5510212"/>
          </a:xfrm>
          <a:prstGeom prst="rect">
            <a:avLst/>
          </a:prstGeom>
          <a:noFill/>
          <a:ln w="25400">
            <a:solidFill>
              <a:srgbClr val="FFFF00"/>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417638"/>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en-US" sz="3200" b="1" i="1" dirty="0" smtClean="0">
                <a:effectLst/>
              </a:rPr>
              <a:t>The first page – </a:t>
            </a:r>
            <a:r>
              <a:rPr lang="en-US" sz="3200" b="1" i="1" dirty="0" smtClean="0">
                <a:solidFill>
                  <a:srgbClr val="FF0000"/>
                </a:solidFill>
                <a:effectLst/>
              </a:rPr>
              <a:t>Lives of Kiril and Metodij</a:t>
            </a:r>
            <a:r>
              <a:rPr lang="en-US" sz="3200" b="1" i="1" dirty="0" smtClean="0">
                <a:effectLst/>
              </a:rPr>
              <a:t/>
            </a:r>
            <a:br>
              <a:rPr lang="en-US" sz="3200" b="1" i="1" dirty="0" smtClean="0">
                <a:effectLst/>
              </a:rPr>
            </a:br>
            <a:r>
              <a:rPr lang="ru-RU" sz="3200" b="1" i="1" u="sng" dirty="0" smtClean="0">
                <a:effectLst/>
              </a:rPr>
              <a:t>Первая страница – </a:t>
            </a:r>
            <a:r>
              <a:rPr lang="ru-RU" sz="3200" b="1" i="1" u="sng" dirty="0" smtClean="0">
                <a:solidFill>
                  <a:srgbClr val="FF0000"/>
                </a:solidFill>
                <a:effectLst/>
              </a:rPr>
              <a:t>Жизнь Кирилла и Мефодия</a:t>
            </a:r>
            <a:endParaRPr lang="ru-RU" sz="3200" i="1" dirty="0">
              <a:effectLst/>
            </a:endParaRPr>
          </a:p>
        </p:txBody>
      </p:sp>
      <p:sp>
        <p:nvSpPr>
          <p:cNvPr id="3" name="Содержимое 2"/>
          <p:cNvSpPr>
            <a:spLocks noGrp="1"/>
          </p:cNvSpPr>
          <p:nvPr>
            <p:ph idx="1"/>
          </p:nvPr>
        </p:nvSpPr>
        <p:spPr>
          <a:xfrm>
            <a:off x="3276600" y="1125538"/>
            <a:ext cx="5657850" cy="5732462"/>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365760" indent="-283464" fontAlgn="auto">
              <a:spcAft>
                <a:spcPts val="0"/>
              </a:spcAft>
              <a:buFont typeface="Wingdings 2"/>
              <a:buChar char=""/>
              <a:defRPr/>
            </a:pPr>
            <a:r>
              <a:rPr lang="ru-RU" b="1" dirty="0" smtClean="0">
                <a:solidFill>
                  <a:srgbClr val="FF0000"/>
                </a:solidFill>
              </a:rPr>
              <a:t>Э</a:t>
            </a:r>
            <a:r>
              <a:rPr lang="ru-RU" b="1" dirty="0" smtClean="0"/>
              <a:t>ту книгу о странствиях троянца Энея решил прочитать младший из братьев, Константин. </a:t>
            </a:r>
            <a:endParaRPr lang="en-US" b="1" dirty="0" smtClean="0"/>
          </a:p>
          <a:p>
            <a:pPr marL="365760" indent="-283464" fontAlgn="auto">
              <a:spcAft>
                <a:spcPts val="0"/>
              </a:spcAft>
              <a:buFont typeface="Wingdings 2"/>
              <a:buChar char=""/>
              <a:defRPr/>
            </a:pPr>
            <a:endParaRPr lang="en-US" b="1" dirty="0" smtClean="0"/>
          </a:p>
          <a:p>
            <a:pPr marL="365760" indent="-283464" fontAlgn="auto">
              <a:spcAft>
                <a:spcPts val="0"/>
              </a:spcAft>
              <a:buFont typeface="Wingdings 2"/>
              <a:buChar char=""/>
              <a:defRPr/>
            </a:pPr>
            <a:r>
              <a:rPr lang="ru-RU" b="1" i="1" dirty="0" smtClean="0">
                <a:solidFill>
                  <a:srgbClr val="FF0000"/>
                </a:solidFill>
              </a:rPr>
              <a:t>О</a:t>
            </a:r>
            <a:r>
              <a:rPr lang="ru-RU" b="1" i="1" dirty="0" smtClean="0"/>
              <a:t>н раскрывал увесистый том, но старинные стихи, написанные на чужом языке, оставались непонятными. </a:t>
            </a:r>
            <a:endParaRPr lang="en-US" b="1" i="1" dirty="0" smtClean="0"/>
          </a:p>
          <a:p>
            <a:pPr marL="365760" indent="-283464" fontAlgn="auto">
              <a:spcAft>
                <a:spcPts val="0"/>
              </a:spcAft>
              <a:buFont typeface="Wingdings 2"/>
              <a:buChar char=""/>
              <a:defRPr/>
            </a:pPr>
            <a:endParaRPr lang="ru-RU" b="1" i="1" dirty="0" smtClean="0"/>
          </a:p>
          <a:p>
            <a:pPr marL="365760" indent="-283464" fontAlgn="auto">
              <a:spcAft>
                <a:spcPts val="0"/>
              </a:spcAft>
              <a:buFont typeface="Wingdings 2"/>
              <a:buChar char=""/>
              <a:defRPr/>
            </a:pPr>
            <a:r>
              <a:rPr lang="ru-RU" b="1" dirty="0" smtClean="0">
                <a:solidFill>
                  <a:srgbClr val="FF0000"/>
                </a:solidFill>
              </a:rPr>
              <a:t>П</a:t>
            </a:r>
            <a:r>
              <a:rPr lang="ru-RU" b="1" dirty="0" smtClean="0"/>
              <a:t>осле долгих поисков ему, наконец, посчастливилось встретить приезжего человека, знавшего латинскую грамматику...</a:t>
            </a:r>
          </a:p>
          <a:p>
            <a:pPr marL="365760" indent="-283464" fontAlgn="auto">
              <a:spcAft>
                <a:spcPts val="0"/>
              </a:spcAft>
              <a:buFont typeface="Wingdings 2"/>
              <a:buChar char=""/>
              <a:defRPr/>
            </a:pPr>
            <a:endParaRPr lang="ru-RU" dirty="0"/>
          </a:p>
        </p:txBody>
      </p:sp>
      <p:pic>
        <p:nvPicPr>
          <p:cNvPr id="4" name="Picture 4"/>
          <p:cNvPicPr>
            <a:picLocks noChangeAspect="1" noChangeArrowheads="1"/>
          </p:cNvPicPr>
          <p:nvPr/>
        </p:nvPicPr>
        <p:blipFill>
          <a:blip r:embed="rId2"/>
          <a:srcRect/>
          <a:stretch>
            <a:fillRect/>
          </a:stretch>
        </p:blipFill>
        <p:spPr bwMode="auto">
          <a:xfrm>
            <a:off x="179388" y="1484313"/>
            <a:ext cx="3614737" cy="4895850"/>
          </a:xfrm>
          <a:prstGeom prst="rect">
            <a:avLst/>
          </a:prstGeom>
          <a:noFill/>
          <a:ln w="25400">
            <a:solidFill>
              <a:srgbClr val="FFFF00"/>
            </a:solid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400" decel="100000"/>
                                        <p:tgtEl>
                                          <p:spTgt spid="4"/>
                                        </p:tgtEl>
                                      </p:cBhvr>
                                    </p:animEffect>
                                    <p:anim calcmode="lin" valueType="num">
                                      <p:cBhvr>
                                        <p:cTn id="8" dur="2400" decel="100000" fill="hold"/>
                                        <p:tgtEl>
                                          <p:spTgt spid="4"/>
                                        </p:tgtEl>
                                        <p:attrNameLst>
                                          <p:attrName>style.rotation</p:attrName>
                                        </p:attrNameLst>
                                      </p:cBhvr>
                                      <p:tavLst>
                                        <p:tav tm="0">
                                          <p:val>
                                            <p:fltVal val="-90"/>
                                          </p:val>
                                        </p:tav>
                                        <p:tav tm="100000">
                                          <p:val>
                                            <p:fltVal val="0"/>
                                          </p:val>
                                        </p:tav>
                                      </p:tavLst>
                                    </p:anim>
                                    <p:anim calcmode="lin" valueType="num">
                                      <p:cBhvr>
                                        <p:cTn id="9" dur="2400" decel="100000" fill="hold"/>
                                        <p:tgtEl>
                                          <p:spTgt spid="4"/>
                                        </p:tgtEl>
                                        <p:attrNameLst>
                                          <p:attrName>ppt_x</p:attrName>
                                        </p:attrNameLst>
                                      </p:cBhvr>
                                      <p:tavLst>
                                        <p:tav tm="0">
                                          <p:val>
                                            <p:strVal val="#ppt_x+0.4"/>
                                          </p:val>
                                        </p:tav>
                                        <p:tav tm="100000">
                                          <p:val>
                                            <p:strVal val="#ppt_x-0.05"/>
                                          </p:val>
                                        </p:tav>
                                      </p:tavLst>
                                    </p:anim>
                                    <p:anim calcmode="lin" valueType="num">
                                      <p:cBhvr>
                                        <p:cTn id="10" dur="2400" decel="100000" fill="hold"/>
                                        <p:tgtEl>
                                          <p:spTgt spid="4"/>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4"/>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036050" cy="1831975"/>
          </a:xfrm>
          <a:prstGeom prst="horizontalScroll">
            <a:avLst/>
          </a:prstGeom>
        </p:spPr>
        <p:style>
          <a:lnRef idx="2">
            <a:schemeClr val="dk1"/>
          </a:lnRef>
          <a:fillRef idx="1">
            <a:schemeClr val="lt1"/>
          </a:fillRef>
          <a:effectRef idx="0">
            <a:schemeClr val="dk1"/>
          </a:effectRef>
          <a:fontRef idx="minor">
            <a:schemeClr val="dk1"/>
          </a:fontRef>
        </p:style>
        <p:txBody>
          <a:bodyPr/>
          <a:lstStyle/>
          <a:p>
            <a:pPr algn="ctr" fontAlgn="auto">
              <a:spcAft>
                <a:spcPts val="0"/>
              </a:spcAft>
              <a:defRPr/>
            </a:pPr>
            <a:r>
              <a:rPr lang="ru-RU" sz="3100" b="1" dirty="0" smtClean="0">
                <a:effectLst/>
              </a:rPr>
              <a:t>Инсценировка </a:t>
            </a:r>
            <a:r>
              <a:rPr lang="ru-RU" sz="3100" b="1" dirty="0" smtClean="0">
                <a:solidFill>
                  <a:srgbClr val="FF0000"/>
                </a:solidFill>
                <a:effectLst/>
              </a:rPr>
              <a:t>«Константин и приезжий» </a:t>
            </a:r>
            <a:r>
              <a:rPr lang="ru-RU" dirty="0" smtClean="0"/>
              <a:t/>
            </a:r>
            <a:br>
              <a:rPr lang="ru-RU" dirty="0" smtClean="0"/>
            </a:br>
            <a:endParaRPr lang="ru-RU" dirty="0"/>
          </a:p>
        </p:txBody>
      </p:sp>
      <p:sp>
        <p:nvSpPr>
          <p:cNvPr id="3" name="Подзаголовок 2"/>
          <p:cNvSpPr>
            <a:spLocks noGrp="1"/>
          </p:cNvSpPr>
          <p:nvPr>
            <p:ph type="subTitle" idx="1"/>
          </p:nvPr>
        </p:nvSpPr>
        <p:spPr>
          <a:xfrm>
            <a:off x="0" y="1268413"/>
            <a:ext cx="5940425" cy="5589587"/>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fontAlgn="auto">
              <a:spcAft>
                <a:spcPts val="0"/>
              </a:spcAft>
              <a:buFont typeface="Wingdings 2"/>
              <a:buNone/>
              <a:defRPr/>
            </a:pPr>
            <a:endParaRPr lang="en-US" i="1" u="sng" dirty="0" smtClean="0"/>
          </a:p>
          <a:p>
            <a:pPr fontAlgn="auto">
              <a:spcAft>
                <a:spcPts val="0"/>
              </a:spcAft>
              <a:buFont typeface="Wingdings 2"/>
              <a:buNone/>
              <a:defRPr/>
            </a:pPr>
            <a:r>
              <a:rPr lang="ru-RU" b="1" i="1" u="sng" dirty="0" smtClean="0">
                <a:solidFill>
                  <a:srgbClr val="FF0000"/>
                </a:solidFill>
              </a:rPr>
              <a:t>Константин.</a:t>
            </a:r>
            <a:r>
              <a:rPr lang="ru-RU" b="1" dirty="0" smtClean="0">
                <a:solidFill>
                  <a:srgbClr val="FF0000"/>
                </a:solidFill>
              </a:rPr>
              <a:t> </a:t>
            </a:r>
            <a:r>
              <a:rPr lang="ru-RU" b="1" dirty="0" smtClean="0"/>
              <a:t>Я слышал, что Вы хорошо знаете латинскую грамоту. А мне хотелось бы прочитать книгу, написанную на латыни.</a:t>
            </a:r>
            <a:endParaRPr lang="en-US" b="1" dirty="0" smtClean="0"/>
          </a:p>
          <a:p>
            <a:pPr fontAlgn="auto">
              <a:spcAft>
                <a:spcPts val="0"/>
              </a:spcAft>
              <a:buFont typeface="Wingdings 2"/>
              <a:buNone/>
              <a:defRPr/>
            </a:pPr>
            <a:r>
              <a:rPr lang="ru-RU" b="1" dirty="0" smtClean="0"/>
              <a:t>                                                              </a:t>
            </a:r>
          </a:p>
          <a:p>
            <a:pPr fontAlgn="auto">
              <a:spcAft>
                <a:spcPts val="0"/>
              </a:spcAft>
              <a:buFont typeface="Wingdings 2"/>
              <a:buNone/>
              <a:defRPr/>
            </a:pPr>
            <a:r>
              <a:rPr lang="ru-RU" b="1" i="1" u="sng" dirty="0" smtClean="0">
                <a:solidFill>
                  <a:srgbClr val="FF0000"/>
                </a:solidFill>
              </a:rPr>
              <a:t>Приезжий.</a:t>
            </a:r>
            <a:r>
              <a:rPr lang="ru-RU" b="1" i="1" dirty="0" smtClean="0"/>
              <a:t> </a:t>
            </a:r>
            <a:r>
              <a:rPr lang="ru-RU" b="1" dirty="0" smtClean="0"/>
              <a:t>Зачем тебе это нужно, мальчик? Да, я понимаю латинскую грамоту и мог бы объяснить тебе </a:t>
            </a:r>
            <a:r>
              <a:rPr lang="en-US" b="1" dirty="0" smtClean="0"/>
              <a:t> </a:t>
            </a:r>
            <a:r>
              <a:rPr lang="ru-RU" b="1" dirty="0" smtClean="0"/>
              <a:t>каждую фразу. Но зачем? Взгляни на меня. Ты думаешь, много мне пользы от того, что </a:t>
            </a:r>
            <a:endParaRPr lang="en-US" b="1" dirty="0" smtClean="0"/>
          </a:p>
          <a:p>
            <a:pPr fontAlgn="auto">
              <a:spcAft>
                <a:spcPts val="0"/>
              </a:spcAft>
              <a:buFont typeface="Wingdings 2"/>
              <a:buNone/>
              <a:defRPr/>
            </a:pPr>
            <a:r>
              <a:rPr lang="ru-RU" b="1" dirty="0" smtClean="0"/>
              <a:t>я читал премудрые книги? Я потому и переехал сюда в незнакомый город, чтобы никто не лез ко мне с учеными разговорами. Люди должны пахать землю, сеять хлеб, делать полезные вещи. И я поклялся никого больше не учить ни грамматике, ни другим наукам.</a:t>
            </a:r>
          </a:p>
          <a:p>
            <a:pPr fontAlgn="auto">
              <a:spcAft>
                <a:spcPts val="0"/>
              </a:spcAft>
              <a:buFont typeface="Wingdings 2"/>
              <a:buNone/>
              <a:defRPr/>
            </a:pPr>
            <a:endParaRPr lang="ru-RU" dirty="0"/>
          </a:p>
        </p:txBody>
      </p:sp>
      <p:pic>
        <p:nvPicPr>
          <p:cNvPr id="33795" name="i-main-pic" descr="Картинка 0 из 8633">
            <a:hlinkClick r:id="rId2"/>
          </p:cNvPr>
          <p:cNvPicPr>
            <a:picLocks noChangeAspect="1" noChangeArrowheads="1"/>
          </p:cNvPicPr>
          <p:nvPr/>
        </p:nvPicPr>
        <p:blipFill>
          <a:blip r:embed="rId3"/>
          <a:srcRect/>
          <a:stretch>
            <a:fillRect/>
          </a:stretch>
        </p:blipFill>
        <p:spPr bwMode="auto">
          <a:xfrm>
            <a:off x="5292725" y="2060575"/>
            <a:ext cx="3671888" cy="45370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http://www.rusichi-center.ru/uploads/f1/s/34/178/image/1420/110/mini_101.jpg"/>
          <p:cNvPicPr>
            <a:picLocks noChangeAspect="1" noChangeArrowheads="1"/>
          </p:cNvPicPr>
          <p:nvPr/>
        </p:nvPicPr>
        <p:blipFill>
          <a:blip r:embed="rId3">
            <a:lum bright="20000" contrast="20000"/>
          </a:blip>
          <a:srcRect/>
          <a:stretch>
            <a:fillRect/>
          </a:stretch>
        </p:blipFill>
        <p:spPr bwMode="auto">
          <a:xfrm>
            <a:off x="684213" y="1412875"/>
            <a:ext cx="8280400" cy="4416425"/>
          </a:xfrm>
          <a:prstGeom prst="rect">
            <a:avLst/>
          </a:prstGeom>
          <a:noFill/>
          <a:ln w="9525">
            <a:noFill/>
            <a:miter lim="800000"/>
            <a:headEnd/>
            <a:tailEnd/>
          </a:ln>
        </p:spPr>
      </p:pic>
      <p:sp>
        <p:nvSpPr>
          <p:cNvPr id="2" name="Заголовок 1"/>
          <p:cNvSpPr>
            <a:spLocks noGrp="1"/>
          </p:cNvSpPr>
          <p:nvPr>
            <p:ph type="ctrTitle"/>
          </p:nvPr>
        </p:nvSpPr>
        <p:spPr>
          <a:xfrm>
            <a:off x="0" y="0"/>
            <a:ext cx="9036050" cy="2060575"/>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algn="ctr" fontAlgn="auto">
              <a:spcAft>
                <a:spcPts val="0"/>
              </a:spcAft>
              <a:defRPr/>
            </a:pPr>
            <a:r>
              <a:rPr lang="ru-RU" sz="3100" b="1" dirty="0" smtClean="0">
                <a:solidFill>
                  <a:srgbClr val="C00000"/>
                </a:solidFill>
                <a:effectLst/>
              </a:rPr>
              <a:t>24</a:t>
            </a:r>
            <a:r>
              <a:rPr lang="ru-RU" sz="3100" b="1" dirty="0" smtClean="0">
                <a:solidFill>
                  <a:srgbClr val="002060"/>
                </a:solidFill>
                <a:effectLst/>
              </a:rPr>
              <a:t> мая 2013 года исполняется 1150 лет русской письменности и культуре</a:t>
            </a:r>
            <a:r>
              <a:rPr lang="ru-RU" b="1" dirty="0" smtClean="0"/>
              <a:t/>
            </a:r>
            <a:br>
              <a:rPr lang="ru-RU" b="1" dirty="0" smtClean="0"/>
            </a:br>
            <a:endParaRPr lang="ru-RU" dirty="0"/>
          </a:p>
        </p:txBody>
      </p:sp>
      <p:sp>
        <p:nvSpPr>
          <p:cNvPr id="3" name="Подзаголовок 2"/>
          <p:cNvSpPr>
            <a:spLocks noGrp="1"/>
          </p:cNvSpPr>
          <p:nvPr>
            <p:ph type="subTitle" idx="1"/>
          </p:nvPr>
        </p:nvSpPr>
        <p:spPr>
          <a:xfrm>
            <a:off x="0" y="5300663"/>
            <a:ext cx="9144000" cy="1557337"/>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lnSpcReduction="10000"/>
          </a:bodyPr>
          <a:lstStyle/>
          <a:p>
            <a:pPr algn="r" fontAlgn="auto">
              <a:spcAft>
                <a:spcPts val="0"/>
              </a:spcAft>
              <a:buFont typeface="Wingdings 2"/>
              <a:buNone/>
              <a:defRPr/>
            </a:pPr>
            <a:r>
              <a:rPr lang="ru-RU" dirty="0" smtClean="0"/>
              <a:t>“</a:t>
            </a:r>
            <a:r>
              <a:rPr lang="ru-RU" b="1" dirty="0" smtClean="0">
                <a:solidFill>
                  <a:srgbClr val="C00000"/>
                </a:solidFill>
              </a:rPr>
              <a:t>Л</a:t>
            </a:r>
            <a:r>
              <a:rPr lang="ru-RU" b="1" dirty="0" smtClean="0"/>
              <a:t>юди, отмеченные провидением, всегда посылаются для всего человечества”.</a:t>
            </a:r>
            <a:br>
              <a:rPr lang="ru-RU" b="1" dirty="0" smtClean="0"/>
            </a:br>
            <a:r>
              <a:rPr lang="ru-RU" b="1" i="1" dirty="0" smtClean="0">
                <a:solidFill>
                  <a:srgbClr val="C00000"/>
                </a:solidFill>
              </a:rPr>
              <a:t>П.Я.</a:t>
            </a:r>
            <a:r>
              <a:rPr lang="ru-RU" b="1" i="1" dirty="0" smtClean="0"/>
              <a:t> </a:t>
            </a:r>
            <a:r>
              <a:rPr lang="ru-RU" b="1" i="1" dirty="0" smtClean="0">
                <a:solidFill>
                  <a:srgbClr val="C00000"/>
                </a:solidFill>
              </a:rPr>
              <a:t>Ч</a:t>
            </a:r>
            <a:r>
              <a:rPr lang="ru-RU" b="1" i="1" dirty="0" smtClean="0"/>
              <a:t>аадаев</a:t>
            </a:r>
            <a:endParaRPr lang="ru-RU" b="1"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8964613" cy="1301750"/>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algn="ctr" fontAlgn="auto">
              <a:spcAft>
                <a:spcPts val="0"/>
              </a:spcAft>
              <a:defRPr/>
            </a:pPr>
            <a:r>
              <a:rPr lang="en-US" sz="2800" b="1" dirty="0" smtClean="0">
                <a:effectLst/>
              </a:rPr>
              <a:t/>
            </a:r>
            <a:br>
              <a:rPr lang="en-US" sz="2800" b="1" dirty="0" smtClean="0">
                <a:effectLst/>
              </a:rPr>
            </a:br>
            <a:r>
              <a:rPr lang="ru-RU" sz="2800" b="1" dirty="0" smtClean="0">
                <a:effectLst/>
              </a:rPr>
              <a:t>Инсценировка </a:t>
            </a:r>
            <a:r>
              <a:rPr lang="ru-RU" sz="2800" b="1" dirty="0" smtClean="0">
                <a:solidFill>
                  <a:srgbClr val="FF0000"/>
                </a:solidFill>
                <a:effectLst/>
              </a:rPr>
              <a:t>«Константин и приезжий» </a:t>
            </a:r>
            <a:r>
              <a:rPr lang="ru-RU" sz="2800" dirty="0" smtClean="0">
                <a:effectLst/>
              </a:rPr>
              <a:t/>
            </a:r>
            <a:br>
              <a:rPr lang="ru-RU" sz="2800" dirty="0" smtClean="0">
                <a:effectLst/>
              </a:rPr>
            </a:br>
            <a:endParaRPr lang="ru-RU" sz="2800" dirty="0">
              <a:effectLst/>
            </a:endParaRPr>
          </a:p>
        </p:txBody>
      </p:sp>
      <p:sp>
        <p:nvSpPr>
          <p:cNvPr id="3" name="Содержимое 2"/>
          <p:cNvSpPr>
            <a:spLocks noGrp="1"/>
          </p:cNvSpPr>
          <p:nvPr>
            <p:ph idx="1"/>
          </p:nvPr>
        </p:nvSpPr>
        <p:spPr>
          <a:xfrm>
            <a:off x="0" y="1268413"/>
            <a:ext cx="6443663" cy="5589587"/>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marL="365760" indent="-283464" fontAlgn="auto">
              <a:spcAft>
                <a:spcPts val="0"/>
              </a:spcAft>
              <a:buFont typeface="Wingdings 2"/>
              <a:buChar char=""/>
              <a:defRPr/>
            </a:pPr>
            <a:r>
              <a:rPr lang="ru-RU" sz="6400" b="1" i="1" u="sng" dirty="0" smtClean="0">
                <a:solidFill>
                  <a:srgbClr val="FF0000"/>
                </a:solidFill>
              </a:rPr>
              <a:t>Константин.</a:t>
            </a:r>
            <a:r>
              <a:rPr lang="ru-RU" sz="6400" b="1" dirty="0" smtClean="0"/>
              <a:t> </a:t>
            </a:r>
            <a:r>
              <a:rPr lang="ru-RU" sz="6400" b="1" i="1" dirty="0" smtClean="0"/>
              <a:t>И все же я хочу понять, что написано в мудрых книгах</a:t>
            </a:r>
            <a:r>
              <a:rPr lang="en-US" sz="6400" b="1" i="1" dirty="0" smtClean="0"/>
              <a:t>.</a:t>
            </a:r>
            <a:r>
              <a:rPr lang="ru-RU" sz="6400" b="1" i="1" dirty="0" smtClean="0"/>
              <a:t> </a:t>
            </a:r>
          </a:p>
          <a:p>
            <a:pPr marL="365760" indent="-283464" fontAlgn="auto">
              <a:spcAft>
                <a:spcPts val="0"/>
              </a:spcAft>
              <a:buFont typeface="Wingdings 2"/>
              <a:buChar char=""/>
              <a:defRPr/>
            </a:pPr>
            <a:r>
              <a:rPr lang="ru-RU" sz="6400" b="1" i="1" u="sng" dirty="0" smtClean="0">
                <a:solidFill>
                  <a:srgbClr val="FF0000"/>
                </a:solidFill>
              </a:rPr>
              <a:t>Приезжий. </a:t>
            </a:r>
            <a:r>
              <a:rPr lang="ru-RU" sz="6400" b="1" dirty="0" smtClean="0"/>
              <a:t>Попробуй, только я тебе в этом не помощник.</a:t>
            </a:r>
          </a:p>
          <a:p>
            <a:pPr marL="365760" indent="-283464" fontAlgn="auto">
              <a:spcAft>
                <a:spcPts val="0"/>
              </a:spcAft>
              <a:buFont typeface="Wingdings 2"/>
              <a:buChar char=""/>
              <a:defRPr/>
            </a:pPr>
            <a:r>
              <a:rPr lang="ru-RU" sz="6400" b="1" i="1" dirty="0" smtClean="0">
                <a:solidFill>
                  <a:srgbClr val="FF0000"/>
                </a:solidFill>
              </a:rPr>
              <a:t>Через год приезжий снова повстречал Константина.</a:t>
            </a:r>
          </a:p>
          <a:p>
            <a:pPr marL="365760" indent="-283464" fontAlgn="auto">
              <a:spcAft>
                <a:spcPts val="0"/>
              </a:spcAft>
              <a:buFont typeface="Wingdings 2"/>
              <a:buChar char=""/>
              <a:defRPr/>
            </a:pPr>
            <a:r>
              <a:rPr lang="ru-RU" sz="6400" b="1" i="1" u="sng" dirty="0" smtClean="0">
                <a:solidFill>
                  <a:srgbClr val="FF0000"/>
                </a:solidFill>
              </a:rPr>
              <a:t>Приезжий.</a:t>
            </a:r>
            <a:r>
              <a:rPr lang="ru-RU" sz="6400" b="1" dirty="0" smtClean="0">
                <a:solidFill>
                  <a:srgbClr val="FF0000"/>
                </a:solidFill>
              </a:rPr>
              <a:t> </a:t>
            </a:r>
            <a:r>
              <a:rPr lang="ru-RU" sz="6400" b="1" dirty="0" smtClean="0"/>
              <a:t>Послушай, мальчик! Ты по-прежнему хочешь, чтобы я научил тебя премудростям латыни? Или уже забыл о своем желании?</a:t>
            </a:r>
          </a:p>
          <a:p>
            <a:pPr marL="365760" indent="-283464" fontAlgn="auto">
              <a:spcAft>
                <a:spcPts val="0"/>
              </a:spcAft>
              <a:buFont typeface="Wingdings 2"/>
              <a:buChar char=""/>
              <a:defRPr/>
            </a:pPr>
            <a:r>
              <a:rPr lang="ru-RU" sz="6400" b="1" i="1" u="sng" dirty="0" smtClean="0">
                <a:solidFill>
                  <a:srgbClr val="FF0000"/>
                </a:solidFill>
              </a:rPr>
              <a:t>Константин</a:t>
            </a:r>
            <a:r>
              <a:rPr lang="ru-RU" sz="6400" b="1" u="sng" dirty="0" smtClean="0">
                <a:solidFill>
                  <a:srgbClr val="FF0000"/>
                </a:solidFill>
              </a:rPr>
              <a:t>.</a:t>
            </a:r>
            <a:r>
              <a:rPr lang="ru-RU" sz="6400" b="1" dirty="0" smtClean="0">
                <a:solidFill>
                  <a:srgbClr val="FF0000"/>
                </a:solidFill>
              </a:rPr>
              <a:t> </a:t>
            </a:r>
            <a:r>
              <a:rPr lang="ru-RU" sz="6400" b="1" dirty="0" smtClean="0"/>
              <a:t>Я не забыл, но теперь я изучаю латинский язык сам.</a:t>
            </a:r>
          </a:p>
          <a:p>
            <a:pPr marL="365760" indent="-283464" fontAlgn="auto">
              <a:spcAft>
                <a:spcPts val="0"/>
              </a:spcAft>
              <a:buFont typeface="Wingdings 2"/>
              <a:buChar char=""/>
              <a:defRPr/>
            </a:pPr>
            <a:r>
              <a:rPr lang="ru-RU" sz="6400" b="1" i="1" u="sng" dirty="0" smtClean="0">
                <a:solidFill>
                  <a:srgbClr val="FF0000"/>
                </a:solidFill>
              </a:rPr>
              <a:t>Приезжий.</a:t>
            </a:r>
            <a:r>
              <a:rPr lang="ru-RU" sz="6400" b="1" dirty="0" smtClean="0">
                <a:solidFill>
                  <a:srgbClr val="FF0000"/>
                </a:solidFill>
              </a:rPr>
              <a:t> </a:t>
            </a:r>
            <a:r>
              <a:rPr lang="ru-RU" sz="6400" b="1" dirty="0" smtClean="0"/>
              <a:t>Как можно самому научиться незнакомому языку?</a:t>
            </a:r>
          </a:p>
          <a:p>
            <a:pPr marL="365760" indent="-283464" fontAlgn="auto">
              <a:spcAft>
                <a:spcPts val="0"/>
              </a:spcAft>
              <a:buFont typeface="Wingdings 2"/>
              <a:buChar char=""/>
              <a:defRPr/>
            </a:pPr>
            <a:r>
              <a:rPr lang="ru-RU" sz="6400" b="1" i="1" u="sng" dirty="0" smtClean="0">
                <a:solidFill>
                  <a:srgbClr val="FF0000"/>
                </a:solidFill>
              </a:rPr>
              <a:t>Константин.</a:t>
            </a:r>
            <a:r>
              <a:rPr lang="ru-RU" sz="6400" b="1" dirty="0" smtClean="0">
                <a:solidFill>
                  <a:srgbClr val="FF0000"/>
                </a:solidFill>
              </a:rPr>
              <a:t> </a:t>
            </a:r>
            <a:r>
              <a:rPr lang="ru-RU" sz="6400" b="1" i="1" dirty="0" smtClean="0"/>
              <a:t>Я взял книгу Григория Богослова на греческом и на латыни и, сопоставляя их, фраза за фразой, уяснил уже многое. Теперь не только “Энеида”, но и другие латинские книги мне понятны.</a:t>
            </a:r>
          </a:p>
          <a:p>
            <a:pPr marL="365760" indent="-283464" fontAlgn="auto">
              <a:spcAft>
                <a:spcPts val="0"/>
              </a:spcAft>
              <a:buFont typeface="Wingdings 2"/>
              <a:buChar char=""/>
              <a:defRPr/>
            </a:pPr>
            <a:endParaRPr lang="ru-RU" dirty="0"/>
          </a:p>
        </p:txBody>
      </p:sp>
      <p:pic>
        <p:nvPicPr>
          <p:cNvPr id="34819" name="Picture 3"/>
          <p:cNvPicPr>
            <a:picLocks noChangeAspect="1" noChangeArrowheads="1"/>
          </p:cNvPicPr>
          <p:nvPr/>
        </p:nvPicPr>
        <p:blipFill>
          <a:blip r:embed="rId2"/>
          <a:srcRect/>
          <a:stretch>
            <a:fillRect/>
          </a:stretch>
        </p:blipFill>
        <p:spPr bwMode="auto">
          <a:xfrm>
            <a:off x="6300788" y="1341438"/>
            <a:ext cx="2452687" cy="2909887"/>
          </a:xfrm>
          <a:prstGeom prst="rect">
            <a:avLst/>
          </a:prstGeom>
          <a:noFill/>
          <a:ln w="9525">
            <a:noFill/>
            <a:miter lim="800000"/>
            <a:headEnd/>
            <a:tailEnd/>
          </a:ln>
        </p:spPr>
      </p:pic>
      <p:pic>
        <p:nvPicPr>
          <p:cNvPr id="6" name="Содержимое 3" descr="Унциальное письмо.jpg"/>
          <p:cNvPicPr>
            <a:picLocks noChangeAspect="1"/>
          </p:cNvPicPr>
          <p:nvPr/>
        </p:nvPicPr>
        <p:blipFill>
          <a:blip r:embed="rId3"/>
          <a:srcRect/>
          <a:stretch>
            <a:fillRect/>
          </a:stretch>
        </p:blipFill>
        <p:spPr bwMode="auto">
          <a:xfrm>
            <a:off x="5651500" y="4365625"/>
            <a:ext cx="3341688" cy="2205038"/>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400" decel="100000"/>
                                        <p:tgtEl>
                                          <p:spTgt spid="6"/>
                                        </p:tgtEl>
                                      </p:cBhvr>
                                    </p:animEffect>
                                    <p:anim calcmode="lin" valueType="num">
                                      <p:cBhvr>
                                        <p:cTn id="8" dur="2400" decel="100000" fill="hold"/>
                                        <p:tgtEl>
                                          <p:spTgt spid="6"/>
                                        </p:tgtEl>
                                        <p:attrNameLst>
                                          <p:attrName>style.rotation</p:attrName>
                                        </p:attrNameLst>
                                      </p:cBhvr>
                                      <p:tavLst>
                                        <p:tav tm="0">
                                          <p:val>
                                            <p:fltVal val="-90"/>
                                          </p:val>
                                        </p:tav>
                                        <p:tav tm="100000">
                                          <p:val>
                                            <p:fltVal val="0"/>
                                          </p:val>
                                        </p:tav>
                                      </p:tavLst>
                                    </p:anim>
                                    <p:anim calcmode="lin" valueType="num">
                                      <p:cBhvr>
                                        <p:cTn id="9" dur="2400" decel="100000" fill="hold"/>
                                        <p:tgtEl>
                                          <p:spTgt spid="6"/>
                                        </p:tgtEl>
                                        <p:attrNameLst>
                                          <p:attrName>ppt_x</p:attrName>
                                        </p:attrNameLst>
                                      </p:cBhvr>
                                      <p:tavLst>
                                        <p:tav tm="0">
                                          <p:val>
                                            <p:strVal val="#ppt_x+0.4"/>
                                          </p:val>
                                        </p:tav>
                                        <p:tav tm="100000">
                                          <p:val>
                                            <p:strVal val="#ppt_x-0.05"/>
                                          </p:val>
                                        </p:tav>
                                      </p:tavLst>
                                    </p:anim>
                                    <p:anim calcmode="lin" valueType="num">
                                      <p:cBhvr>
                                        <p:cTn id="10" dur="2400" decel="100000" fill="hold"/>
                                        <p:tgtEl>
                                          <p:spTgt spid="6"/>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6"/>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5292725" y="1336675"/>
            <a:ext cx="3524250" cy="5381625"/>
          </a:xfrm>
          <a:prstGeom prst="rect">
            <a:avLst/>
          </a:prstGeom>
          <a:noFill/>
          <a:ln w="25400">
            <a:solidFill>
              <a:srgbClr val="FFFF00"/>
            </a:solidFill>
            <a:miter lim="800000"/>
            <a:headEnd/>
            <a:tailEnd/>
          </a:ln>
        </p:spPr>
      </p:pic>
      <p:sp>
        <p:nvSpPr>
          <p:cNvPr id="2" name="Заголовок 1"/>
          <p:cNvSpPr>
            <a:spLocks noGrp="1"/>
          </p:cNvSpPr>
          <p:nvPr>
            <p:ph type="title"/>
          </p:nvPr>
        </p:nvSpPr>
        <p:spPr>
          <a:xfrm>
            <a:off x="323850" y="274638"/>
            <a:ext cx="8610600" cy="1143000"/>
          </a:xfrm>
          <a:prstGeom prst="horizont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ru-RU" sz="2800" b="1" dirty="0" smtClean="0">
                <a:effectLst/>
              </a:rPr>
              <a:t>Инсценировка </a:t>
            </a:r>
            <a:r>
              <a:rPr lang="ru-RU" sz="2800" b="1" dirty="0" smtClean="0">
                <a:solidFill>
                  <a:srgbClr val="FF0000"/>
                </a:solidFill>
                <a:effectLst/>
              </a:rPr>
              <a:t>«Константин и приезжий» </a:t>
            </a:r>
            <a:r>
              <a:rPr lang="ru-RU" sz="2800" dirty="0" smtClean="0">
                <a:effectLst/>
              </a:rPr>
              <a:t/>
            </a:r>
            <a:br>
              <a:rPr lang="ru-RU" sz="2800" dirty="0" smtClean="0">
                <a:effectLst/>
              </a:rPr>
            </a:br>
            <a:endParaRPr lang="ru-RU" sz="2800" dirty="0"/>
          </a:p>
        </p:txBody>
      </p:sp>
      <p:sp>
        <p:nvSpPr>
          <p:cNvPr id="3" name="Содержимое 2"/>
          <p:cNvSpPr>
            <a:spLocks noGrp="1"/>
          </p:cNvSpPr>
          <p:nvPr>
            <p:ph idx="1"/>
          </p:nvPr>
        </p:nvSpPr>
        <p:spPr>
          <a:xfrm>
            <a:off x="0" y="1447800"/>
            <a:ext cx="5651500" cy="5294313"/>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365760" indent="-283464" fontAlgn="auto">
              <a:spcAft>
                <a:spcPts val="0"/>
              </a:spcAft>
              <a:buFont typeface="Wingdings 2"/>
              <a:buChar char=""/>
              <a:defRPr/>
            </a:pPr>
            <a:r>
              <a:rPr lang="ru-RU" b="1" dirty="0" smtClean="0">
                <a:solidFill>
                  <a:srgbClr val="FF0000"/>
                </a:solidFill>
              </a:rPr>
              <a:t>П</a:t>
            </a:r>
            <a:r>
              <a:rPr lang="ru-RU" b="1" dirty="0" smtClean="0"/>
              <a:t>осле смерти отца он покинул Солунь и отправился в Константинополь, </a:t>
            </a:r>
          </a:p>
          <a:p>
            <a:pPr marL="365760" indent="-283464" fontAlgn="auto">
              <a:spcAft>
                <a:spcPts val="0"/>
              </a:spcAft>
              <a:buFont typeface="Wingdings 2"/>
              <a:buChar char=""/>
              <a:defRPr/>
            </a:pPr>
            <a:r>
              <a:rPr lang="ru-RU" b="1" i="1" dirty="0" smtClean="0">
                <a:solidFill>
                  <a:srgbClr val="FF0000"/>
                </a:solidFill>
              </a:rPr>
              <a:t>с</a:t>
            </a:r>
            <a:r>
              <a:rPr lang="ru-RU" b="1" i="1" dirty="0" smtClean="0"/>
              <a:t>толицу Византийской империи. Там он продолжил свое обучение. </a:t>
            </a:r>
          </a:p>
          <a:p>
            <a:pPr marL="365760" indent="-283464" fontAlgn="auto">
              <a:spcAft>
                <a:spcPts val="0"/>
              </a:spcAft>
              <a:buFont typeface="Wingdings 2"/>
              <a:buChar char=""/>
              <a:defRPr/>
            </a:pPr>
            <a:r>
              <a:rPr lang="ru-RU" b="1" i="1" dirty="0" smtClean="0">
                <a:solidFill>
                  <a:srgbClr val="FF0000"/>
                </a:solidFill>
              </a:rPr>
              <a:t>З</a:t>
            </a:r>
            <a:r>
              <a:rPr lang="ru-RU" b="1" dirty="0" smtClean="0"/>
              <a:t>нания, полученные в то время, пригодились в будущем</a:t>
            </a:r>
            <a:endParaRPr lang="ru-RU"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88" y="274638"/>
            <a:ext cx="8755062" cy="1143000"/>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ru-RU" sz="2400" dirty="0" smtClean="0">
                <a:solidFill>
                  <a:srgbClr val="FF0000"/>
                </a:solidFill>
                <a:effectLst/>
              </a:rPr>
              <a:t>Отрывок из «Жития Кирилла и Мефодия»</a:t>
            </a:r>
            <a:r>
              <a:rPr lang="en-US" sz="2400" dirty="0" smtClean="0">
                <a:solidFill>
                  <a:srgbClr val="FF0000"/>
                </a:solidFill>
                <a:effectLst/>
              </a:rPr>
              <a:t/>
            </a:r>
            <a:br>
              <a:rPr lang="en-US" sz="2400" dirty="0" smtClean="0">
                <a:solidFill>
                  <a:srgbClr val="FF0000"/>
                </a:solidFill>
                <a:effectLst/>
              </a:rPr>
            </a:br>
            <a:r>
              <a:rPr lang="ru-RU" sz="1800" b="1" dirty="0" smtClean="0">
                <a:effectLst/>
              </a:rPr>
              <a:t>Из воспоминаний великих братьев:</a:t>
            </a:r>
          </a:p>
        </p:txBody>
      </p:sp>
      <p:sp>
        <p:nvSpPr>
          <p:cNvPr id="3" name="Содержимое 2"/>
          <p:cNvSpPr>
            <a:spLocks noGrp="1"/>
          </p:cNvSpPr>
          <p:nvPr>
            <p:ph idx="1"/>
          </p:nvPr>
        </p:nvSpPr>
        <p:spPr>
          <a:xfrm>
            <a:off x="0" y="1268413"/>
            <a:ext cx="4716463" cy="5473700"/>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marL="365760" indent="-283464" fontAlgn="auto">
              <a:spcAft>
                <a:spcPts val="0"/>
              </a:spcAft>
              <a:buFont typeface="Wingdings 2"/>
              <a:buChar char=""/>
              <a:defRPr/>
            </a:pPr>
            <a:endParaRPr lang="en-US" b="1" i="1" u="sng" dirty="0" smtClean="0">
              <a:solidFill>
                <a:srgbClr val="FF0000"/>
              </a:solidFill>
            </a:endParaRPr>
          </a:p>
          <a:p>
            <a:pPr marL="365760" indent="-283464" fontAlgn="auto">
              <a:spcAft>
                <a:spcPts val="0"/>
              </a:spcAft>
              <a:buFont typeface="Wingdings 2"/>
              <a:buChar char=""/>
              <a:defRPr/>
            </a:pPr>
            <a:r>
              <a:rPr lang="ru-RU" sz="3800" b="1" i="1" u="sng" dirty="0" smtClean="0">
                <a:solidFill>
                  <a:srgbClr val="FF0000"/>
                </a:solidFill>
              </a:rPr>
              <a:t>Кирилл:</a:t>
            </a:r>
            <a:r>
              <a:rPr lang="ru-RU" sz="3800" b="1" i="1" dirty="0" smtClean="0">
                <a:solidFill>
                  <a:srgbClr val="FF0000"/>
                </a:solidFill>
              </a:rPr>
              <a:t> </a:t>
            </a:r>
            <a:r>
              <a:rPr lang="ru-RU" sz="3800" b="1" dirty="0" smtClean="0"/>
              <a:t>Мне еще не было и пятнадцати лет, когда меня с согласия отца пригласили жить в императорский дворец, где я воспитывался и обучался вместе с малолетним сыном императора - Михаилом. Мой старший брат Мефодий последовал за мной. Сам византийский император покровительствовал Мефодию и назначил его правителем Македонии — подвластной Византии страны, основным населением которой были славяне.         </a:t>
            </a:r>
            <a:endParaRPr lang="en-US" sz="3800" b="1" dirty="0" smtClean="0"/>
          </a:p>
          <a:p>
            <a:pPr marL="365760" indent="-283464" fontAlgn="auto">
              <a:spcAft>
                <a:spcPts val="0"/>
              </a:spcAft>
              <a:buFont typeface="Wingdings 2"/>
              <a:buNone/>
              <a:defRPr/>
            </a:pPr>
            <a:r>
              <a:rPr lang="ru-RU" sz="3800" b="1" dirty="0" smtClean="0"/>
              <a:t>                          </a:t>
            </a:r>
          </a:p>
          <a:p>
            <a:pPr marL="365760" indent="-283464" fontAlgn="auto">
              <a:spcAft>
                <a:spcPts val="0"/>
              </a:spcAft>
              <a:buFont typeface="Wingdings 2"/>
              <a:buChar char=""/>
              <a:defRPr/>
            </a:pPr>
            <a:r>
              <a:rPr lang="ru-RU" sz="3800" b="1" i="1" u="sng" dirty="0" smtClean="0">
                <a:solidFill>
                  <a:srgbClr val="FF0000"/>
                </a:solidFill>
              </a:rPr>
              <a:t>Мефодий: </a:t>
            </a:r>
            <a:r>
              <a:rPr lang="ru-RU" sz="3800" b="1" i="1" dirty="0" smtClean="0"/>
              <a:t>Не отставал от меня и мой младший брат Кирилл. Он быстро постигал научные премудрости, легко разбирался в книгах, которые не всякому взрослому грамотею по плечу.</a:t>
            </a:r>
            <a:r>
              <a:rPr lang="ru-RU" b="1" i="1" dirty="0" smtClean="0"/>
              <a:t>   </a:t>
            </a:r>
            <a:r>
              <a:rPr lang="ru-RU" b="1" dirty="0" smtClean="0"/>
              <a:t>                                                                                           </a:t>
            </a:r>
          </a:p>
          <a:p>
            <a:pPr marL="365760" indent="-283464" fontAlgn="auto">
              <a:spcAft>
                <a:spcPts val="0"/>
              </a:spcAft>
              <a:buFont typeface="Wingdings 2"/>
              <a:buChar char=""/>
              <a:defRPr/>
            </a:pPr>
            <a:endParaRPr lang="ru-RU" dirty="0"/>
          </a:p>
        </p:txBody>
      </p:sp>
      <p:pic>
        <p:nvPicPr>
          <p:cNvPr id="4" name="Picture 2" descr="Святые Кирилл и Мефодий - учителя Словенские">
            <a:hlinkClick r:id="rId2"/>
          </p:cNvPr>
          <p:cNvPicPr>
            <a:picLocks noChangeAspect="1" noChangeArrowheads="1"/>
          </p:cNvPicPr>
          <p:nvPr/>
        </p:nvPicPr>
        <p:blipFill>
          <a:blip r:embed="rId3"/>
          <a:srcRect/>
          <a:stretch>
            <a:fillRect/>
          </a:stretch>
        </p:blipFill>
        <p:spPr bwMode="auto">
          <a:xfrm>
            <a:off x="4962525" y="1169988"/>
            <a:ext cx="4041775" cy="56515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55" decel="100000"/>
                                        <p:tgtEl>
                                          <p:spTgt spid="4"/>
                                        </p:tgtEl>
                                      </p:cBhvr>
                                    </p:animEffect>
                                    <p:animScale>
                                      <p:cBhvr>
                                        <p:cTn id="8" dur="1155" decel="100000"/>
                                        <p:tgtEl>
                                          <p:spTgt spid="4"/>
                                        </p:tgtEl>
                                      </p:cBhvr>
                                      <p:from x="10000" y="10000"/>
                                      <p:to x="200000" y="450000"/>
                                    </p:animScale>
                                    <p:animScale>
                                      <p:cBhvr>
                                        <p:cTn id="9" dur="1845" accel="100000" fill="hold">
                                          <p:stCondLst>
                                            <p:cond delay="1155"/>
                                          </p:stCondLst>
                                        </p:cTn>
                                        <p:tgtEl>
                                          <p:spTgt spid="4"/>
                                        </p:tgtEl>
                                      </p:cBhvr>
                                      <p:from x="200000" y="450000"/>
                                      <p:to x="100000" y="100000"/>
                                    </p:animScale>
                                    <p:set>
                                      <p:cBhvr>
                                        <p:cTn id="10" dur="1155" fill="hold"/>
                                        <p:tgtEl>
                                          <p:spTgt spid="4"/>
                                        </p:tgtEl>
                                        <p:attrNameLst>
                                          <p:attrName>ppt_x</p:attrName>
                                        </p:attrNameLst>
                                      </p:cBhvr>
                                      <p:to>
                                        <p:strVal val="(0.5)"/>
                                      </p:to>
                                    </p:set>
                                    <p:anim from="(0.5)" to="(#ppt_x)" calcmode="lin" valueType="num">
                                      <p:cBhvr>
                                        <p:cTn id="11" dur="1845" accel="100000" fill="hold">
                                          <p:stCondLst>
                                            <p:cond delay="1155"/>
                                          </p:stCondLst>
                                        </p:cTn>
                                        <p:tgtEl>
                                          <p:spTgt spid="4"/>
                                        </p:tgtEl>
                                        <p:attrNameLst>
                                          <p:attrName>ppt_x</p:attrName>
                                        </p:attrNameLst>
                                      </p:cBhvr>
                                    </p:anim>
                                    <p:set>
                                      <p:cBhvr>
                                        <p:cTn id="12" dur="1155" fill="hold"/>
                                        <p:tgtEl>
                                          <p:spTgt spid="4"/>
                                        </p:tgtEl>
                                        <p:attrNameLst>
                                          <p:attrName>ppt_y</p:attrName>
                                        </p:attrNameLst>
                                      </p:cBhvr>
                                      <p:to>
                                        <p:strVal val="(#ppt_y+0.4)"/>
                                      </p:to>
                                    </p:set>
                                    <p:anim from="(#ppt_y+0.4)" to="(#ppt_y)" calcmode="lin" valueType="num">
                                      <p:cBhvr>
                                        <p:cTn id="13" dur="1845" accel="100000" fill="hold">
                                          <p:stCondLst>
                                            <p:cond delay="1155"/>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Современная икона.jpg"/>
          <p:cNvPicPr>
            <a:picLocks noChangeAspect="1"/>
          </p:cNvPicPr>
          <p:nvPr/>
        </p:nvPicPr>
        <p:blipFill>
          <a:blip r:embed="rId2"/>
          <a:srcRect/>
          <a:stretch>
            <a:fillRect/>
          </a:stretch>
        </p:blipFill>
        <p:spPr bwMode="auto">
          <a:xfrm>
            <a:off x="5219700" y="1268413"/>
            <a:ext cx="3762375" cy="5445125"/>
          </a:xfrm>
          <a:prstGeom prst="rect">
            <a:avLst/>
          </a:prstGeom>
          <a:noFill/>
          <a:ln w="9525">
            <a:noFill/>
            <a:miter lim="800000"/>
            <a:headEnd/>
            <a:tailEnd/>
          </a:ln>
          <a:effectLst>
            <a:outerShdw dist="139700" dir="2700000" algn="tl" rotWithShape="0">
              <a:srgbClr val="333333">
                <a:alpha val="64999"/>
              </a:srgbClr>
            </a:outerShdw>
          </a:effectLst>
        </p:spPr>
      </p:pic>
      <p:sp>
        <p:nvSpPr>
          <p:cNvPr id="2" name="Заголовок 1"/>
          <p:cNvSpPr>
            <a:spLocks noGrp="1"/>
          </p:cNvSpPr>
          <p:nvPr>
            <p:ph type="title"/>
          </p:nvPr>
        </p:nvSpPr>
        <p:spPr>
          <a:xfrm>
            <a:off x="179388" y="0"/>
            <a:ext cx="8713787" cy="1700213"/>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pPr fontAlgn="auto">
              <a:spcAft>
                <a:spcPts val="0"/>
              </a:spcAft>
              <a:defRPr/>
            </a:pPr>
            <a:r>
              <a:rPr lang="ru-RU" sz="2400" dirty="0" smtClean="0">
                <a:solidFill>
                  <a:srgbClr val="FF0000"/>
                </a:solidFill>
                <a:effectLst/>
              </a:rPr>
              <a:t>Отрывок из «Жития Кирилла и Мефодия»</a:t>
            </a:r>
            <a:r>
              <a:rPr lang="en-US" sz="2400" dirty="0" smtClean="0">
                <a:solidFill>
                  <a:srgbClr val="FF0000"/>
                </a:solidFill>
                <a:effectLst/>
              </a:rPr>
              <a:t/>
            </a:r>
            <a:br>
              <a:rPr lang="en-US" sz="2400" dirty="0" smtClean="0">
                <a:solidFill>
                  <a:srgbClr val="FF0000"/>
                </a:solidFill>
                <a:effectLst/>
              </a:rPr>
            </a:br>
            <a:r>
              <a:rPr lang="ru-RU" sz="1800" b="1" dirty="0" smtClean="0">
                <a:effectLst/>
              </a:rPr>
              <a:t>Из воспоминаний великих братьев:</a:t>
            </a:r>
            <a:endParaRPr lang="ru-RU" sz="2400" dirty="0">
              <a:effectLst/>
            </a:endParaRPr>
          </a:p>
        </p:txBody>
      </p:sp>
      <p:sp>
        <p:nvSpPr>
          <p:cNvPr id="3" name="Содержимое 2"/>
          <p:cNvSpPr>
            <a:spLocks noGrp="1"/>
          </p:cNvSpPr>
          <p:nvPr>
            <p:ph idx="1"/>
          </p:nvPr>
        </p:nvSpPr>
        <p:spPr>
          <a:xfrm>
            <a:off x="0" y="1447800"/>
            <a:ext cx="5292725" cy="5294313"/>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32500" lnSpcReduction="20000"/>
          </a:bodyPr>
          <a:lstStyle/>
          <a:p>
            <a:pPr marL="365760" indent="-283464" fontAlgn="auto">
              <a:spcAft>
                <a:spcPts val="0"/>
              </a:spcAft>
              <a:buFont typeface="Wingdings 2"/>
              <a:buChar char=""/>
              <a:defRPr/>
            </a:pPr>
            <a:endParaRPr lang="en-US" sz="1600" i="1" u="sng" dirty="0" smtClean="0"/>
          </a:p>
          <a:p>
            <a:pPr marL="365760" indent="-283464" fontAlgn="auto">
              <a:spcAft>
                <a:spcPts val="0"/>
              </a:spcAft>
              <a:buFont typeface="Wingdings 2"/>
              <a:buChar char=""/>
              <a:defRPr/>
            </a:pPr>
            <a:r>
              <a:rPr lang="ru-RU" sz="4300" b="1" i="1" u="sng" dirty="0" smtClean="0">
                <a:solidFill>
                  <a:srgbClr val="FF0000"/>
                </a:solidFill>
              </a:rPr>
              <a:t>Кирилл: </a:t>
            </a:r>
            <a:r>
              <a:rPr lang="en-US" sz="4300" b="1" i="1" u="sng" dirty="0" smtClean="0">
                <a:solidFill>
                  <a:srgbClr val="FF0000"/>
                </a:solidFill>
              </a:rPr>
              <a:t> </a:t>
            </a:r>
            <a:r>
              <a:rPr lang="ru-RU" sz="4300" b="1" dirty="0" smtClean="0"/>
              <a:t>Это было в 863 году. Распространение христианства среди славянских народов – вот задача, стоявшая перед нами. Но дело в том, что все книги были написаны на греческом языке. Предстояла сложная работа: перевести на славянский язык богословские издания. Как это возможно? Ведь сам, Византийский император приказал создать славянскую грамоту и перевести книги на славянский язык.                                  </a:t>
            </a:r>
          </a:p>
          <a:p>
            <a:pPr marL="365760" indent="-283464" fontAlgn="auto">
              <a:spcAft>
                <a:spcPts val="0"/>
              </a:spcAft>
              <a:buFont typeface="Wingdings 2"/>
              <a:buChar char=""/>
              <a:defRPr/>
            </a:pPr>
            <a:endParaRPr lang="en-US" sz="4300" b="1" i="1" u="sng" dirty="0" smtClean="0"/>
          </a:p>
          <a:p>
            <a:pPr marL="365760" indent="-283464" fontAlgn="auto">
              <a:spcAft>
                <a:spcPts val="0"/>
              </a:spcAft>
              <a:buFont typeface="Wingdings 2"/>
              <a:buChar char=""/>
              <a:defRPr/>
            </a:pPr>
            <a:r>
              <a:rPr lang="ru-RU" sz="4300" b="1" i="1" u="sng" dirty="0" smtClean="0">
                <a:solidFill>
                  <a:srgbClr val="FF0000"/>
                </a:solidFill>
              </a:rPr>
              <a:t>Мефодий:</a:t>
            </a:r>
            <a:r>
              <a:rPr lang="ru-RU" sz="4300" b="1" dirty="0" smtClean="0"/>
              <a:t> Задача, казалось бы, невыполнимая. Но император знал, кому поручает важное для славян дело: еще в детстве Кирилл, обучаясь при дворе, получил хорошее образование,  проявил себя незаурядной личностью, способной к языкам. Кирилл отлично знал славянский, латинский, еврейский, арабский языки, помимо родного, греческого.</a:t>
            </a:r>
            <a:endParaRPr lang="ru-RU" sz="4300"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613" cy="1417638"/>
          </a:xfrm>
          <a:prstGeom prst="horizontalScroll">
            <a:avLst/>
          </a:prstGeom>
        </p:spPr>
        <p:style>
          <a:lnRef idx="2">
            <a:schemeClr val="accent2"/>
          </a:lnRef>
          <a:fillRef idx="1">
            <a:schemeClr val="lt1"/>
          </a:fillRef>
          <a:effectRef idx="0">
            <a:schemeClr val="accent2"/>
          </a:effectRef>
          <a:fontRef idx="minor">
            <a:schemeClr val="dk1"/>
          </a:fontRef>
        </p:style>
        <p:txBody>
          <a:bodyPr/>
          <a:lstStyle/>
          <a:p>
            <a:pPr fontAlgn="auto">
              <a:spcAft>
                <a:spcPts val="0"/>
              </a:spcAft>
              <a:defRPr/>
            </a:pPr>
            <a:r>
              <a:rPr lang="ru-RU" sz="2400" b="1" dirty="0" smtClean="0">
                <a:solidFill>
                  <a:srgbClr val="FF0000"/>
                </a:solidFill>
                <a:effectLst/>
              </a:rPr>
              <a:t>Отрывок из «Жития Кирилла и Мефодия»</a:t>
            </a:r>
            <a:r>
              <a:rPr lang="en-US" sz="2400" b="1" dirty="0" smtClean="0">
                <a:solidFill>
                  <a:srgbClr val="FF0000"/>
                </a:solidFill>
                <a:effectLst/>
              </a:rPr>
              <a:t/>
            </a:r>
            <a:br>
              <a:rPr lang="en-US" sz="2400" b="1" dirty="0" smtClean="0">
                <a:solidFill>
                  <a:srgbClr val="FF0000"/>
                </a:solidFill>
                <a:effectLst/>
              </a:rPr>
            </a:br>
            <a:r>
              <a:rPr lang="ru-RU" sz="2400" b="1" dirty="0" smtClean="0">
                <a:effectLst/>
              </a:rPr>
              <a:t>Из воспоминаний великих братьев:</a:t>
            </a:r>
            <a:endParaRPr lang="ru-RU" sz="2400" b="1" dirty="0"/>
          </a:p>
        </p:txBody>
      </p:sp>
      <p:sp>
        <p:nvSpPr>
          <p:cNvPr id="3" name="Содержимое 2"/>
          <p:cNvSpPr>
            <a:spLocks noGrp="1"/>
          </p:cNvSpPr>
          <p:nvPr>
            <p:ph idx="1"/>
          </p:nvPr>
        </p:nvSpPr>
        <p:spPr>
          <a:xfrm>
            <a:off x="0" y="1196975"/>
            <a:ext cx="4500563" cy="5545138"/>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marL="365760" indent="-283464" fontAlgn="auto">
              <a:spcAft>
                <a:spcPts val="0"/>
              </a:spcAft>
              <a:buFont typeface="Wingdings 2"/>
              <a:buChar char=""/>
              <a:defRPr/>
            </a:pPr>
            <a:r>
              <a:rPr lang="ru-RU" dirty="0" smtClean="0"/>
              <a:t>                                                                                                                                  </a:t>
            </a:r>
          </a:p>
          <a:p>
            <a:pPr marL="365760" indent="-283464" fontAlgn="auto">
              <a:spcAft>
                <a:spcPts val="0"/>
              </a:spcAft>
              <a:buFont typeface="Wingdings 2"/>
              <a:buChar char=""/>
              <a:defRPr/>
            </a:pPr>
            <a:r>
              <a:rPr lang="ru-RU" b="1" dirty="0" smtClean="0">
                <a:solidFill>
                  <a:srgbClr val="FF0000"/>
                </a:solidFill>
              </a:rPr>
              <a:t>Ж</a:t>
            </a:r>
            <a:r>
              <a:rPr lang="ru-RU" b="1" dirty="0" smtClean="0"/>
              <a:t>изнь обоих братьев складывалась так, что они могли бы стать более богатыми, чем их отец. Как люди, приближенные к императорскому дому, они бы ни в чем никогда не нуждались.</a:t>
            </a:r>
            <a:r>
              <a:rPr lang="ru-RU" dirty="0" smtClean="0"/>
              <a:t>                                                                                            </a:t>
            </a:r>
          </a:p>
          <a:p>
            <a:pPr marL="365760" indent="-283464" fontAlgn="auto">
              <a:spcAft>
                <a:spcPts val="0"/>
              </a:spcAft>
              <a:buFont typeface="Wingdings 2"/>
              <a:buChar char=""/>
              <a:defRPr/>
            </a:pPr>
            <a:endParaRPr lang="en-US" i="1" dirty="0" smtClean="0"/>
          </a:p>
          <a:p>
            <a:pPr marL="365760" indent="-283464" fontAlgn="auto">
              <a:spcAft>
                <a:spcPts val="0"/>
              </a:spcAft>
              <a:buFont typeface="Wingdings 2"/>
              <a:buChar char=""/>
              <a:defRPr/>
            </a:pPr>
            <a:r>
              <a:rPr lang="ru-RU" b="1" i="1" dirty="0" smtClean="0">
                <a:solidFill>
                  <a:srgbClr val="FF0000"/>
                </a:solidFill>
              </a:rPr>
              <a:t>О</a:t>
            </a:r>
            <a:r>
              <a:rPr lang="ru-RU" b="1" i="1" dirty="0" smtClean="0"/>
              <a:t>днако оба брата выбрали другой путь. Они увенчали себя великой славой, но не как царедворцы или военачальники, а как проводники христианской веры и сеятели книжных знаний среди славянских народов.   </a:t>
            </a:r>
            <a:r>
              <a:rPr lang="ru-RU" dirty="0" smtClean="0"/>
              <a:t>                                                         </a:t>
            </a:r>
            <a:endParaRPr lang="ru-RU" dirty="0"/>
          </a:p>
        </p:txBody>
      </p:sp>
      <p:pic>
        <p:nvPicPr>
          <p:cNvPr id="38915" name="Picture 4" descr="200px-Kirill_Mefodij_Samara"/>
          <p:cNvPicPr>
            <a:picLocks noChangeAspect="1" noChangeArrowheads="1"/>
          </p:cNvPicPr>
          <p:nvPr/>
        </p:nvPicPr>
        <p:blipFill>
          <a:blip r:embed="rId2">
            <a:lum bright="10000"/>
          </a:blip>
          <a:srcRect/>
          <a:stretch>
            <a:fillRect/>
          </a:stretch>
        </p:blipFill>
        <p:spPr bwMode="auto">
          <a:xfrm>
            <a:off x="5329238" y="1412875"/>
            <a:ext cx="3411537" cy="499903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Кирилл, учитель Словенский">
            <a:hlinkClick r:id="rId2"/>
          </p:cNvPr>
          <p:cNvPicPr>
            <a:picLocks noChangeAspect="1" noChangeArrowheads="1"/>
          </p:cNvPicPr>
          <p:nvPr/>
        </p:nvPicPr>
        <p:blipFill>
          <a:blip r:embed="rId3" r:link="rId4"/>
          <a:srcRect/>
          <a:stretch>
            <a:fillRect/>
          </a:stretch>
        </p:blipFill>
        <p:spPr bwMode="auto">
          <a:xfrm>
            <a:off x="4859338" y="188913"/>
            <a:ext cx="2592387" cy="3409950"/>
          </a:xfrm>
          <a:prstGeom prst="rect">
            <a:avLst/>
          </a:prstGeom>
          <a:ln>
            <a:noFill/>
          </a:ln>
          <a:effectLst>
            <a:outerShdw blurRad="292100" dist="139700" dir="2700000" algn="tl" rotWithShape="0">
              <a:srgbClr val="333333">
                <a:alpha val="65000"/>
              </a:srgbClr>
            </a:outerShdw>
          </a:effectLst>
        </p:spPr>
      </p:pic>
      <p:sp>
        <p:nvSpPr>
          <p:cNvPr id="3" name="Подзаголовок 2"/>
          <p:cNvSpPr>
            <a:spLocks noGrp="1"/>
          </p:cNvSpPr>
          <p:nvPr>
            <p:ph type="subTitle" idx="1"/>
          </p:nvPr>
        </p:nvSpPr>
        <p:spPr>
          <a:xfrm>
            <a:off x="0" y="115888"/>
            <a:ext cx="5508625" cy="6742112"/>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fontAlgn="auto">
              <a:spcAft>
                <a:spcPts val="0"/>
              </a:spcAft>
              <a:buFont typeface="Wingdings 2"/>
              <a:buNone/>
              <a:defRPr/>
            </a:pPr>
            <a:endParaRPr lang="en-US" i="1" dirty="0" smtClean="0"/>
          </a:p>
          <a:p>
            <a:pPr fontAlgn="auto">
              <a:spcAft>
                <a:spcPts val="0"/>
              </a:spcAft>
              <a:buFont typeface="Wingdings 2"/>
              <a:buNone/>
              <a:defRPr/>
            </a:pPr>
            <a:r>
              <a:rPr lang="en-US" b="1" i="1" dirty="0" smtClean="0">
                <a:solidFill>
                  <a:srgbClr val="FF0000"/>
                </a:solidFill>
              </a:rPr>
              <a:t>O</a:t>
            </a:r>
            <a:r>
              <a:rPr lang="en-US" b="1" i="1" dirty="0" smtClean="0"/>
              <a:t>n the 24</a:t>
            </a:r>
            <a:r>
              <a:rPr lang="en-US" b="1" i="1" baseline="30000" dirty="0" smtClean="0"/>
              <a:t>th</a:t>
            </a:r>
            <a:r>
              <a:rPr lang="en-US" b="1" i="1" dirty="0" smtClean="0"/>
              <a:t> of May 863 in the town of Plisk</a:t>
            </a:r>
            <a:endParaRPr lang="ru-RU" b="1" dirty="0" smtClean="0"/>
          </a:p>
          <a:p>
            <a:pPr fontAlgn="auto">
              <a:spcAft>
                <a:spcPts val="0"/>
              </a:spcAft>
              <a:buFont typeface="Wingdings 2"/>
              <a:buNone/>
              <a:defRPr/>
            </a:pPr>
            <a:r>
              <a:rPr lang="ru-RU" b="1" dirty="0" smtClean="0"/>
              <a:t> </a:t>
            </a:r>
            <a:r>
              <a:rPr lang="ru-RU" b="1" dirty="0" smtClean="0">
                <a:solidFill>
                  <a:srgbClr val="FF0000"/>
                </a:solidFill>
              </a:rPr>
              <a:t>24</a:t>
            </a:r>
            <a:r>
              <a:rPr lang="ru-RU" b="1" dirty="0" smtClean="0"/>
              <a:t> мая 863 года в городе Плиске, </a:t>
            </a:r>
          </a:p>
          <a:p>
            <a:pPr fontAlgn="auto">
              <a:spcAft>
                <a:spcPts val="0"/>
              </a:spcAft>
              <a:buFont typeface="Wingdings 2"/>
              <a:buNone/>
              <a:defRPr/>
            </a:pPr>
            <a:r>
              <a:rPr lang="en-US" b="1" i="1" dirty="0" smtClean="0">
                <a:solidFill>
                  <a:srgbClr val="FF0000"/>
                </a:solidFill>
              </a:rPr>
              <a:t>w</a:t>
            </a:r>
            <a:r>
              <a:rPr lang="en-US" b="1" i="1" dirty="0" smtClean="0"/>
              <a:t>hich was the capital of Bulgaria in that time</a:t>
            </a:r>
            <a:endParaRPr lang="ru-RU" b="1" dirty="0" smtClean="0"/>
          </a:p>
          <a:p>
            <a:pPr fontAlgn="auto">
              <a:spcAft>
                <a:spcPts val="0"/>
              </a:spcAft>
              <a:buFont typeface="Wingdings 2"/>
              <a:buNone/>
              <a:defRPr/>
            </a:pPr>
            <a:r>
              <a:rPr lang="ru-RU" b="1" dirty="0" smtClean="0">
                <a:solidFill>
                  <a:srgbClr val="FF0000"/>
                </a:solidFill>
              </a:rPr>
              <a:t>к</a:t>
            </a:r>
            <a:r>
              <a:rPr lang="ru-RU" b="1" dirty="0" smtClean="0"/>
              <a:t>оторый был в то время столицей Болгарии, </a:t>
            </a:r>
          </a:p>
          <a:p>
            <a:pPr fontAlgn="auto">
              <a:spcAft>
                <a:spcPts val="0"/>
              </a:spcAft>
              <a:buFont typeface="Wingdings 2"/>
              <a:buNone/>
              <a:defRPr/>
            </a:pPr>
            <a:r>
              <a:rPr lang="en-US" b="1" i="1" dirty="0" smtClean="0">
                <a:solidFill>
                  <a:srgbClr val="FF0000"/>
                </a:solidFill>
              </a:rPr>
              <a:t>K</a:t>
            </a:r>
            <a:r>
              <a:rPr lang="en-US" b="1" i="1" dirty="0" smtClean="0"/>
              <a:t>iril and Metodij announced</a:t>
            </a:r>
            <a:endParaRPr lang="ru-RU" b="1" dirty="0" smtClean="0"/>
          </a:p>
          <a:p>
            <a:pPr fontAlgn="auto">
              <a:spcAft>
                <a:spcPts val="0"/>
              </a:spcAft>
              <a:buFont typeface="Wingdings 2"/>
              <a:buNone/>
              <a:defRPr/>
            </a:pPr>
            <a:r>
              <a:rPr lang="ru-RU" b="1" dirty="0" smtClean="0">
                <a:solidFill>
                  <a:srgbClr val="FF0000"/>
                </a:solidFill>
              </a:rPr>
              <a:t>К</a:t>
            </a:r>
            <a:r>
              <a:rPr lang="ru-RU" b="1" dirty="0" smtClean="0"/>
              <a:t>онстантин и Мефодий огласили </a:t>
            </a:r>
          </a:p>
          <a:p>
            <a:pPr fontAlgn="auto">
              <a:spcAft>
                <a:spcPts val="0"/>
              </a:spcAft>
              <a:buFont typeface="Wingdings 2"/>
              <a:buNone/>
              <a:defRPr/>
            </a:pPr>
            <a:r>
              <a:rPr lang="en-US" b="1" i="1" dirty="0" smtClean="0">
                <a:solidFill>
                  <a:srgbClr val="FF0000"/>
                </a:solidFill>
              </a:rPr>
              <a:t>a</a:t>
            </a:r>
            <a:r>
              <a:rPr lang="en-US" b="1" i="1" dirty="0" smtClean="0"/>
              <a:t>bout creating of Slavonic alphabet.</a:t>
            </a:r>
            <a:endParaRPr lang="ru-RU" b="1" dirty="0" smtClean="0"/>
          </a:p>
          <a:p>
            <a:pPr fontAlgn="auto">
              <a:spcAft>
                <a:spcPts val="0"/>
              </a:spcAft>
              <a:buFont typeface="Wingdings 2"/>
              <a:buNone/>
              <a:defRPr/>
            </a:pPr>
            <a:r>
              <a:rPr lang="ru-RU" b="1" dirty="0" smtClean="0">
                <a:solidFill>
                  <a:srgbClr val="FF0000"/>
                </a:solidFill>
              </a:rPr>
              <a:t>о</a:t>
            </a:r>
            <a:r>
              <a:rPr lang="ru-RU" b="1" dirty="0" smtClean="0"/>
              <a:t>б  изобретении славянского алфавита.</a:t>
            </a:r>
            <a:endParaRPr lang="ru-RU" b="1" dirty="0"/>
          </a:p>
        </p:txBody>
      </p:sp>
      <p:pic>
        <p:nvPicPr>
          <p:cNvPr id="6" name="Picture 2" descr="Мефодий Моравский">
            <a:hlinkClick r:id="rId5"/>
          </p:cNvPr>
          <p:cNvPicPr>
            <a:picLocks noChangeAspect="1" noChangeArrowheads="1"/>
          </p:cNvPicPr>
          <p:nvPr/>
        </p:nvPicPr>
        <p:blipFill>
          <a:blip r:embed="rId6" r:link="rId7"/>
          <a:srcRect/>
          <a:stretch>
            <a:fillRect/>
          </a:stretch>
        </p:blipFill>
        <p:spPr bwMode="auto">
          <a:xfrm>
            <a:off x="6659563" y="3357563"/>
            <a:ext cx="2270125" cy="33385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164388" cy="6858000"/>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ru-RU" sz="2000" b="1" i="1" dirty="0" smtClean="0">
                <a:solidFill>
                  <a:srgbClr val="FF0000"/>
                </a:solidFill>
                <a:effectLst/>
              </a:rPr>
              <a:t/>
            </a:r>
            <a:br>
              <a:rPr lang="ru-RU" sz="2000" b="1" i="1" dirty="0" smtClean="0">
                <a:solidFill>
                  <a:srgbClr val="FF0000"/>
                </a:solidFill>
                <a:effectLst/>
              </a:rPr>
            </a:br>
            <a:r>
              <a:rPr lang="ru-RU" sz="2000" b="1" i="1" dirty="0" smtClean="0">
                <a:solidFill>
                  <a:srgbClr val="FF0000"/>
                </a:solidFill>
                <a:effectLst/>
              </a:rPr>
              <a:t/>
            </a:r>
            <a:br>
              <a:rPr lang="ru-RU" sz="2000" b="1" i="1" dirty="0" smtClean="0">
                <a:solidFill>
                  <a:srgbClr val="FF0000"/>
                </a:solidFill>
                <a:effectLst/>
              </a:rPr>
            </a:br>
            <a:r>
              <a:rPr lang="en-US" sz="2000" b="1" i="1" dirty="0" smtClean="0">
                <a:solidFill>
                  <a:srgbClr val="FF0000"/>
                </a:solidFill>
                <a:effectLst/>
              </a:rPr>
              <a:t>K</a:t>
            </a:r>
            <a:r>
              <a:rPr lang="en-US" sz="2000" b="1" i="1" dirty="0" smtClean="0">
                <a:effectLst/>
              </a:rPr>
              <a:t>iril and Metodij created Slavonic alphabet which was easier and more elementary, more intelligible and considerable convenient. </a:t>
            </a:r>
            <a:r>
              <a:rPr lang="ru-RU" sz="2000" b="1" dirty="0" smtClean="0">
                <a:effectLst/>
              </a:rPr>
              <a:t/>
            </a:r>
            <a:br>
              <a:rPr lang="ru-RU" sz="2000" b="1" dirty="0" smtClean="0">
                <a:effectLst/>
              </a:rPr>
            </a:br>
            <a:r>
              <a:rPr lang="ru-RU" sz="2000" b="1" dirty="0" smtClean="0">
                <a:solidFill>
                  <a:srgbClr val="FF0000"/>
                </a:solidFill>
                <a:effectLst/>
              </a:rPr>
              <a:t>К</a:t>
            </a:r>
            <a:r>
              <a:rPr lang="ru-RU" sz="2000" b="1" dirty="0" smtClean="0">
                <a:effectLst/>
              </a:rPr>
              <a:t>ирилл и Мефодий создали для славян письменность, которая была гораздо проще, понятнее и значительно удобнее в использовании.       </a:t>
            </a:r>
            <a:br>
              <a:rPr lang="ru-RU" sz="2000" b="1" dirty="0" smtClean="0">
                <a:effectLst/>
              </a:rPr>
            </a:br>
            <a:r>
              <a:rPr lang="en-US" sz="2000" b="1" dirty="0" smtClean="0">
                <a:effectLst/>
              </a:rPr>
              <a:t>  </a:t>
            </a:r>
            <a:r>
              <a:rPr lang="en-US" sz="2000" b="1" i="1" dirty="0" smtClean="0">
                <a:solidFill>
                  <a:srgbClr val="FF0000"/>
                </a:solidFill>
                <a:effectLst/>
              </a:rPr>
              <a:t>K</a:t>
            </a:r>
            <a:r>
              <a:rPr lang="en-US" sz="2000" b="1" i="1" dirty="0" smtClean="0">
                <a:effectLst/>
              </a:rPr>
              <a:t>iril’s alphabet consisted of 43 letters and figures. We can also notice that some modern letters are sounded</a:t>
            </a:r>
            <a:r>
              <a:rPr lang="en-US" sz="2000" b="1" dirty="0" smtClean="0">
                <a:effectLst/>
              </a:rPr>
              <a:t> </a:t>
            </a:r>
            <a:r>
              <a:rPr lang="en-US" sz="2000" b="1" i="1" dirty="0" smtClean="0">
                <a:effectLst/>
              </a:rPr>
              <a:t>and written</a:t>
            </a:r>
            <a:r>
              <a:rPr lang="en-US" sz="2000" b="1" dirty="0" smtClean="0">
                <a:effectLst/>
              </a:rPr>
              <a:t>                                                                           </a:t>
            </a:r>
            <a:r>
              <a:rPr lang="ru-RU" sz="2000" b="1" dirty="0" smtClean="0">
                <a:effectLst/>
              </a:rPr>
              <a:t/>
            </a:r>
            <a:br>
              <a:rPr lang="ru-RU" sz="2000" b="1" dirty="0" smtClean="0">
                <a:effectLst/>
              </a:rPr>
            </a:br>
            <a:r>
              <a:rPr lang="ru-RU" sz="2000" b="1" dirty="0" smtClean="0">
                <a:effectLst/>
              </a:rPr>
              <a:t> </a:t>
            </a:r>
            <a:r>
              <a:rPr lang="ru-RU" sz="2000" b="1" dirty="0" smtClean="0">
                <a:solidFill>
                  <a:srgbClr val="FF0000"/>
                </a:solidFill>
                <a:effectLst/>
              </a:rPr>
              <a:t>А</a:t>
            </a:r>
            <a:r>
              <a:rPr lang="ru-RU" sz="2000" b="1" dirty="0" smtClean="0">
                <a:effectLst/>
              </a:rPr>
              <a:t>збука Кирилла насчитывала сорок три буквы и включала в себя также и цифры. Наши нынешние буквы произносятся и пишутся очень похоже на те,</a:t>
            </a:r>
            <a:br>
              <a:rPr lang="ru-RU" sz="2000" b="1" dirty="0" smtClean="0">
                <a:effectLst/>
              </a:rPr>
            </a:br>
            <a:r>
              <a:rPr lang="en-US" sz="2000" b="1" i="1" dirty="0" smtClean="0">
                <a:solidFill>
                  <a:srgbClr val="FF0000"/>
                </a:solidFill>
                <a:effectLst/>
              </a:rPr>
              <a:t>i</a:t>
            </a:r>
            <a:r>
              <a:rPr lang="en-US" sz="2000" b="1" i="1" dirty="0" smtClean="0">
                <a:effectLst/>
              </a:rPr>
              <a:t>n the same way which was proposed by Kiril. It was “kirilitsa”. It was introduced in many Slavonic countries in that time.</a:t>
            </a:r>
            <a:r>
              <a:rPr lang="ru-RU" sz="1800" dirty="0" smtClean="0"/>
              <a:t> </a:t>
            </a:r>
            <a:br>
              <a:rPr lang="ru-RU" sz="1800" dirty="0" smtClean="0"/>
            </a:br>
            <a:r>
              <a:rPr lang="ru-RU" sz="1800" dirty="0" smtClean="0"/>
              <a:t/>
            </a:r>
            <a:br>
              <a:rPr lang="ru-RU" sz="1800" dirty="0" smtClean="0"/>
            </a:br>
            <a:r>
              <a:rPr lang="ru-RU" sz="2000" b="1" dirty="0" smtClean="0">
                <a:solidFill>
                  <a:srgbClr val="FF0000"/>
                </a:solidFill>
                <a:effectLst/>
              </a:rPr>
              <a:t>ч</a:t>
            </a:r>
            <a:r>
              <a:rPr lang="ru-RU" sz="2000" b="1" dirty="0" smtClean="0"/>
              <a:t>то были предложены Кириллом. В разных славянских странах получила распространение изобретенная Кириллом и Мефодием азбука – </a:t>
            </a:r>
            <a:r>
              <a:rPr lang="ru-RU" sz="2000" b="1" i="1" u="sng" dirty="0" smtClean="0">
                <a:effectLst/>
              </a:rPr>
              <a:t>кириллица, </a:t>
            </a:r>
            <a:r>
              <a:rPr lang="ru-RU" sz="2000" b="1" i="1" dirty="0" smtClean="0">
                <a:effectLst/>
              </a:rPr>
              <a:t/>
            </a:r>
            <a:br>
              <a:rPr lang="ru-RU" sz="2000" b="1" i="1" dirty="0" smtClean="0">
                <a:effectLst/>
              </a:rPr>
            </a:br>
            <a:r>
              <a:rPr lang="ru-RU" sz="2000" b="1" dirty="0" smtClean="0"/>
              <a:t/>
            </a:r>
            <a:br>
              <a:rPr lang="ru-RU" sz="2000" b="1" dirty="0" smtClean="0"/>
            </a:br>
            <a:endParaRPr lang="ru-RU" sz="2000" b="1" dirty="0">
              <a:effectLst/>
            </a:endParaRPr>
          </a:p>
        </p:txBody>
      </p:sp>
      <p:pic>
        <p:nvPicPr>
          <p:cNvPr id="3" name="Picture 12" descr="Azbuka-4a">
            <a:hlinkClick r:id="rId2" action="ppaction://hlinksldjump"/>
          </p:cNvPr>
          <p:cNvPicPr>
            <a:picLocks noChangeAspect="1" noChangeArrowheads="1"/>
          </p:cNvPicPr>
          <p:nvPr/>
        </p:nvPicPr>
        <p:blipFill>
          <a:blip r:embed="rId3"/>
          <a:srcRect/>
          <a:stretch>
            <a:fillRect/>
          </a:stretch>
        </p:blipFill>
        <p:spPr bwMode="auto">
          <a:xfrm>
            <a:off x="6400800" y="238125"/>
            <a:ext cx="2676525" cy="3754438"/>
          </a:xfrm>
          <a:prstGeom prst="rect">
            <a:avLst/>
          </a:prstGeom>
          <a:noFill/>
        </p:spPr>
      </p:pic>
      <p:pic>
        <p:nvPicPr>
          <p:cNvPr id="40963" name="Picture 13" descr="SP5"/>
          <p:cNvPicPr>
            <a:picLocks noChangeAspect="1" noChangeArrowheads="1"/>
          </p:cNvPicPr>
          <p:nvPr/>
        </p:nvPicPr>
        <p:blipFill>
          <a:blip r:embed="rId4"/>
          <a:srcRect/>
          <a:stretch>
            <a:fillRect/>
          </a:stretch>
        </p:blipFill>
        <p:spPr bwMode="auto">
          <a:xfrm>
            <a:off x="5867400" y="4941888"/>
            <a:ext cx="3276600" cy="17002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6588125" cy="6626225"/>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en-US" sz="2000" b="1" i="1" dirty="0" smtClean="0">
                <a:effectLst/>
              </a:rPr>
              <a:t/>
            </a:r>
            <a:br>
              <a:rPr lang="en-US" sz="2000" b="1" i="1" dirty="0" smtClean="0">
                <a:effectLst/>
              </a:rPr>
            </a:br>
            <a:r>
              <a:rPr lang="en-US" sz="2000" b="1" i="1" dirty="0" smtClean="0">
                <a:effectLst/>
              </a:rPr>
              <a:t/>
            </a:r>
            <a:br>
              <a:rPr lang="en-US" sz="2000" b="1" i="1" dirty="0" smtClean="0">
                <a:effectLst/>
              </a:rPr>
            </a:br>
            <a:r>
              <a:rPr lang="en-US" sz="2000" b="1" i="1" dirty="0" smtClean="0">
                <a:effectLst/>
              </a:rPr>
              <a:t/>
            </a:r>
            <a:br>
              <a:rPr lang="en-US" sz="2000" b="1" i="1" dirty="0" smtClean="0">
                <a:effectLst/>
              </a:rPr>
            </a:br>
            <a:r>
              <a:rPr lang="en-US" sz="2000" b="1" i="1" u="sng" dirty="0" smtClean="0">
                <a:solidFill>
                  <a:srgbClr val="FF0000"/>
                </a:solidFill>
                <a:effectLst/>
              </a:rPr>
              <a:t>K</a:t>
            </a:r>
            <a:r>
              <a:rPr lang="en-US" sz="2000" b="1" i="1" u="sng" dirty="0" smtClean="0">
                <a:effectLst/>
              </a:rPr>
              <a:t>irilitsa</a:t>
            </a:r>
            <a:r>
              <a:rPr lang="en-US" sz="2000" b="1" i="1" dirty="0" smtClean="0">
                <a:effectLst/>
              </a:rPr>
              <a:t> was created in the end of the 9</a:t>
            </a:r>
            <a:r>
              <a:rPr lang="en-US" sz="2000" b="1" i="1" baseline="30000" dirty="0" smtClean="0">
                <a:effectLst/>
              </a:rPr>
              <a:t>th</a:t>
            </a:r>
            <a:r>
              <a:rPr lang="en-US" sz="2000" b="1" i="1" dirty="0" smtClean="0">
                <a:effectLst/>
              </a:rPr>
              <a:t> century and beginning of the 10</a:t>
            </a:r>
            <a:r>
              <a:rPr lang="en-US" sz="2000" b="1" i="1" baseline="30000" dirty="0" smtClean="0">
                <a:effectLst/>
              </a:rPr>
              <a:t>th</a:t>
            </a:r>
            <a:r>
              <a:rPr lang="en-US" sz="2000" b="1" i="1" dirty="0" smtClean="0">
                <a:effectLst/>
              </a:rPr>
              <a:t> century. Each letter had each name: “az”, “buky”, “vedi”, “ludi”,”pokoy”, “fert”, “idzitsa”…       </a:t>
            </a:r>
            <a:r>
              <a:rPr lang="ru-RU" sz="2000" b="1" i="1" dirty="0" smtClean="0">
                <a:effectLst/>
              </a:rPr>
              <a:t/>
            </a:r>
            <a:br>
              <a:rPr lang="ru-RU" sz="2000" b="1" i="1" dirty="0" smtClean="0">
                <a:effectLst/>
              </a:rPr>
            </a:br>
            <a:r>
              <a:rPr lang="ru-RU" sz="2000" b="1" dirty="0" smtClean="0">
                <a:effectLst/>
              </a:rPr>
              <a:t> </a:t>
            </a:r>
            <a:r>
              <a:rPr lang="ru-RU" sz="2000" b="1" dirty="0" smtClean="0">
                <a:solidFill>
                  <a:srgbClr val="FF0000"/>
                </a:solidFill>
                <a:effectLst/>
              </a:rPr>
              <a:t>В</a:t>
            </a:r>
            <a:r>
              <a:rPr lang="ru-RU" sz="2000" b="1" dirty="0" smtClean="0">
                <a:effectLst/>
              </a:rPr>
              <a:t> кириллице, составленной в конце 9 начале 10 века, каждая буква  имела свое название “аз”, “буки”, “веди”... </a:t>
            </a:r>
            <a:r>
              <a:rPr lang="en-US" sz="2000" b="1" dirty="0" smtClean="0">
                <a:effectLst/>
              </a:rPr>
              <a:t>“</a:t>
            </a:r>
            <a:r>
              <a:rPr lang="ru-RU" sz="2000" b="1" dirty="0" smtClean="0">
                <a:effectLst/>
              </a:rPr>
              <a:t>люди</a:t>
            </a:r>
            <a:r>
              <a:rPr lang="en-US" sz="2000" b="1" dirty="0" smtClean="0">
                <a:effectLst/>
              </a:rPr>
              <a:t>” ... “</a:t>
            </a:r>
            <a:r>
              <a:rPr lang="ru-RU" sz="2000" b="1" dirty="0" smtClean="0">
                <a:effectLst/>
              </a:rPr>
              <a:t>покой</a:t>
            </a:r>
            <a:r>
              <a:rPr lang="en-US" sz="2000" b="1" dirty="0" smtClean="0">
                <a:effectLst/>
              </a:rPr>
              <a:t>”... “</a:t>
            </a:r>
            <a:r>
              <a:rPr lang="ru-RU" sz="2000" b="1" dirty="0" smtClean="0">
                <a:effectLst/>
              </a:rPr>
              <a:t>ферт</a:t>
            </a:r>
            <a:r>
              <a:rPr lang="en-US" sz="2000" b="1" dirty="0" smtClean="0">
                <a:effectLst/>
              </a:rPr>
              <a:t>”... “</a:t>
            </a:r>
            <a:r>
              <a:rPr lang="ru-RU" sz="2000" b="1" dirty="0" smtClean="0">
                <a:effectLst/>
              </a:rPr>
              <a:t>ижица</a:t>
            </a:r>
            <a:r>
              <a:rPr lang="en-US" sz="2000" b="1" dirty="0" smtClean="0">
                <a:effectLst/>
              </a:rPr>
              <a:t>”... </a:t>
            </a:r>
            <a:r>
              <a:rPr lang="ru-RU" sz="2000" b="1" dirty="0" smtClean="0">
                <a:effectLst/>
              </a:rPr>
              <a:t/>
            </a:r>
            <a:br>
              <a:rPr lang="ru-RU" sz="2000" b="1" dirty="0" smtClean="0">
                <a:effectLst/>
              </a:rPr>
            </a:br>
            <a:r>
              <a:rPr lang="en-US" sz="2000" b="1" dirty="0" smtClean="0">
                <a:effectLst/>
              </a:rPr>
              <a:t>                                  </a:t>
            </a:r>
            <a:r>
              <a:rPr lang="ru-RU" sz="2000" b="1" dirty="0" smtClean="0">
                <a:effectLst/>
              </a:rPr>
              <a:t/>
            </a:r>
            <a:br>
              <a:rPr lang="ru-RU" sz="2000" b="1" dirty="0" smtClean="0">
                <a:effectLst/>
              </a:rPr>
            </a:br>
            <a:r>
              <a:rPr lang="en-US" sz="2000" b="1" i="1" dirty="0" smtClean="0">
                <a:solidFill>
                  <a:srgbClr val="FF0000"/>
                </a:solidFill>
                <a:effectLst/>
              </a:rPr>
              <a:t>S</a:t>
            </a:r>
            <a:r>
              <a:rPr lang="en-US" sz="2000" b="1" i="1" dirty="0" smtClean="0">
                <a:effectLst/>
              </a:rPr>
              <a:t>lavonic alphabet existed invariably in Russia for over seven hundred years.</a:t>
            </a:r>
            <a:r>
              <a:rPr lang="ru-RU" sz="2000" b="1" i="1" dirty="0" smtClean="0">
                <a:effectLst/>
              </a:rPr>
              <a:t/>
            </a:r>
            <a:br>
              <a:rPr lang="ru-RU" sz="2000" b="1" i="1" dirty="0" smtClean="0">
                <a:effectLst/>
              </a:rPr>
            </a:br>
            <a:r>
              <a:rPr lang="ru-RU" sz="2000" b="1" dirty="0" smtClean="0">
                <a:effectLst/>
              </a:rPr>
              <a:t> </a:t>
            </a:r>
            <a:r>
              <a:rPr lang="ru-RU" sz="2000" b="1" dirty="0" smtClean="0">
                <a:solidFill>
                  <a:srgbClr val="FF0000"/>
                </a:solidFill>
                <a:effectLst/>
              </a:rPr>
              <a:t>С</a:t>
            </a:r>
            <a:r>
              <a:rPr lang="ru-RU" sz="2000" b="1" dirty="0" smtClean="0">
                <a:effectLst/>
              </a:rPr>
              <a:t>лавянский алфавит просуществовал на Руси неизменным более семи столетий.</a:t>
            </a:r>
            <a:r>
              <a:rPr lang="en-US" sz="1800" i="1" dirty="0" smtClean="0"/>
              <a:t> </a:t>
            </a:r>
            <a:br>
              <a:rPr lang="en-US" sz="1800" i="1" dirty="0" smtClean="0"/>
            </a:br>
            <a:r>
              <a:rPr lang="en-US" sz="1800" b="1" i="1" dirty="0" smtClean="0">
                <a:effectLst/>
              </a:rPr>
              <a:t>Brothers remembered that letters must be fine because they must attract human who saw letters wanted to write with them                                                                       </a:t>
            </a:r>
            <a:r>
              <a:rPr lang="ru-RU" sz="1800" b="1" dirty="0" smtClean="0">
                <a:effectLst/>
              </a:rPr>
              <a:t/>
            </a:r>
            <a:br>
              <a:rPr lang="ru-RU" sz="1800" b="1" dirty="0" smtClean="0">
                <a:effectLst/>
              </a:rPr>
            </a:br>
            <a:r>
              <a:rPr lang="ru-RU" sz="1800" b="1" dirty="0" smtClean="0">
                <a:solidFill>
                  <a:srgbClr val="FF0000"/>
                </a:solidFill>
                <a:effectLst/>
              </a:rPr>
              <a:t>Б</a:t>
            </a:r>
            <a:r>
              <a:rPr lang="ru-RU" sz="1800" b="1" dirty="0" smtClean="0">
                <a:effectLst/>
              </a:rPr>
              <a:t>ратья помнили о том, что буквы должны быть и красивыми, чтобы человек, едва увидевший их, сразу захотел овладеть письмом. </a:t>
            </a:r>
            <a:r>
              <a:rPr lang="ru-RU" sz="1800" dirty="0" smtClean="0"/>
              <a:t/>
            </a:r>
            <a:br>
              <a:rPr lang="ru-RU" sz="1800" dirty="0" smtClean="0"/>
            </a:br>
            <a:r>
              <a:rPr lang="ru-RU" sz="2000" b="1" dirty="0" smtClean="0">
                <a:effectLst/>
              </a:rPr>
              <a:t> </a:t>
            </a:r>
            <a:r>
              <a:rPr lang="en-US" sz="2000" b="1" dirty="0" smtClean="0">
                <a:effectLst/>
              </a:rPr>
              <a:t/>
            </a:r>
            <a:br>
              <a:rPr lang="en-US" sz="2000" b="1" dirty="0" smtClean="0">
                <a:effectLst/>
              </a:rPr>
            </a:br>
            <a:r>
              <a:rPr lang="ru-RU" sz="2000" b="1" dirty="0" smtClean="0">
                <a:effectLst/>
              </a:rPr>
              <a:t/>
            </a:r>
            <a:br>
              <a:rPr lang="ru-RU" sz="2000" b="1" dirty="0" smtClean="0">
                <a:effectLst/>
              </a:rPr>
            </a:br>
            <a:endParaRPr lang="ru-RU" sz="2000" b="1" dirty="0">
              <a:effectLst/>
            </a:endParaRPr>
          </a:p>
        </p:txBody>
      </p:sp>
      <p:pic>
        <p:nvPicPr>
          <p:cNvPr id="3" name="Рисунок 14" descr="Церковно-славянский7.png"/>
          <p:cNvPicPr>
            <a:picLocks noChangeAspect="1"/>
          </p:cNvPicPr>
          <p:nvPr/>
        </p:nvPicPr>
        <p:blipFill>
          <a:blip r:embed="rId2"/>
          <a:srcRect l="21617" t="6250" r="20738" b="5208"/>
          <a:stretch>
            <a:fillRect/>
          </a:stretch>
        </p:blipFill>
        <p:spPr bwMode="auto">
          <a:xfrm>
            <a:off x="6300788" y="285750"/>
            <a:ext cx="1511300" cy="6072188"/>
          </a:xfrm>
          <a:prstGeom prst="rect">
            <a:avLst/>
          </a:prstGeom>
          <a:noFill/>
          <a:ln w="9525">
            <a:noFill/>
            <a:miter lim="800000"/>
            <a:headEnd/>
            <a:tailEnd/>
          </a:ln>
        </p:spPr>
      </p:pic>
      <p:pic>
        <p:nvPicPr>
          <p:cNvPr id="4" name="Рисунок 11" descr="Церковно-славянский6.png"/>
          <p:cNvPicPr>
            <a:picLocks noChangeAspect="1"/>
          </p:cNvPicPr>
          <p:nvPr/>
        </p:nvPicPr>
        <p:blipFill>
          <a:blip r:embed="rId3"/>
          <a:srcRect b="10416"/>
          <a:stretch>
            <a:fillRect/>
          </a:stretch>
        </p:blipFill>
        <p:spPr bwMode="auto">
          <a:xfrm>
            <a:off x="7524750" y="142875"/>
            <a:ext cx="1439863" cy="61436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3"/>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par>
                                <p:cTn id="10" presetID="50" presetClass="entr" presetSubtype="0" decel="100000" fill="hold" nodeType="withEffect">
                                  <p:stCondLst>
                                    <p:cond delay="100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strVal val="#ppt_w+.3"/>
                                          </p:val>
                                        </p:tav>
                                        <p:tav tm="100000">
                                          <p:val>
                                            <p:strVal val="#ppt_w"/>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443663" cy="6669088"/>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en-US" sz="2400" b="1" i="1" dirty="0" smtClean="0">
                <a:solidFill>
                  <a:srgbClr val="FF0000"/>
                </a:solidFill>
                <a:effectLst/>
              </a:rPr>
              <a:t>A</a:t>
            </a:r>
            <a:r>
              <a:rPr lang="en-US" sz="2400" b="1" i="1" dirty="0" smtClean="0">
                <a:effectLst/>
              </a:rPr>
              <a:t>nother alphabet with which Slavonic people wrote was </a:t>
            </a:r>
            <a:r>
              <a:rPr lang="en-US" sz="2400" b="1" i="1" u="sng" dirty="0" smtClean="0">
                <a:solidFill>
                  <a:srgbClr val="FF0000"/>
                </a:solidFill>
                <a:effectLst/>
              </a:rPr>
              <a:t>“glagolica” </a:t>
            </a:r>
            <a:r>
              <a:rPr lang="ru-RU" sz="2400" b="1" dirty="0" smtClean="0">
                <a:effectLst/>
              </a:rPr>
              <a:t/>
            </a:r>
            <a:br>
              <a:rPr lang="ru-RU" sz="2400" b="1" dirty="0" smtClean="0">
                <a:effectLst/>
              </a:rPr>
            </a:br>
            <a:r>
              <a:rPr lang="ru-RU" sz="2400" b="1" dirty="0" smtClean="0">
                <a:effectLst/>
              </a:rPr>
              <a:t> </a:t>
            </a:r>
            <a:r>
              <a:rPr lang="ru-RU" sz="2400" b="1" dirty="0" smtClean="0">
                <a:solidFill>
                  <a:srgbClr val="FF0000"/>
                </a:solidFill>
                <a:effectLst/>
              </a:rPr>
              <a:t>Д</a:t>
            </a:r>
            <a:r>
              <a:rPr lang="ru-RU" sz="2400" b="1" dirty="0" smtClean="0">
                <a:effectLst/>
              </a:rPr>
              <a:t>ругая азбука – </a:t>
            </a:r>
            <a:r>
              <a:rPr lang="ru-RU" sz="2400" b="1" i="1" u="sng" dirty="0" smtClean="0">
                <a:solidFill>
                  <a:srgbClr val="FF0000"/>
                </a:solidFill>
                <a:effectLst/>
              </a:rPr>
              <a:t>глаголица, </a:t>
            </a:r>
            <a:r>
              <a:rPr lang="ru-RU" sz="2400" b="1" dirty="0" smtClean="0">
                <a:effectLst/>
              </a:rPr>
              <a:t>которой пользовались древние славяне, не имеет никакого сходства с греческой азбукой.                                                                  </a:t>
            </a:r>
            <a:br>
              <a:rPr lang="ru-RU" sz="2400" b="1" dirty="0" smtClean="0">
                <a:effectLst/>
              </a:rPr>
            </a:br>
            <a:r>
              <a:rPr lang="en-US" sz="2400" b="1" i="1" dirty="0" smtClean="0">
                <a:solidFill>
                  <a:srgbClr val="FF0000"/>
                </a:solidFill>
                <a:effectLst/>
              </a:rPr>
              <a:t>M</a:t>
            </a:r>
            <a:r>
              <a:rPr lang="en-US" sz="2400" b="1" i="1" dirty="0" smtClean="0">
                <a:effectLst/>
              </a:rPr>
              <a:t>aybe Kiril wasn't a founder of "glagolica" but it’s known that he put some new items in it and used it.</a:t>
            </a:r>
            <a:r>
              <a:rPr lang="ru-RU" sz="2400" b="1" dirty="0" smtClean="0">
                <a:effectLst/>
              </a:rPr>
              <a:t/>
            </a:r>
            <a:br>
              <a:rPr lang="ru-RU" sz="2400" b="1" dirty="0" smtClean="0">
                <a:effectLst/>
              </a:rPr>
            </a:br>
            <a:r>
              <a:rPr lang="ru-RU" sz="2400" b="1" dirty="0" smtClean="0">
                <a:solidFill>
                  <a:srgbClr val="FF0000"/>
                </a:solidFill>
                <a:effectLst/>
              </a:rPr>
              <a:t>Е</a:t>
            </a:r>
            <a:r>
              <a:rPr lang="ru-RU" sz="2400" b="1" dirty="0" smtClean="0">
                <a:effectLst/>
              </a:rPr>
              <a:t>сть основания полагать, что хотя Кирилл и не был ее создателем, однако он внес в нее некоторое усовершенствование и использовал ее наряду с кириллицей. </a:t>
            </a:r>
            <a:endParaRPr lang="ru-RU" sz="2400" b="1" dirty="0">
              <a:effectLst/>
            </a:endParaRPr>
          </a:p>
        </p:txBody>
      </p:sp>
      <p:pic>
        <p:nvPicPr>
          <p:cNvPr id="3" name="Рисунок 6" descr="рисунок9.jpg"/>
          <p:cNvPicPr>
            <a:picLocks noChangeAspect="1" noChangeArrowheads="1"/>
          </p:cNvPicPr>
          <p:nvPr/>
        </p:nvPicPr>
        <p:blipFill>
          <a:blip r:embed="rId2"/>
          <a:srcRect/>
          <a:stretch>
            <a:fillRect/>
          </a:stretch>
        </p:blipFill>
        <p:spPr bwMode="auto">
          <a:xfrm>
            <a:off x="5535613" y="1457325"/>
            <a:ext cx="3511550" cy="41211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740650" cy="6858000"/>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algn="ctr" fontAlgn="auto">
              <a:spcAft>
                <a:spcPts val="0"/>
              </a:spcAft>
              <a:defRPr/>
            </a:pPr>
            <a:r>
              <a:rPr lang="ru-RU" sz="2700" b="1" dirty="0" smtClean="0">
                <a:solidFill>
                  <a:srgbClr val="FF0000"/>
                </a:solidFill>
                <a:effectLst/>
              </a:rPr>
              <a:t>Стихотворение Валентина Сидорова «Кириллица»   </a:t>
            </a:r>
            <a:r>
              <a:rPr lang="ru-RU" sz="2400" b="1" dirty="0" smtClean="0">
                <a:effectLst/>
              </a:rPr>
              <a:t/>
            </a:r>
            <a:br>
              <a:rPr lang="ru-RU" sz="2400" b="1" dirty="0" smtClean="0">
                <a:effectLst/>
              </a:rPr>
            </a:br>
            <a:r>
              <a:rPr lang="ru-RU" sz="2400" b="1" dirty="0" smtClean="0">
                <a:effectLst/>
              </a:rPr>
              <a:t>                </a:t>
            </a:r>
            <a:br>
              <a:rPr lang="ru-RU" sz="2400" b="1" dirty="0" smtClean="0">
                <a:effectLst/>
              </a:rPr>
            </a:br>
            <a:r>
              <a:rPr lang="ru-RU" sz="2400" b="1" dirty="0" smtClean="0">
                <a:effectLst/>
              </a:rPr>
              <a:t>            </a:t>
            </a:r>
            <a:r>
              <a:rPr lang="ru-RU" sz="2400" b="1" dirty="0" smtClean="0">
                <a:solidFill>
                  <a:srgbClr val="FF0000"/>
                </a:solidFill>
                <a:effectLst/>
              </a:rPr>
              <a:t>Т</a:t>
            </a:r>
            <a:r>
              <a:rPr lang="ru-RU" sz="2400" b="1" dirty="0" smtClean="0">
                <a:effectLst/>
              </a:rPr>
              <a:t>ак вот они – наши истоки,</a:t>
            </a:r>
            <a:br>
              <a:rPr lang="ru-RU" sz="2400" b="1" dirty="0" smtClean="0">
                <a:effectLst/>
              </a:rPr>
            </a:br>
            <a:r>
              <a:rPr lang="ru-RU" sz="2400" b="1" dirty="0" smtClean="0">
                <a:effectLst/>
              </a:rPr>
              <a:t>            </a:t>
            </a:r>
            <a:r>
              <a:rPr lang="ru-RU" sz="2400" b="1" dirty="0" smtClean="0">
                <a:solidFill>
                  <a:srgbClr val="FF0000"/>
                </a:solidFill>
                <a:effectLst/>
              </a:rPr>
              <a:t>П</a:t>
            </a:r>
            <a:r>
              <a:rPr lang="ru-RU" sz="2400" b="1" dirty="0" smtClean="0">
                <a:effectLst/>
              </a:rPr>
              <a:t>лывут, в полумраке светясь,</a:t>
            </a:r>
            <a:br>
              <a:rPr lang="ru-RU" sz="2400" b="1" dirty="0" smtClean="0">
                <a:effectLst/>
              </a:rPr>
            </a:br>
            <a:r>
              <a:rPr lang="ru-RU" sz="2400" b="1" dirty="0" smtClean="0">
                <a:effectLst/>
              </a:rPr>
              <a:t>            </a:t>
            </a:r>
            <a:r>
              <a:rPr lang="ru-RU" sz="2400" b="1" dirty="0" smtClean="0">
                <a:solidFill>
                  <a:srgbClr val="FF0000"/>
                </a:solidFill>
                <a:effectLst/>
              </a:rPr>
              <a:t>Т</a:t>
            </a:r>
            <a:r>
              <a:rPr lang="ru-RU" sz="2400" b="1" dirty="0" smtClean="0">
                <a:effectLst/>
              </a:rPr>
              <a:t>оржественно – строгие строки,</a:t>
            </a:r>
            <a:br>
              <a:rPr lang="ru-RU" sz="2400" b="1" dirty="0" smtClean="0">
                <a:effectLst/>
              </a:rPr>
            </a:br>
            <a:r>
              <a:rPr lang="ru-RU" sz="2400" b="1" dirty="0" smtClean="0">
                <a:effectLst/>
              </a:rPr>
              <a:t>            </a:t>
            </a:r>
            <a:r>
              <a:rPr lang="ru-RU" sz="2400" b="1" dirty="0" smtClean="0">
                <a:solidFill>
                  <a:srgbClr val="FF0000"/>
                </a:solidFill>
                <a:effectLst/>
              </a:rPr>
              <a:t>Л</a:t>
            </a:r>
            <a:r>
              <a:rPr lang="ru-RU" sz="2400" b="1" dirty="0" smtClean="0">
                <a:effectLst/>
              </a:rPr>
              <a:t>итая славянская вязь.</a:t>
            </a:r>
            <a:br>
              <a:rPr lang="ru-RU" sz="2400" b="1" dirty="0" smtClean="0">
                <a:effectLst/>
              </a:rPr>
            </a:br>
            <a:r>
              <a:rPr lang="ru-RU" sz="2400" b="1" dirty="0" smtClean="0">
                <a:effectLst/>
              </a:rPr>
              <a:t>            </a:t>
            </a:r>
            <a:r>
              <a:rPr lang="ru-RU" sz="2400" b="1" dirty="0" smtClean="0">
                <a:solidFill>
                  <a:srgbClr val="FF0000"/>
                </a:solidFill>
                <a:effectLst/>
              </a:rPr>
              <a:t>Т</a:t>
            </a:r>
            <a:r>
              <a:rPr lang="ru-RU" sz="2400" b="1" dirty="0" smtClean="0">
                <a:effectLst/>
              </a:rPr>
              <a:t>ак вот где, так вот где впервые</a:t>
            </a:r>
            <a:br>
              <a:rPr lang="ru-RU" sz="2400" b="1" dirty="0" smtClean="0">
                <a:effectLst/>
              </a:rPr>
            </a:br>
            <a:r>
              <a:rPr lang="ru-RU" sz="2400" b="1" dirty="0" smtClean="0">
                <a:effectLst/>
              </a:rPr>
              <a:t>            </a:t>
            </a:r>
            <a:r>
              <a:rPr lang="ru-RU" sz="2400" b="1" dirty="0" smtClean="0">
                <a:solidFill>
                  <a:srgbClr val="FF0000"/>
                </a:solidFill>
                <a:effectLst/>
              </a:rPr>
              <a:t>О</a:t>
            </a:r>
            <a:r>
              <a:rPr lang="ru-RU" sz="2400" b="1" dirty="0" smtClean="0">
                <a:effectLst/>
              </a:rPr>
              <a:t>брёл у подножия гор</a:t>
            </a:r>
            <a:br>
              <a:rPr lang="ru-RU" sz="2400" b="1" dirty="0" smtClean="0">
                <a:effectLst/>
              </a:rPr>
            </a:br>
            <a:r>
              <a:rPr lang="ru-RU" sz="2400" b="1" dirty="0" smtClean="0">
                <a:effectLst/>
              </a:rPr>
              <a:t>            </a:t>
            </a:r>
            <a:r>
              <a:rPr lang="ru-RU" sz="2400" b="1" dirty="0" smtClean="0">
                <a:solidFill>
                  <a:srgbClr val="FF0000"/>
                </a:solidFill>
                <a:effectLst/>
              </a:rPr>
              <a:t>П</a:t>
            </a:r>
            <a:r>
              <a:rPr lang="ru-RU" sz="2400" b="1" dirty="0" smtClean="0">
                <a:effectLst/>
              </a:rPr>
              <a:t>од огненным знаком Софии</a:t>
            </a:r>
            <a:br>
              <a:rPr lang="ru-RU" sz="2400" b="1" dirty="0" smtClean="0">
                <a:effectLst/>
              </a:rPr>
            </a:br>
            <a:r>
              <a:rPr lang="ru-RU" sz="2400" b="1" dirty="0" smtClean="0">
                <a:effectLst/>
              </a:rPr>
              <a:t>            </a:t>
            </a:r>
            <a:r>
              <a:rPr lang="ru-RU" sz="2400" b="1" dirty="0" smtClean="0">
                <a:solidFill>
                  <a:srgbClr val="FF0000"/>
                </a:solidFill>
                <a:effectLst/>
              </a:rPr>
              <a:t>А</a:t>
            </a:r>
            <a:r>
              <a:rPr lang="ru-RU" sz="2400" b="1" dirty="0" smtClean="0">
                <a:effectLst/>
              </a:rPr>
              <a:t>лмазную твёрдость глагол.</a:t>
            </a:r>
            <a:br>
              <a:rPr lang="ru-RU" sz="2400" b="1" dirty="0" smtClean="0">
                <a:effectLst/>
              </a:rPr>
            </a:br>
            <a:r>
              <a:rPr lang="ru-RU" sz="2400" b="1" dirty="0" smtClean="0">
                <a:effectLst/>
              </a:rPr>
              <a:t>            </a:t>
            </a:r>
            <a:r>
              <a:rPr lang="ru-RU" sz="2400" b="1" dirty="0" smtClean="0">
                <a:solidFill>
                  <a:srgbClr val="FF0000"/>
                </a:solidFill>
                <a:effectLst/>
              </a:rPr>
              <a:t>В</a:t>
            </a:r>
            <a:r>
              <a:rPr lang="ru-RU" sz="2400" b="1" dirty="0" smtClean="0">
                <a:effectLst/>
              </a:rPr>
              <a:t>еликое таинство звука,</a:t>
            </a:r>
            <a:br>
              <a:rPr lang="ru-RU" sz="2400" b="1" dirty="0" smtClean="0">
                <a:effectLst/>
              </a:rPr>
            </a:br>
            <a:r>
              <a:rPr lang="ru-RU" sz="2400" b="1" dirty="0" smtClean="0">
                <a:effectLst/>
              </a:rPr>
              <a:t>            </a:t>
            </a:r>
            <a:r>
              <a:rPr lang="ru-RU" sz="2400" b="1" dirty="0" smtClean="0">
                <a:solidFill>
                  <a:srgbClr val="FF0000"/>
                </a:solidFill>
                <a:effectLst/>
              </a:rPr>
              <a:t>П</a:t>
            </a:r>
            <a:r>
              <a:rPr lang="ru-RU" sz="2400" b="1" dirty="0" smtClean="0">
                <a:effectLst/>
              </a:rPr>
              <a:t>резревшее тленье и смерть,</a:t>
            </a:r>
            <a:br>
              <a:rPr lang="ru-RU" sz="2400" b="1" dirty="0" smtClean="0">
                <a:effectLst/>
              </a:rPr>
            </a:br>
            <a:r>
              <a:rPr lang="ru-RU" sz="2400" b="1" dirty="0" smtClean="0">
                <a:effectLst/>
              </a:rPr>
              <a:t>            </a:t>
            </a:r>
            <a:r>
              <a:rPr lang="ru-RU" sz="2400" b="1" dirty="0" smtClean="0">
                <a:solidFill>
                  <a:srgbClr val="FF0000"/>
                </a:solidFill>
                <a:effectLst/>
              </a:rPr>
              <a:t>Н</a:t>
            </a:r>
            <a:r>
              <a:rPr lang="ru-RU" sz="2400" b="1" dirty="0" smtClean="0">
                <a:effectLst/>
              </a:rPr>
              <a:t>а синих днепровских излуках</a:t>
            </a:r>
            <a:br>
              <a:rPr lang="ru-RU" sz="2400" b="1" dirty="0" smtClean="0">
                <a:effectLst/>
              </a:rPr>
            </a:br>
            <a:r>
              <a:rPr lang="ru-RU" sz="2400" b="1" dirty="0" smtClean="0">
                <a:effectLst/>
              </a:rPr>
              <a:t>           </a:t>
            </a:r>
            <a:r>
              <a:rPr lang="ru-RU" sz="2400" b="1" dirty="0" smtClean="0">
                <a:solidFill>
                  <a:srgbClr val="FF0000"/>
                </a:solidFill>
                <a:effectLst/>
              </a:rPr>
              <a:t> К</a:t>
            </a:r>
            <a:r>
              <a:rPr lang="ru-RU" sz="2400" b="1" dirty="0" smtClean="0">
                <a:effectLst/>
              </a:rPr>
              <a:t>ачнуло недвижную твердь.</a:t>
            </a:r>
            <a:br>
              <a:rPr lang="ru-RU" sz="2400" b="1" dirty="0" smtClean="0">
                <a:effectLst/>
              </a:rPr>
            </a:br>
            <a:r>
              <a:rPr lang="ru-RU" sz="2400" b="1" dirty="0" smtClean="0">
                <a:effectLst/>
              </a:rPr>
              <a:t>            </a:t>
            </a:r>
            <a:r>
              <a:rPr lang="ru-RU" sz="2400" b="1" dirty="0" smtClean="0">
                <a:solidFill>
                  <a:srgbClr val="FF0000"/>
                </a:solidFill>
                <a:effectLst/>
              </a:rPr>
              <a:t>И</a:t>
            </a:r>
            <a:r>
              <a:rPr lang="ru-RU" sz="2400" b="1" dirty="0" smtClean="0">
                <a:effectLst/>
              </a:rPr>
              <a:t> Русь над водой многопенной,</a:t>
            </a:r>
            <a:br>
              <a:rPr lang="ru-RU" sz="2400" b="1" dirty="0" smtClean="0">
                <a:effectLst/>
              </a:rPr>
            </a:br>
            <a:r>
              <a:rPr lang="ru-RU" sz="2400" b="1" dirty="0" smtClean="0">
                <a:effectLst/>
              </a:rPr>
              <a:t>            </a:t>
            </a:r>
            <a:r>
              <a:rPr lang="ru-RU" sz="2400" b="1" dirty="0" smtClean="0">
                <a:solidFill>
                  <a:srgbClr val="FF0000"/>
                </a:solidFill>
                <a:effectLst/>
              </a:rPr>
              <a:t>О</a:t>
            </a:r>
            <a:r>
              <a:rPr lang="ru-RU" sz="2400" b="1" dirty="0" smtClean="0">
                <a:effectLst/>
              </a:rPr>
              <a:t>ткрытая вольным ветрам,</a:t>
            </a:r>
            <a:br>
              <a:rPr lang="ru-RU" sz="2400" b="1" dirty="0" smtClean="0">
                <a:effectLst/>
              </a:rPr>
            </a:br>
            <a:r>
              <a:rPr lang="ru-RU" sz="2400" b="1" dirty="0" smtClean="0">
                <a:effectLst/>
              </a:rPr>
              <a:t>           «</a:t>
            </a:r>
            <a:r>
              <a:rPr lang="ru-RU" sz="2400" b="1" dirty="0" smtClean="0">
                <a:solidFill>
                  <a:srgbClr val="FF0000"/>
                </a:solidFill>
                <a:effectLst/>
              </a:rPr>
              <a:t>Я</a:t>
            </a:r>
            <a:r>
              <a:rPr lang="ru-RU" sz="2400" b="1" dirty="0" smtClean="0">
                <a:effectLst/>
              </a:rPr>
              <a:t> есмь!» - заявила Вселенной,</a:t>
            </a:r>
            <a:br>
              <a:rPr lang="ru-RU" sz="2400" b="1" dirty="0" smtClean="0">
                <a:effectLst/>
              </a:rPr>
            </a:br>
            <a:r>
              <a:rPr lang="ru-RU" sz="2400" b="1" dirty="0" smtClean="0">
                <a:effectLst/>
              </a:rPr>
              <a:t>           </a:t>
            </a:r>
            <a:r>
              <a:rPr lang="en-US" sz="2400" b="1" dirty="0" smtClean="0">
                <a:effectLst/>
              </a:rPr>
              <a:t>«</a:t>
            </a:r>
            <a:r>
              <a:rPr lang="ru-RU" sz="2400" b="1" dirty="0" smtClean="0">
                <a:solidFill>
                  <a:srgbClr val="FF0000"/>
                </a:solidFill>
                <a:effectLst/>
              </a:rPr>
              <a:t>Я </a:t>
            </a:r>
            <a:r>
              <a:rPr lang="ru-RU" sz="2400" b="1" dirty="0" smtClean="0">
                <a:effectLst/>
              </a:rPr>
              <a:t>есмь</a:t>
            </a:r>
            <a:r>
              <a:rPr lang="en-US" sz="2400" b="1" dirty="0" smtClean="0">
                <a:effectLst/>
              </a:rPr>
              <a:t>!» - </a:t>
            </a:r>
            <a:r>
              <a:rPr lang="ru-RU" sz="2400" b="1" dirty="0" smtClean="0">
                <a:effectLst/>
              </a:rPr>
              <a:t>заявила векам</a:t>
            </a:r>
            <a:r>
              <a:rPr lang="en-US" sz="2400" b="1" dirty="0" smtClean="0">
                <a:effectLst/>
              </a:rPr>
              <a:t>.</a:t>
            </a:r>
            <a:r>
              <a:rPr lang="ru-RU" sz="2400" b="1" dirty="0" smtClean="0">
                <a:effectLst/>
              </a:rPr>
              <a:t/>
            </a:r>
            <a:br>
              <a:rPr lang="ru-RU" sz="2400" b="1" dirty="0" smtClean="0">
                <a:effectLst/>
              </a:rPr>
            </a:br>
            <a:endParaRPr lang="ru-RU" sz="2400" b="1" dirty="0">
              <a:effectLst/>
            </a:endParaRPr>
          </a:p>
        </p:txBody>
      </p:sp>
      <p:pic>
        <p:nvPicPr>
          <p:cNvPr id="44034" name="Picture 12" descr="Azbuka-4a">
            <a:hlinkClick r:id="rId2" action="ppaction://hlinksldjump"/>
          </p:cNvPr>
          <p:cNvPicPr>
            <a:picLocks noChangeAspect="1" noChangeArrowheads="1"/>
          </p:cNvPicPr>
          <p:nvPr/>
        </p:nvPicPr>
        <p:blipFill>
          <a:blip r:embed="rId3"/>
          <a:srcRect/>
          <a:stretch>
            <a:fillRect/>
          </a:stretch>
        </p:blipFill>
        <p:spPr bwMode="auto">
          <a:xfrm>
            <a:off x="6516688" y="1844675"/>
            <a:ext cx="2447925" cy="35290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290513"/>
            <a:ext cx="4643438" cy="6450012"/>
          </a:xfrm>
          <a:prstGeom prst="verticalScroll">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defRPr/>
            </a:pPr>
            <a:r>
              <a:rPr lang="en-US" sz="2400" b="1" dirty="0">
                <a:solidFill>
                  <a:srgbClr val="C00000"/>
                </a:solidFill>
                <a:latin typeface="Times New Roman" pitchFamily="18" charset="0"/>
                <a:ea typeface="Calibri" pitchFamily="34" charset="0"/>
                <a:cs typeface="Times New Roman" pitchFamily="18" charset="0"/>
              </a:rPr>
              <a:t>A</a:t>
            </a:r>
            <a:r>
              <a:rPr lang="en-US" sz="2400" b="1" dirty="0">
                <a:solidFill>
                  <a:schemeClr val="tx1"/>
                </a:solidFill>
                <a:latin typeface="Times New Roman" pitchFamily="18" charset="0"/>
                <a:ea typeface="Calibri" pitchFamily="34" charset="0"/>
                <a:cs typeface="Times New Roman" pitchFamily="18" charset="0"/>
              </a:rPr>
              <a:t>nd we begin our party with the words of </a:t>
            </a:r>
            <a:r>
              <a:rPr lang="en-US" sz="2400" b="1" u="sng" dirty="0">
                <a:solidFill>
                  <a:srgbClr val="C00000"/>
                </a:solidFill>
                <a:latin typeface="Times New Roman" pitchFamily="18" charset="0"/>
                <a:ea typeface="Calibri" pitchFamily="34" charset="0"/>
                <a:cs typeface="Times New Roman" pitchFamily="18" charset="0"/>
              </a:rPr>
              <a:t>Dmitry</a:t>
            </a:r>
            <a:r>
              <a:rPr lang="en-US" sz="2400" b="1" dirty="0">
                <a:solidFill>
                  <a:schemeClr val="tx1"/>
                </a:solidFill>
                <a:latin typeface="Times New Roman" pitchFamily="18" charset="0"/>
                <a:ea typeface="Calibri" pitchFamily="34" charset="0"/>
                <a:cs typeface="Times New Roman" pitchFamily="18" charset="0"/>
              </a:rPr>
              <a:t> </a:t>
            </a:r>
            <a:r>
              <a:rPr lang="en-US" sz="2400" b="1" u="sng" dirty="0">
                <a:solidFill>
                  <a:srgbClr val="C00000"/>
                </a:solidFill>
                <a:latin typeface="Times New Roman" pitchFamily="18" charset="0"/>
                <a:ea typeface="Calibri" pitchFamily="34" charset="0"/>
                <a:cs typeface="Times New Roman" pitchFamily="18" charset="0"/>
              </a:rPr>
              <a:t>Lichachyov:</a:t>
            </a:r>
            <a:endParaRPr lang="ru-RU" sz="2400" b="1" u="sng" dirty="0">
              <a:solidFill>
                <a:srgbClr val="C00000"/>
              </a:solidFill>
              <a:latin typeface="Arial" pitchFamily="34" charset="0"/>
            </a:endParaRPr>
          </a:p>
          <a:p>
            <a:pPr eaLnBrk="0" hangingPunct="0">
              <a:defRPr/>
            </a:pPr>
            <a:r>
              <a:rPr lang="ru-RU" sz="2400" b="1" i="1" dirty="0">
                <a:solidFill>
                  <a:srgbClr val="C00000"/>
                </a:solidFill>
                <a:latin typeface="Times New Roman" pitchFamily="18" charset="0"/>
                <a:ea typeface="Calibri" pitchFamily="34" charset="0"/>
                <a:cs typeface="Times New Roman" pitchFamily="18" charset="0"/>
              </a:rPr>
              <a:t>И</a:t>
            </a:r>
            <a:r>
              <a:rPr lang="ru-RU" sz="2400" b="1" i="1" dirty="0">
                <a:solidFill>
                  <a:schemeClr val="tx1"/>
                </a:solidFill>
                <a:latin typeface="Times New Roman" pitchFamily="18" charset="0"/>
                <a:ea typeface="Calibri" pitchFamily="34" charset="0"/>
                <a:cs typeface="Times New Roman" pitchFamily="18" charset="0"/>
              </a:rPr>
              <a:t> мы начинаем со слов </a:t>
            </a:r>
            <a:r>
              <a:rPr lang="ru-RU" sz="2400" b="1" i="1" dirty="0">
                <a:solidFill>
                  <a:srgbClr val="C00000"/>
                </a:solidFill>
                <a:latin typeface="Times New Roman" pitchFamily="18" charset="0"/>
                <a:ea typeface="Calibri" pitchFamily="34" charset="0"/>
                <a:cs typeface="Times New Roman" pitchFamily="18" charset="0"/>
              </a:rPr>
              <a:t>Д</a:t>
            </a:r>
            <a:r>
              <a:rPr lang="ru-RU" sz="2400" b="1" i="1" dirty="0">
                <a:solidFill>
                  <a:schemeClr val="tx1"/>
                </a:solidFill>
                <a:latin typeface="Times New Roman" pitchFamily="18" charset="0"/>
                <a:ea typeface="Calibri" pitchFamily="34" charset="0"/>
                <a:cs typeface="Times New Roman" pitchFamily="18" charset="0"/>
              </a:rPr>
              <a:t>митрия Лихачёва</a:t>
            </a:r>
          </a:p>
          <a:p>
            <a:pPr algn="ctr" eaLnBrk="0" hangingPunct="0">
              <a:defRPr/>
            </a:pPr>
            <a:r>
              <a:rPr lang="ru-RU" sz="2400" b="1" i="1" dirty="0">
                <a:solidFill>
                  <a:schemeClr val="tx1"/>
                </a:solidFill>
                <a:latin typeface="Times New Roman" pitchFamily="18" charset="0"/>
                <a:ea typeface="Calibri" pitchFamily="34" charset="0"/>
                <a:cs typeface="Times New Roman" pitchFamily="18" charset="0"/>
              </a:rPr>
              <a:t> «</a:t>
            </a:r>
            <a:r>
              <a:rPr lang="ru-RU" sz="2400" b="1" i="1" dirty="0">
                <a:solidFill>
                  <a:srgbClr val="C00000"/>
                </a:solidFill>
                <a:latin typeface="Times New Roman" pitchFamily="18" charset="0"/>
                <a:ea typeface="Calibri" pitchFamily="34" charset="0"/>
                <a:cs typeface="Times New Roman" pitchFamily="18" charset="0"/>
              </a:rPr>
              <a:t>Д</a:t>
            </a:r>
            <a:r>
              <a:rPr lang="ru-RU" sz="2400" b="1" i="1" dirty="0">
                <a:solidFill>
                  <a:schemeClr val="tx1"/>
                </a:solidFill>
                <a:latin typeface="Times New Roman" pitchFamily="18" charset="0"/>
                <a:ea typeface="Calibri" pitchFamily="34" charset="0"/>
                <a:cs typeface="Times New Roman" pitchFamily="18" charset="0"/>
              </a:rPr>
              <a:t>ревнерусская литература  наполняет нас гордостью за наших далёких предков предшественников, учит нас с уважением относиться к их труду, борьбе, к их заботам о благе родины».    </a:t>
            </a:r>
            <a:r>
              <a:rPr lang="ru-RU" sz="2400" i="1" dirty="0">
                <a:solidFill>
                  <a:schemeClr val="tx1"/>
                </a:solidFill>
                <a:latin typeface="Times New Roman" pitchFamily="18" charset="0"/>
                <a:ea typeface="Calibri" pitchFamily="34" charset="0"/>
                <a:cs typeface="Times New Roman" pitchFamily="18" charset="0"/>
              </a:rPr>
              <a:t>                                                                        </a:t>
            </a:r>
            <a:r>
              <a:rPr lang="ru-RU" sz="1200" i="1" dirty="0">
                <a:solidFill>
                  <a:schemeClr val="tx1"/>
                </a:solidFill>
                <a:latin typeface="Times New Roman" pitchFamily="18" charset="0"/>
                <a:ea typeface="Calibri" pitchFamily="34" charset="0"/>
                <a:cs typeface="Times New Roman" pitchFamily="18" charset="0"/>
              </a:rPr>
              <a:t>                   </a:t>
            </a:r>
            <a:r>
              <a:rPr lang="ru-RU" sz="900" dirty="0">
                <a:solidFill>
                  <a:schemeClr val="tx1"/>
                </a:solidFill>
                <a:latin typeface="Arial" pitchFamily="34" charset="0"/>
              </a:rPr>
              <a:t> </a:t>
            </a:r>
            <a:endParaRPr lang="ru-RU" dirty="0">
              <a:solidFill>
                <a:schemeClr val="tx1"/>
              </a:solidFill>
              <a:latin typeface="Arial" pitchFamily="34" charset="0"/>
            </a:endParaRPr>
          </a:p>
        </p:txBody>
      </p:sp>
      <p:pic>
        <p:nvPicPr>
          <p:cNvPr id="4" name="Picture 2" descr="022"/>
          <p:cNvPicPr>
            <a:picLocks noChangeAspect="1" noChangeArrowheads="1"/>
          </p:cNvPicPr>
          <p:nvPr/>
        </p:nvPicPr>
        <p:blipFill>
          <a:blip r:embed="rId2"/>
          <a:srcRect/>
          <a:stretch>
            <a:fillRect/>
          </a:stretch>
        </p:blipFill>
        <p:spPr bwMode="auto">
          <a:xfrm>
            <a:off x="4602163" y="665163"/>
            <a:ext cx="4370387" cy="3078162"/>
          </a:xfrm>
          <a:prstGeom prst="rect">
            <a:avLst/>
          </a:prstGeom>
          <a:noFill/>
        </p:spPr>
      </p:pic>
      <p:pic>
        <p:nvPicPr>
          <p:cNvPr id="17411" name="Рисунок 4" descr="001.gif"/>
          <p:cNvPicPr>
            <a:picLocks noChangeAspect="1"/>
          </p:cNvPicPr>
          <p:nvPr/>
        </p:nvPicPr>
        <p:blipFill>
          <a:blip r:embed="rId3"/>
          <a:srcRect/>
          <a:stretch>
            <a:fillRect/>
          </a:stretch>
        </p:blipFill>
        <p:spPr bwMode="auto">
          <a:xfrm>
            <a:off x="6588125" y="5013325"/>
            <a:ext cx="2381250" cy="1700213"/>
          </a:xfrm>
          <a:prstGeom prst="rect">
            <a:avLst/>
          </a:prstGeom>
          <a:noFill/>
          <a:ln w="9525">
            <a:noFill/>
            <a:miter lim="800000"/>
            <a:headEnd/>
            <a:tailEnd/>
          </a:ln>
        </p:spPr>
      </p:pic>
      <p:pic>
        <p:nvPicPr>
          <p:cNvPr id="6" name="Picture 24" descr="книга 023"/>
          <p:cNvPicPr>
            <a:picLocks noChangeAspect="1" noChangeArrowheads="1"/>
          </p:cNvPicPr>
          <p:nvPr/>
        </p:nvPicPr>
        <p:blipFill>
          <a:blip r:embed="rId4"/>
          <a:srcRect/>
          <a:stretch>
            <a:fillRect/>
          </a:stretch>
        </p:blipFill>
        <p:spPr bwMode="auto">
          <a:xfrm>
            <a:off x="4095750" y="3833813"/>
            <a:ext cx="2597150" cy="2517775"/>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600" decel="100000"/>
                                        <p:tgtEl>
                                          <p:spTgt spid="6"/>
                                        </p:tgtEl>
                                      </p:cBhvr>
                                    </p:animEffect>
                                    <p:anim calcmode="lin" valueType="num">
                                      <p:cBhvr>
                                        <p:cTn id="16" dur="1600" decel="100000" fill="hold"/>
                                        <p:tgtEl>
                                          <p:spTgt spid="6"/>
                                        </p:tgtEl>
                                        <p:attrNameLst>
                                          <p:attrName>style.rotation</p:attrName>
                                        </p:attrNameLst>
                                      </p:cBhvr>
                                      <p:tavLst>
                                        <p:tav tm="0">
                                          <p:val>
                                            <p:fltVal val="-90"/>
                                          </p:val>
                                        </p:tav>
                                        <p:tav tm="100000">
                                          <p:val>
                                            <p:fltVal val="0"/>
                                          </p:val>
                                        </p:tav>
                                      </p:tavLst>
                                    </p:anim>
                                    <p:anim calcmode="lin" valueType="num">
                                      <p:cBhvr>
                                        <p:cTn id="17" dur="1600" decel="100000" fill="hold"/>
                                        <p:tgtEl>
                                          <p:spTgt spid="6"/>
                                        </p:tgtEl>
                                        <p:attrNameLst>
                                          <p:attrName>ppt_x</p:attrName>
                                        </p:attrNameLst>
                                      </p:cBhvr>
                                      <p:tavLst>
                                        <p:tav tm="0">
                                          <p:val>
                                            <p:strVal val="#ppt_x+0.4"/>
                                          </p:val>
                                        </p:tav>
                                        <p:tav tm="100000">
                                          <p:val>
                                            <p:strVal val="#ppt_x-0.05"/>
                                          </p:val>
                                        </p:tav>
                                      </p:tavLst>
                                    </p:anim>
                                    <p:anim calcmode="lin" valueType="num">
                                      <p:cBhvr>
                                        <p:cTn id="18" dur="1600" decel="100000" fill="hold"/>
                                        <p:tgtEl>
                                          <p:spTgt spid="6"/>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8"/>
          <p:cNvPicPr>
            <a:picLocks noChangeAspect="1" noChangeArrowheads="1"/>
          </p:cNvPicPr>
          <p:nvPr/>
        </p:nvPicPr>
        <p:blipFill>
          <a:blip r:embed="rId2">
            <a:lum bright="20000"/>
          </a:blip>
          <a:srcRect/>
          <a:stretch>
            <a:fillRect/>
          </a:stretch>
        </p:blipFill>
        <p:spPr bwMode="auto">
          <a:xfrm>
            <a:off x="5164138" y="333375"/>
            <a:ext cx="3979862" cy="3225800"/>
          </a:xfrm>
          <a:prstGeom prst="rect">
            <a:avLst/>
          </a:prstGeom>
          <a:noFill/>
          <a:ln w="9525">
            <a:noFill/>
            <a:miter lim="800000"/>
            <a:headEnd/>
            <a:tailEnd/>
          </a:ln>
        </p:spPr>
      </p:pic>
      <p:sp>
        <p:nvSpPr>
          <p:cNvPr id="2" name="Заголовок 1"/>
          <p:cNvSpPr>
            <a:spLocks noGrp="1"/>
          </p:cNvSpPr>
          <p:nvPr>
            <p:ph type="title"/>
          </p:nvPr>
        </p:nvSpPr>
        <p:spPr>
          <a:xfrm>
            <a:off x="0" y="0"/>
            <a:ext cx="6227763" cy="6858000"/>
          </a:xfrm>
          <a:prstGeom prst="verticalScroll">
            <a:avLst/>
          </a:prstGeom>
        </p:spPr>
        <p:style>
          <a:lnRef idx="2">
            <a:schemeClr val="accent2"/>
          </a:lnRef>
          <a:fillRef idx="1">
            <a:schemeClr val="lt1"/>
          </a:fillRef>
          <a:effectRef idx="0">
            <a:schemeClr val="accent2"/>
          </a:effectRef>
          <a:fontRef idx="minor">
            <a:schemeClr val="dk1"/>
          </a:fontRef>
        </p:style>
        <p:txBody>
          <a:bodyPr>
            <a:noAutofit/>
          </a:bodyPr>
          <a:lstStyle/>
          <a:p>
            <a:pPr fontAlgn="auto">
              <a:spcAft>
                <a:spcPts val="0"/>
              </a:spcAft>
              <a:defRPr/>
            </a:pPr>
            <a:r>
              <a:rPr lang="ru-RU" sz="2400" b="1" i="1" dirty="0" smtClean="0">
                <a:solidFill>
                  <a:srgbClr val="FF0000"/>
                </a:solidFill>
                <a:effectLst/>
              </a:rPr>
              <a:t/>
            </a:r>
            <a:br>
              <a:rPr lang="ru-RU" sz="2400" b="1" i="1" dirty="0" smtClean="0">
                <a:solidFill>
                  <a:srgbClr val="FF0000"/>
                </a:solidFill>
                <a:effectLst/>
              </a:rPr>
            </a:br>
            <a:r>
              <a:rPr lang="ru-RU" sz="2400" b="1" i="1" dirty="0" smtClean="0">
                <a:solidFill>
                  <a:srgbClr val="FF0000"/>
                </a:solidFill>
                <a:effectLst/>
              </a:rPr>
              <a:t/>
            </a:r>
            <a:br>
              <a:rPr lang="ru-RU" sz="2400" b="1" i="1" dirty="0" smtClean="0">
                <a:solidFill>
                  <a:srgbClr val="FF0000"/>
                </a:solidFill>
                <a:effectLst/>
              </a:rPr>
            </a:br>
            <a:r>
              <a:rPr lang="en-US" sz="2400" b="1" i="1" dirty="0" smtClean="0">
                <a:solidFill>
                  <a:srgbClr val="FF0000"/>
                </a:solidFill>
                <a:effectLst/>
              </a:rPr>
              <a:t>A</a:t>
            </a:r>
            <a:r>
              <a:rPr lang="en-US" sz="2400" b="1" i="1" dirty="0" smtClean="0">
                <a:effectLst/>
              </a:rPr>
              <a:t>fter the death of two great brothers their disciples were undergone to persecution.</a:t>
            </a:r>
            <a:r>
              <a:rPr lang="en-US" sz="2400" b="1" dirty="0" smtClean="0">
                <a:effectLst/>
              </a:rPr>
              <a:t> </a:t>
            </a:r>
            <a:r>
              <a:rPr lang="en-US" sz="2400" b="1" i="1" dirty="0" smtClean="0">
                <a:effectLst/>
              </a:rPr>
              <a:t>The Rome Pope forbade the learning of Slavonic language.</a:t>
            </a:r>
            <a:r>
              <a:rPr lang="en-US" sz="2400" b="1" dirty="0" smtClean="0">
                <a:effectLst/>
              </a:rPr>
              <a:t> </a:t>
            </a:r>
            <a:r>
              <a:rPr lang="ru-RU" sz="2400" b="1" dirty="0" smtClean="0">
                <a:effectLst/>
              </a:rPr>
              <a:t/>
            </a:r>
            <a:br>
              <a:rPr lang="ru-RU" sz="2400" b="1" dirty="0" smtClean="0">
                <a:effectLst/>
              </a:rPr>
            </a:br>
            <a:r>
              <a:rPr lang="ru-RU" sz="2400" b="1" dirty="0" smtClean="0">
                <a:solidFill>
                  <a:srgbClr val="FF0000"/>
                </a:solidFill>
                <a:effectLst/>
              </a:rPr>
              <a:t>П</a:t>
            </a:r>
            <a:r>
              <a:rPr lang="ru-RU" sz="2400" b="1" dirty="0" smtClean="0">
                <a:effectLst/>
              </a:rPr>
              <a:t>осле смерти великих братьев их ученики претерпели гонения. Папа Римский запретил изучение славянского языка</a:t>
            </a:r>
            <a:r>
              <a:rPr lang="en-US" sz="2400" b="1" dirty="0" smtClean="0">
                <a:effectLst/>
              </a:rPr>
              <a:t>. </a:t>
            </a:r>
            <a:r>
              <a:rPr lang="ru-RU" sz="2400" b="1" dirty="0" smtClean="0">
                <a:effectLst/>
              </a:rPr>
              <a:t/>
            </a:r>
            <a:br>
              <a:rPr lang="ru-RU" sz="2400" b="1" dirty="0" smtClean="0">
                <a:effectLst/>
              </a:rPr>
            </a:br>
            <a:r>
              <a:rPr lang="en-US" sz="2400" b="1" i="1" dirty="0" smtClean="0">
                <a:solidFill>
                  <a:srgbClr val="FF0000"/>
                </a:solidFill>
                <a:effectLst/>
              </a:rPr>
              <a:t>T</a:t>
            </a:r>
            <a:r>
              <a:rPr lang="en-US" sz="2400" b="1" i="1" dirty="0" smtClean="0">
                <a:effectLst/>
              </a:rPr>
              <a:t>he new alphabet confirmed firmly in Bulgaria, and then in Serbia, Rumania, and Russ </a:t>
            </a:r>
            <a:r>
              <a:rPr lang="ru-RU" sz="2400" b="1" dirty="0" smtClean="0">
                <a:effectLst/>
              </a:rPr>
              <a:t/>
            </a:r>
            <a:br>
              <a:rPr lang="ru-RU" sz="2400" b="1" dirty="0" smtClean="0">
                <a:effectLst/>
              </a:rPr>
            </a:br>
            <a:r>
              <a:rPr lang="ru-RU" sz="2400" b="1" dirty="0" smtClean="0">
                <a:effectLst/>
              </a:rPr>
              <a:t> </a:t>
            </a:r>
            <a:r>
              <a:rPr lang="ru-RU" sz="2400" b="1" dirty="0" smtClean="0">
                <a:solidFill>
                  <a:srgbClr val="FF0000"/>
                </a:solidFill>
                <a:effectLst/>
              </a:rPr>
              <a:t>Н</a:t>
            </a:r>
            <a:r>
              <a:rPr lang="ru-RU" sz="2400" b="1" dirty="0" smtClean="0">
                <a:effectLst/>
              </a:rPr>
              <a:t>овая азбука для славян прочно утвердилось в Болгарии, а оттуда была перенесена в Сербию, Румынию и на Русь.</a:t>
            </a:r>
            <a:r>
              <a:rPr lang="ru-RU" sz="2400" dirty="0" smtClean="0">
                <a:effectLst/>
              </a:rPr>
              <a:t/>
            </a:r>
            <a:br>
              <a:rPr lang="ru-RU" sz="2400" dirty="0" smtClean="0">
                <a:effectLst/>
              </a:rPr>
            </a:br>
            <a:endParaRPr lang="ru-RU" sz="2400" dirty="0"/>
          </a:p>
        </p:txBody>
      </p:sp>
      <p:pic>
        <p:nvPicPr>
          <p:cNvPr id="45059" name="Picture 7"/>
          <p:cNvPicPr>
            <a:picLocks noChangeAspect="1" noChangeArrowheads="1"/>
          </p:cNvPicPr>
          <p:nvPr/>
        </p:nvPicPr>
        <p:blipFill>
          <a:blip r:embed="rId3"/>
          <a:srcRect/>
          <a:stretch>
            <a:fillRect/>
          </a:stretch>
        </p:blipFill>
        <p:spPr bwMode="auto">
          <a:xfrm>
            <a:off x="5724525" y="3138488"/>
            <a:ext cx="2749550" cy="37195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6659563" cy="6742112"/>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ru-RU" sz="2000" b="1" dirty="0" smtClean="0">
                <a:solidFill>
                  <a:srgbClr val="FF0000"/>
                </a:solidFill>
                <a:effectLst/>
              </a:rPr>
              <a:t>К</a:t>
            </a:r>
            <a:r>
              <a:rPr lang="ru-RU" sz="2000" b="1" dirty="0" smtClean="0">
                <a:effectLst/>
              </a:rPr>
              <a:t>аждая буква кириллицы была особенной и имела имя: А – аз, Б – буки, В – веди, </a:t>
            </a:r>
            <a:br>
              <a:rPr lang="ru-RU" sz="2000" b="1" dirty="0" smtClean="0">
                <a:effectLst/>
              </a:rPr>
            </a:br>
            <a:r>
              <a:rPr lang="ru-RU" sz="2000" b="1" i="1" dirty="0" smtClean="0">
                <a:solidFill>
                  <a:srgbClr val="FF0000"/>
                </a:solidFill>
                <a:effectLst/>
              </a:rPr>
              <a:t>Г</a:t>
            </a:r>
            <a:r>
              <a:rPr lang="ru-RU" sz="2000" b="1" i="1" dirty="0" smtClean="0">
                <a:effectLst/>
              </a:rPr>
              <a:t> – глаголь, Д – добро, Е – есте, Ж – живете, З – зело, земля, Л – люди</a:t>
            </a:r>
            <a:r>
              <a:rPr lang="ru-RU" sz="2000" b="1" dirty="0" smtClean="0">
                <a:effectLst/>
              </a:rPr>
              <a:t>, </a:t>
            </a:r>
            <a:br>
              <a:rPr lang="ru-RU" sz="2000" b="1" dirty="0" smtClean="0">
                <a:effectLst/>
              </a:rPr>
            </a:br>
            <a:r>
              <a:rPr lang="ru-RU" sz="2000" b="1" dirty="0" smtClean="0">
                <a:solidFill>
                  <a:srgbClr val="FF0000"/>
                </a:solidFill>
                <a:effectLst/>
              </a:rPr>
              <a:t> М</a:t>
            </a:r>
            <a:r>
              <a:rPr lang="ru-RU" sz="2000" b="1" dirty="0" smtClean="0">
                <a:effectLst/>
              </a:rPr>
              <a:t> – мыслете, П – покой, Р – рцы, речь, С – слово, Т – твёрдо… </a:t>
            </a:r>
            <a:br>
              <a:rPr lang="ru-RU" sz="2000" b="1" dirty="0" smtClean="0">
                <a:effectLst/>
              </a:rPr>
            </a:br>
            <a:r>
              <a:rPr lang="ru-RU" sz="2000" b="1" i="1" dirty="0" smtClean="0">
                <a:effectLst/>
              </a:rPr>
              <a:t> </a:t>
            </a:r>
            <a:r>
              <a:rPr lang="ru-RU" sz="2000" b="1" i="1" dirty="0" smtClean="0">
                <a:solidFill>
                  <a:srgbClr val="FF0000"/>
                </a:solidFill>
                <a:effectLst/>
              </a:rPr>
              <a:t>Н</a:t>
            </a:r>
            <a:r>
              <a:rPr lang="ru-RU" sz="2000" b="1" i="1" dirty="0" smtClean="0">
                <a:effectLst/>
              </a:rPr>
              <a:t>екоторые названия букв старославянской азбуки до сих пор используются в устойчивых оборотах – фразеологизмах:</a:t>
            </a:r>
            <a:r>
              <a:rPr lang="ru-RU" sz="2000" b="1" dirty="0" smtClean="0">
                <a:effectLst/>
              </a:rPr>
              <a:t/>
            </a:r>
            <a:br>
              <a:rPr lang="ru-RU" sz="2000" b="1" dirty="0" smtClean="0">
                <a:effectLst/>
              </a:rPr>
            </a:br>
            <a:r>
              <a:rPr lang="ru-RU" sz="2000" b="1" dirty="0" smtClean="0">
                <a:effectLst/>
              </a:rPr>
              <a:t> </a:t>
            </a:r>
            <a:r>
              <a:rPr lang="ru-RU" sz="2000" b="1" dirty="0" smtClean="0">
                <a:solidFill>
                  <a:srgbClr val="FF0000"/>
                </a:solidFill>
                <a:effectLst/>
              </a:rPr>
              <a:t>З</a:t>
            </a:r>
            <a:r>
              <a:rPr lang="ru-RU" sz="2000" b="1" dirty="0" smtClean="0">
                <a:effectLst/>
              </a:rPr>
              <a:t>нать на ять – знать досконально, на отлично.</a:t>
            </a:r>
            <a:br>
              <a:rPr lang="ru-RU" sz="2000" b="1" dirty="0" smtClean="0">
                <a:effectLst/>
              </a:rPr>
            </a:br>
            <a:r>
              <a:rPr lang="ru-RU" sz="2000" b="1" dirty="0" smtClean="0">
                <a:effectLst/>
              </a:rPr>
              <a:t> </a:t>
            </a:r>
            <a:r>
              <a:rPr lang="ru-RU" sz="2000" b="1" i="1" dirty="0" smtClean="0">
                <a:solidFill>
                  <a:srgbClr val="FF0000"/>
                </a:solidFill>
                <a:effectLst/>
              </a:rPr>
              <a:t>П</a:t>
            </a:r>
            <a:r>
              <a:rPr lang="ru-RU" sz="2000" b="1" i="1" dirty="0" smtClean="0">
                <a:effectLst/>
              </a:rPr>
              <a:t>рописать ижицу – проучить как следует, высечь, наказать.</a:t>
            </a:r>
            <a:r>
              <a:rPr lang="ru-RU" sz="2000" b="1" dirty="0" smtClean="0">
                <a:effectLst/>
              </a:rPr>
              <a:t/>
            </a:r>
            <a:br>
              <a:rPr lang="ru-RU" sz="2000" b="1" dirty="0" smtClean="0">
                <a:effectLst/>
              </a:rPr>
            </a:br>
            <a:r>
              <a:rPr lang="ru-RU" sz="2000" b="1" dirty="0" smtClean="0">
                <a:effectLst/>
              </a:rPr>
              <a:t> </a:t>
            </a:r>
            <a:r>
              <a:rPr lang="ru-RU" sz="2000" b="1" dirty="0" smtClean="0">
                <a:solidFill>
                  <a:srgbClr val="FF0000"/>
                </a:solidFill>
                <a:effectLst/>
              </a:rPr>
              <a:t>С</a:t>
            </a:r>
            <a:r>
              <a:rPr lang="ru-RU" sz="2000" b="1" dirty="0" smtClean="0">
                <a:effectLst/>
              </a:rPr>
              <a:t>тоять фертом  - стоять руки в боки, как буква Ф</a:t>
            </a:r>
            <a:br>
              <a:rPr lang="ru-RU" sz="2000" b="1" dirty="0" smtClean="0">
                <a:effectLst/>
              </a:rPr>
            </a:br>
            <a:r>
              <a:rPr lang="ru-RU" sz="2000" b="1" i="1" dirty="0" smtClean="0">
                <a:solidFill>
                  <a:srgbClr val="FF0000"/>
                </a:solidFill>
                <a:effectLst/>
              </a:rPr>
              <a:t>С</a:t>
            </a:r>
            <a:r>
              <a:rPr lang="ru-RU" sz="2000" b="1" i="1" dirty="0" smtClean="0">
                <a:effectLst/>
              </a:rPr>
              <a:t>начала аз да буки, а потом и науки – т.е. сначала азбуку надо выучить, а потом заниматься науками.</a:t>
            </a:r>
            <a:endParaRPr lang="ru-RU" sz="2000" b="1" i="1" dirty="0">
              <a:effectLst/>
            </a:endParaRPr>
          </a:p>
        </p:txBody>
      </p:sp>
      <p:pic>
        <p:nvPicPr>
          <p:cNvPr id="4" name="Рисунок 3" descr="Кирилица 11 век.jpg"/>
          <p:cNvPicPr>
            <a:picLocks noChangeAspect="1"/>
          </p:cNvPicPr>
          <p:nvPr/>
        </p:nvPicPr>
        <p:blipFill>
          <a:blip r:embed="rId2"/>
          <a:srcRect/>
          <a:stretch>
            <a:fillRect/>
          </a:stretch>
        </p:blipFill>
        <p:spPr bwMode="auto">
          <a:xfrm>
            <a:off x="5940425" y="1341438"/>
            <a:ext cx="3030538" cy="4638675"/>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6"/>
          <p:cNvPicPr>
            <a:picLocks noChangeAspect="1" noChangeArrowheads="1"/>
          </p:cNvPicPr>
          <p:nvPr/>
        </p:nvPicPr>
        <p:blipFill>
          <a:blip r:embed="rId2"/>
          <a:srcRect/>
          <a:stretch>
            <a:fillRect/>
          </a:stretch>
        </p:blipFill>
        <p:spPr bwMode="auto">
          <a:xfrm>
            <a:off x="7321550" y="4437063"/>
            <a:ext cx="1600200" cy="2268537"/>
          </a:xfrm>
          <a:prstGeom prst="rect">
            <a:avLst/>
          </a:prstGeom>
          <a:noFill/>
          <a:ln w="25400">
            <a:solidFill>
              <a:srgbClr val="FF6600"/>
            </a:solidFill>
            <a:miter lim="800000"/>
            <a:headEnd/>
            <a:tailEnd/>
          </a:ln>
        </p:spPr>
      </p:pic>
      <p:sp>
        <p:nvSpPr>
          <p:cNvPr id="2" name="Заголовок 1"/>
          <p:cNvSpPr>
            <a:spLocks noGrp="1"/>
          </p:cNvSpPr>
          <p:nvPr>
            <p:ph type="title"/>
          </p:nvPr>
        </p:nvSpPr>
        <p:spPr>
          <a:xfrm>
            <a:off x="0" y="0"/>
            <a:ext cx="7451725" cy="6858000"/>
          </a:xfrm>
          <a:prstGeom prst="verticalScroll">
            <a:avLst/>
          </a:prstGeom>
        </p:spPr>
        <p:style>
          <a:lnRef idx="2">
            <a:schemeClr val="dk1"/>
          </a:lnRef>
          <a:fillRef idx="1">
            <a:schemeClr val="lt1"/>
          </a:fillRef>
          <a:effectRef idx="0">
            <a:schemeClr val="dk1"/>
          </a:effectRef>
          <a:fontRef idx="minor">
            <a:schemeClr val="dk1"/>
          </a:fontRef>
        </p:style>
        <p:txBody>
          <a:bodyPr>
            <a:normAutofit fontScale="90000"/>
          </a:bodyPr>
          <a:lstStyle/>
          <a:p>
            <a:pPr fontAlgn="auto">
              <a:spcAft>
                <a:spcPts val="0"/>
              </a:spcAft>
              <a:defRPr/>
            </a:pPr>
            <a:r>
              <a:rPr lang="ru-RU" sz="2400" b="1" i="1" dirty="0" smtClean="0">
                <a:effectLst/>
              </a:rPr>
              <a:t/>
            </a:r>
            <a:br>
              <a:rPr lang="ru-RU" sz="2400" b="1" i="1" dirty="0" smtClean="0">
                <a:effectLst/>
              </a:rPr>
            </a:br>
            <a:r>
              <a:rPr lang="ru-RU" sz="2400" b="1" i="1" dirty="0" smtClean="0">
                <a:effectLst/>
              </a:rPr>
              <a:t/>
            </a:r>
            <a:br>
              <a:rPr lang="ru-RU" sz="2400" b="1" i="1" dirty="0" smtClean="0">
                <a:effectLst/>
              </a:rPr>
            </a:br>
            <a:r>
              <a:rPr lang="ru-RU" sz="2400" b="1" i="1" dirty="0" smtClean="0">
                <a:solidFill>
                  <a:srgbClr val="FF0000"/>
                </a:solidFill>
                <a:effectLst/>
              </a:rPr>
              <a:t>Стихотворение поэта Сергея Крыжановского «Старославянский язык»:    </a:t>
            </a:r>
            <a:r>
              <a:rPr lang="ru-RU" sz="2400" b="1" i="1" dirty="0" smtClean="0">
                <a:effectLst/>
              </a:rPr>
              <a:t/>
            </a:r>
            <a:br>
              <a:rPr lang="ru-RU" sz="2400" b="1" i="1" dirty="0" smtClean="0">
                <a:effectLst/>
              </a:rPr>
            </a:br>
            <a:r>
              <a:rPr lang="ru-RU" sz="2400" b="1" i="1" dirty="0" smtClean="0">
                <a:effectLst/>
              </a:rPr>
              <a:t>                                                                                  </a:t>
            </a:r>
            <a:br>
              <a:rPr lang="ru-RU" sz="2400" b="1" i="1" dirty="0" smtClean="0">
                <a:effectLst/>
              </a:rPr>
            </a:br>
            <a:r>
              <a:rPr lang="ru-RU" sz="2400" b="1" i="1" dirty="0" smtClean="0">
                <a:solidFill>
                  <a:srgbClr val="FF0000"/>
                </a:solidFill>
                <a:effectLst/>
              </a:rPr>
              <a:t>О</a:t>
            </a:r>
            <a:r>
              <a:rPr lang="ru-RU" sz="2400" b="1" i="1" dirty="0" smtClean="0">
                <a:effectLst/>
              </a:rPr>
              <a:t>тчего, обжигая горло,</a:t>
            </a:r>
            <a:br>
              <a:rPr lang="ru-RU" sz="2400" b="1" i="1" dirty="0" smtClean="0">
                <a:effectLst/>
              </a:rPr>
            </a:br>
            <a:r>
              <a:rPr lang="ru-RU" sz="2400" b="1" i="1" dirty="0" smtClean="0">
                <a:solidFill>
                  <a:srgbClr val="FF0000"/>
                </a:solidFill>
                <a:effectLst/>
              </a:rPr>
              <a:t>Р</a:t>
            </a:r>
            <a:r>
              <a:rPr lang="ru-RU" sz="2400" b="1" i="1" dirty="0" smtClean="0">
                <a:effectLst/>
              </a:rPr>
              <a:t>азбирая часами подряд</a:t>
            </a:r>
            <a:br>
              <a:rPr lang="ru-RU" sz="2400" b="1" i="1" dirty="0" smtClean="0">
                <a:effectLst/>
              </a:rPr>
            </a:br>
            <a:r>
              <a:rPr lang="ru-RU" sz="2400" b="1" i="1" dirty="0" smtClean="0">
                <a:solidFill>
                  <a:srgbClr val="FF0000"/>
                </a:solidFill>
                <a:effectLst/>
              </a:rPr>
              <a:t>С</a:t>
            </a:r>
            <a:r>
              <a:rPr lang="ru-RU" sz="2400" b="1" i="1" dirty="0" smtClean="0">
                <a:effectLst/>
              </a:rPr>
              <a:t>очетания «оло»и «оро» -</a:t>
            </a:r>
            <a:br>
              <a:rPr lang="ru-RU" sz="2400" b="1" i="1" dirty="0" smtClean="0">
                <a:effectLst/>
              </a:rPr>
            </a:br>
            <a:r>
              <a:rPr lang="ru-RU" sz="2400" b="1" i="1" dirty="0" smtClean="0">
                <a:effectLst/>
              </a:rPr>
              <a:t>«</a:t>
            </a:r>
            <a:r>
              <a:rPr lang="ru-RU" sz="2400" b="1" i="1" dirty="0" smtClean="0">
                <a:solidFill>
                  <a:srgbClr val="FF0000"/>
                </a:solidFill>
                <a:effectLst/>
              </a:rPr>
              <a:t>В</a:t>
            </a:r>
            <a:r>
              <a:rPr lang="ru-RU" sz="2400" b="1" i="1" dirty="0" smtClean="0">
                <a:effectLst/>
              </a:rPr>
              <a:t>ран» и «ворон», «молод» и «млад»?</a:t>
            </a:r>
            <a:br>
              <a:rPr lang="ru-RU" sz="2400" b="1" i="1" dirty="0" smtClean="0">
                <a:effectLst/>
              </a:rPr>
            </a:br>
            <a:r>
              <a:rPr lang="ru-RU" sz="2400" b="1" i="1" dirty="0" smtClean="0">
                <a:effectLst/>
              </a:rPr>
              <a:t>«</a:t>
            </a:r>
            <a:r>
              <a:rPr lang="ru-RU" sz="2400" b="1" i="1" dirty="0" smtClean="0">
                <a:solidFill>
                  <a:srgbClr val="FF0000"/>
                </a:solidFill>
                <a:effectLst/>
              </a:rPr>
              <a:t>Ч</a:t>
            </a:r>
            <a:r>
              <a:rPr lang="ru-RU" sz="2400" b="1" i="1" dirty="0" smtClean="0">
                <a:effectLst/>
              </a:rPr>
              <a:t>еловек некий име два сына…»</a:t>
            </a:r>
            <a:br>
              <a:rPr lang="ru-RU" sz="2400" b="1" i="1" dirty="0" smtClean="0">
                <a:effectLst/>
              </a:rPr>
            </a:br>
            <a:r>
              <a:rPr lang="ru-RU" sz="2400" b="1" i="1" dirty="0" smtClean="0">
                <a:solidFill>
                  <a:srgbClr val="FF0000"/>
                </a:solidFill>
                <a:effectLst/>
              </a:rPr>
              <a:t>Я </a:t>
            </a:r>
            <a:r>
              <a:rPr lang="ru-RU" sz="2400" b="1" i="1" dirty="0" smtClean="0">
                <a:effectLst/>
              </a:rPr>
              <a:t>прислушиваюсь к словам.</a:t>
            </a:r>
            <a:br>
              <a:rPr lang="ru-RU" sz="2400" b="1" i="1" dirty="0" smtClean="0">
                <a:effectLst/>
              </a:rPr>
            </a:br>
            <a:r>
              <a:rPr lang="ru-RU" sz="2400" b="1" i="1" dirty="0" smtClean="0">
                <a:solidFill>
                  <a:srgbClr val="FF0000"/>
                </a:solidFill>
                <a:effectLst/>
              </a:rPr>
              <a:t>О</a:t>
            </a:r>
            <a:r>
              <a:rPr lang="ru-RU" sz="2400" b="1" i="1" dirty="0" smtClean="0">
                <a:effectLst/>
              </a:rPr>
              <a:t>ткрывается в них Россия,</a:t>
            </a:r>
            <a:br>
              <a:rPr lang="ru-RU" sz="2400" b="1" i="1" dirty="0" smtClean="0">
                <a:effectLst/>
              </a:rPr>
            </a:br>
            <a:r>
              <a:rPr lang="ru-RU" sz="2400" b="1" i="1" dirty="0" smtClean="0">
                <a:effectLst/>
              </a:rPr>
              <a:t>Легендарная быль славян…</a:t>
            </a:r>
            <a:br>
              <a:rPr lang="ru-RU" sz="2400" b="1" i="1" dirty="0" smtClean="0">
                <a:effectLst/>
              </a:rPr>
            </a:br>
            <a:r>
              <a:rPr lang="ru-RU" sz="2400" b="1" i="1" dirty="0" smtClean="0">
                <a:solidFill>
                  <a:srgbClr val="FF0000"/>
                </a:solidFill>
                <a:effectLst/>
              </a:rPr>
              <a:t>С</a:t>
            </a:r>
            <a:r>
              <a:rPr lang="ru-RU" sz="2400" b="1" i="1" dirty="0" smtClean="0">
                <a:effectLst/>
              </a:rPr>
              <a:t>то-ро-на.</a:t>
            </a:r>
            <a:br>
              <a:rPr lang="ru-RU" sz="2400" b="1" i="1" dirty="0" smtClean="0">
                <a:effectLst/>
              </a:rPr>
            </a:br>
            <a:r>
              <a:rPr lang="ru-RU" sz="2400" b="1" i="1" dirty="0" smtClean="0">
                <a:solidFill>
                  <a:srgbClr val="FF0000"/>
                </a:solidFill>
                <a:effectLst/>
              </a:rPr>
              <a:t>Г</a:t>
            </a:r>
            <a:r>
              <a:rPr lang="ru-RU" sz="2400" b="1" i="1" dirty="0" smtClean="0">
                <a:effectLst/>
              </a:rPr>
              <a:t>о-ло-са.</a:t>
            </a:r>
            <a:br>
              <a:rPr lang="ru-RU" sz="2400" b="1" i="1" dirty="0" smtClean="0">
                <a:effectLst/>
              </a:rPr>
            </a:br>
            <a:r>
              <a:rPr lang="ru-RU" sz="2400" b="1" i="1" dirty="0" smtClean="0">
                <a:solidFill>
                  <a:srgbClr val="FF0000"/>
                </a:solidFill>
                <a:effectLst/>
              </a:rPr>
              <a:t>Д</a:t>
            </a:r>
            <a:r>
              <a:rPr lang="ru-RU" sz="2400" b="1" i="1" dirty="0" smtClean="0">
                <a:effectLst/>
              </a:rPr>
              <a:t>о-ро-га.</a:t>
            </a:r>
            <a:br>
              <a:rPr lang="ru-RU" sz="2400" b="1" i="1" dirty="0" smtClean="0">
                <a:effectLst/>
              </a:rPr>
            </a:br>
            <a:r>
              <a:rPr lang="ru-RU" sz="2400" b="1" i="1" dirty="0" smtClean="0">
                <a:solidFill>
                  <a:srgbClr val="FF0000"/>
                </a:solidFill>
                <a:effectLst/>
              </a:rPr>
              <a:t>Я</a:t>
            </a:r>
            <a:r>
              <a:rPr lang="ru-RU" sz="2400" b="1" i="1" dirty="0" smtClean="0">
                <a:effectLst/>
              </a:rPr>
              <a:t> усвоил твёрдо азы:</a:t>
            </a:r>
            <a:br>
              <a:rPr lang="ru-RU" sz="2400" b="1" i="1" dirty="0" smtClean="0">
                <a:effectLst/>
              </a:rPr>
            </a:br>
            <a:r>
              <a:rPr lang="ru-RU" sz="2400" b="1" i="1" dirty="0" smtClean="0">
                <a:solidFill>
                  <a:srgbClr val="FF0000"/>
                </a:solidFill>
                <a:effectLst/>
              </a:rPr>
              <a:t>С</a:t>
            </a:r>
            <a:r>
              <a:rPr lang="ru-RU" sz="2400" b="1" i="1" dirty="0" smtClean="0">
                <a:effectLst/>
              </a:rPr>
              <a:t> давних лет к открытости слога</a:t>
            </a:r>
            <a:br>
              <a:rPr lang="ru-RU" sz="2400" b="1" i="1" dirty="0" smtClean="0">
                <a:effectLst/>
              </a:rPr>
            </a:br>
            <a:r>
              <a:rPr lang="ru-RU" sz="2400" b="1" i="1" dirty="0" smtClean="0">
                <a:solidFill>
                  <a:srgbClr val="FF0000"/>
                </a:solidFill>
                <a:effectLst/>
              </a:rPr>
              <a:t>Т</a:t>
            </a:r>
            <a:r>
              <a:rPr lang="ru-RU" sz="2400" b="1" i="1" dirty="0" smtClean="0">
                <a:effectLst/>
              </a:rPr>
              <a:t>яготел славянский язык</a:t>
            </a:r>
            <a:r>
              <a:rPr lang="en-US" sz="2400" b="1" i="1" dirty="0" smtClean="0">
                <a:effectLst/>
              </a:rPr>
              <a:t>!»</a:t>
            </a:r>
            <a:r>
              <a:rPr lang="ru-RU" sz="2400" b="1" i="1" dirty="0" smtClean="0">
                <a:effectLst/>
              </a:rPr>
              <a:t/>
            </a:r>
            <a:br>
              <a:rPr lang="ru-RU" sz="2400" b="1" i="1" dirty="0" smtClean="0">
                <a:effectLst/>
              </a:rPr>
            </a:br>
            <a:r>
              <a:rPr lang="en-US" sz="2400" b="1" i="1" dirty="0" smtClean="0">
                <a:effectLst/>
              </a:rPr>
              <a:t> </a:t>
            </a:r>
            <a:endParaRPr lang="ru-RU" sz="2400" b="1" i="1" dirty="0">
              <a:effectLst/>
            </a:endParaRPr>
          </a:p>
        </p:txBody>
      </p:sp>
      <p:pic>
        <p:nvPicPr>
          <p:cNvPr id="47107" name="Picture 4"/>
          <p:cNvPicPr>
            <a:picLocks noChangeAspect="1" noChangeArrowheads="1"/>
          </p:cNvPicPr>
          <p:nvPr/>
        </p:nvPicPr>
        <p:blipFill>
          <a:blip r:embed="rId3"/>
          <a:srcRect/>
          <a:stretch>
            <a:fillRect/>
          </a:stretch>
        </p:blipFill>
        <p:spPr bwMode="auto">
          <a:xfrm>
            <a:off x="7434263" y="188913"/>
            <a:ext cx="1497012" cy="2087562"/>
          </a:xfrm>
          <a:prstGeom prst="rect">
            <a:avLst/>
          </a:prstGeom>
          <a:noFill/>
          <a:ln w="25400">
            <a:solidFill>
              <a:srgbClr val="FFFF00"/>
            </a:solidFill>
            <a:miter lim="800000"/>
            <a:headEnd/>
            <a:tailEnd/>
          </a:ln>
        </p:spPr>
      </p:pic>
      <p:pic>
        <p:nvPicPr>
          <p:cNvPr id="47108" name="Picture 5"/>
          <p:cNvPicPr>
            <a:picLocks noChangeAspect="1" noChangeArrowheads="1"/>
          </p:cNvPicPr>
          <p:nvPr/>
        </p:nvPicPr>
        <p:blipFill>
          <a:blip r:embed="rId4"/>
          <a:srcRect/>
          <a:stretch>
            <a:fillRect/>
          </a:stretch>
        </p:blipFill>
        <p:spPr bwMode="auto">
          <a:xfrm>
            <a:off x="7451725" y="2247900"/>
            <a:ext cx="1389063" cy="2217738"/>
          </a:xfrm>
          <a:prstGeom prst="rect">
            <a:avLst/>
          </a:prstGeom>
          <a:noFill/>
          <a:ln w="25400">
            <a:solidFill>
              <a:srgbClr val="00FFFF"/>
            </a:solidFill>
            <a:miter lim="800000"/>
            <a:headEnd/>
            <a:tailEnd/>
          </a:ln>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7" descr="Орнамент IX в. Собрание Гагарина."/>
          <p:cNvPicPr>
            <a:picLocks noChangeAspect="1" noChangeArrowheads="1"/>
          </p:cNvPicPr>
          <p:nvPr/>
        </p:nvPicPr>
        <p:blipFill>
          <a:blip r:embed="rId2"/>
          <a:srcRect/>
          <a:stretch>
            <a:fillRect/>
          </a:stretch>
        </p:blipFill>
        <p:spPr bwMode="auto">
          <a:xfrm>
            <a:off x="7164388" y="476250"/>
            <a:ext cx="1979612" cy="1844675"/>
          </a:xfrm>
          <a:prstGeom prst="rect">
            <a:avLst/>
          </a:prstGeom>
          <a:noFill/>
          <a:ln w="9525">
            <a:noFill/>
            <a:miter lim="800000"/>
            <a:headEnd/>
            <a:tailEnd/>
          </a:ln>
        </p:spPr>
      </p:pic>
      <p:sp>
        <p:nvSpPr>
          <p:cNvPr id="2" name="Заголовок 1"/>
          <p:cNvSpPr>
            <a:spLocks noGrp="1"/>
          </p:cNvSpPr>
          <p:nvPr>
            <p:ph type="title"/>
          </p:nvPr>
        </p:nvSpPr>
        <p:spPr>
          <a:xfrm>
            <a:off x="0" y="0"/>
            <a:ext cx="8027988" cy="6742113"/>
          </a:xfrm>
          <a:prstGeom prst="verticalScroll">
            <a:avLst/>
          </a:prstGeom>
        </p:spPr>
        <p:style>
          <a:lnRef idx="2">
            <a:schemeClr val="dk1"/>
          </a:lnRef>
          <a:fillRef idx="1">
            <a:schemeClr val="lt1"/>
          </a:fillRef>
          <a:effectRef idx="0">
            <a:schemeClr val="dk1"/>
          </a:effectRef>
          <a:fontRef idx="minor">
            <a:schemeClr val="dk1"/>
          </a:fontRef>
        </p:style>
        <p:txBody>
          <a:bodyPr>
            <a:normAutofit fontScale="90000"/>
          </a:bodyPr>
          <a:lstStyle/>
          <a:p>
            <a:pPr fontAlgn="auto">
              <a:spcAft>
                <a:spcPts val="0"/>
              </a:spcAft>
              <a:defRPr/>
            </a:pPr>
            <a:r>
              <a:rPr lang="ru-RU" sz="2400" i="1" dirty="0" smtClean="0">
                <a:effectLst/>
              </a:rPr>
              <a:t/>
            </a:r>
            <a:br>
              <a:rPr lang="ru-RU" sz="2400" i="1" dirty="0" smtClean="0">
                <a:effectLst/>
              </a:rPr>
            </a:br>
            <a:r>
              <a:rPr lang="ru-RU" sz="2400" i="1" dirty="0" smtClean="0">
                <a:effectLst/>
              </a:rPr>
              <a:t/>
            </a:r>
            <a:br>
              <a:rPr lang="ru-RU" sz="2400" i="1" dirty="0" smtClean="0">
                <a:effectLst/>
              </a:rPr>
            </a:br>
            <a:r>
              <a:rPr lang="en-US" sz="2200" b="1" i="1" dirty="0" smtClean="0">
                <a:solidFill>
                  <a:srgbClr val="FF0000"/>
                </a:solidFill>
                <a:effectLst/>
              </a:rPr>
              <a:t>O</a:t>
            </a:r>
            <a:r>
              <a:rPr lang="en-US" sz="2200" b="1" i="1" dirty="0" smtClean="0">
                <a:effectLst/>
              </a:rPr>
              <a:t>nly Peter the 1</a:t>
            </a:r>
            <a:r>
              <a:rPr lang="en-US" sz="2200" b="1" i="1" baseline="30000" dirty="0" smtClean="0">
                <a:effectLst/>
              </a:rPr>
              <a:t>st</a:t>
            </a:r>
            <a:r>
              <a:rPr lang="en-US" sz="2200" b="1" i="1" dirty="0" smtClean="0">
                <a:effectLst/>
              </a:rPr>
              <a:t> changed Slavonic alphabet into “civil” one. According to tsar’s decree letters ‘us little”, “us big”, “ksi”, “psi”, “zelo” were abolished and ordered to simplify writing.</a:t>
            </a:r>
            <a:r>
              <a:rPr lang="en-US" sz="2200" b="1" dirty="0" smtClean="0">
                <a:effectLst/>
              </a:rPr>
              <a:t> </a:t>
            </a:r>
            <a:r>
              <a:rPr lang="ru-RU" sz="2200" b="1" dirty="0" smtClean="0">
                <a:effectLst/>
              </a:rPr>
              <a:t/>
            </a:r>
            <a:br>
              <a:rPr lang="ru-RU" sz="2200" b="1" dirty="0" smtClean="0">
                <a:effectLst/>
              </a:rPr>
            </a:br>
            <a:r>
              <a:rPr lang="ru-RU" sz="2200" b="1" dirty="0" smtClean="0">
                <a:solidFill>
                  <a:srgbClr val="FF0000"/>
                </a:solidFill>
                <a:effectLst/>
              </a:rPr>
              <a:t>Л</a:t>
            </a:r>
            <a:r>
              <a:rPr lang="ru-RU" sz="2200" b="1" dirty="0" smtClean="0">
                <a:effectLst/>
              </a:rPr>
              <a:t>ишь в царствование Петра Первого славянская азбука была заменена «гражданской», были внесены изменения в алфавит. Царским указом велено было упростить правописание и отменить буквы “юс малый”, “юс большой”, “кси”, “пси”, “зело”, “омегу”, которые стали обузой в русском алфавите.                                  </a:t>
            </a:r>
            <a:r>
              <a:rPr lang="ru-RU" sz="2400" b="1" dirty="0" smtClean="0">
                <a:effectLst/>
              </a:rPr>
              <a:t>  </a:t>
            </a:r>
            <a:br>
              <a:rPr lang="ru-RU" sz="2400" b="1" dirty="0" smtClean="0">
                <a:effectLst/>
              </a:rPr>
            </a:br>
            <a:r>
              <a:rPr lang="en-US" sz="2400" b="1" i="1" dirty="0" smtClean="0">
                <a:solidFill>
                  <a:srgbClr val="FF0000"/>
                </a:solidFill>
                <a:effectLst/>
              </a:rPr>
              <a:t>I</a:t>
            </a:r>
            <a:r>
              <a:rPr lang="en-US" sz="2400" b="1" i="1" dirty="0" smtClean="0">
                <a:effectLst/>
              </a:rPr>
              <a:t>n the second part of the 18</a:t>
            </a:r>
            <a:r>
              <a:rPr lang="en-US" sz="2400" b="1" i="1" baseline="30000" dirty="0" smtClean="0">
                <a:effectLst/>
              </a:rPr>
              <a:t>th</a:t>
            </a:r>
            <a:r>
              <a:rPr lang="en-US" sz="2400" b="1" i="1" dirty="0" smtClean="0">
                <a:effectLst/>
              </a:rPr>
              <a:t> century new letters were added into Russian alphabet. They were not in Slavonic alphabet. They were “Ye” and “Yo”</a:t>
            </a:r>
            <a:r>
              <a:rPr lang="ru-RU" sz="2400" b="1" dirty="0" smtClean="0">
                <a:effectLst/>
              </a:rPr>
              <a:t/>
            </a:r>
            <a:br>
              <a:rPr lang="ru-RU" sz="2400" b="1" dirty="0" smtClean="0">
                <a:effectLst/>
              </a:rPr>
            </a:br>
            <a:r>
              <a:rPr lang="ru-RU" sz="2200" b="1" dirty="0" smtClean="0">
                <a:solidFill>
                  <a:srgbClr val="FF0000"/>
                </a:solidFill>
                <a:effectLst/>
              </a:rPr>
              <a:t>В</a:t>
            </a:r>
            <a:r>
              <a:rPr lang="ru-RU" sz="2200" b="1" dirty="0" smtClean="0">
                <a:effectLst/>
              </a:rPr>
              <a:t>о 2-й половине 18-го столетия русский алфавит пополнился новыми буквами, которых не было в славянской азбуке. Это буквы</a:t>
            </a:r>
            <a:r>
              <a:rPr lang="en-US" sz="2200" b="1" dirty="0" smtClean="0">
                <a:effectLst/>
              </a:rPr>
              <a:t> “</a:t>
            </a:r>
            <a:r>
              <a:rPr lang="ru-RU" sz="2200" b="1" dirty="0" smtClean="0">
                <a:effectLst/>
              </a:rPr>
              <a:t>Й</a:t>
            </a:r>
            <a:r>
              <a:rPr lang="en-US" sz="2200" b="1" dirty="0" smtClean="0">
                <a:effectLst/>
              </a:rPr>
              <a:t>” </a:t>
            </a:r>
            <a:r>
              <a:rPr lang="ru-RU" sz="2200" b="1" dirty="0" smtClean="0">
                <a:effectLst/>
              </a:rPr>
              <a:t>и</a:t>
            </a:r>
            <a:r>
              <a:rPr lang="en-US" sz="2200" b="1" dirty="0" smtClean="0">
                <a:effectLst/>
              </a:rPr>
              <a:t> “</a:t>
            </a:r>
            <a:r>
              <a:rPr lang="ru-RU" sz="2200" b="1" dirty="0" smtClean="0">
                <a:effectLst/>
              </a:rPr>
              <a:t>Ё</a:t>
            </a:r>
            <a:r>
              <a:rPr lang="en-US" sz="2200" b="1" dirty="0" smtClean="0">
                <a:effectLst/>
              </a:rPr>
              <a:t>”.</a:t>
            </a:r>
            <a:r>
              <a:rPr lang="ru-RU" sz="2200" b="1" dirty="0" smtClean="0">
                <a:effectLst/>
              </a:rPr>
              <a:t/>
            </a:r>
            <a:br>
              <a:rPr lang="ru-RU" sz="2200" b="1" dirty="0" smtClean="0">
                <a:effectLst/>
              </a:rPr>
            </a:br>
            <a:endParaRPr lang="ru-RU" sz="2200" b="1" dirty="0">
              <a:effectLst/>
            </a:endParaRPr>
          </a:p>
        </p:txBody>
      </p:sp>
      <p:pic>
        <p:nvPicPr>
          <p:cNvPr id="48131" name="Picture 15" descr=": небо, памятник, Санкт-Петербург, Пётр 1">
            <a:hlinkClick r:id="rId3" action="ppaction://hlinksldjump"/>
          </p:cNvPr>
          <p:cNvPicPr>
            <a:picLocks noChangeAspect="1" noChangeArrowheads="1"/>
          </p:cNvPicPr>
          <p:nvPr/>
        </p:nvPicPr>
        <p:blipFill>
          <a:blip r:embed="rId4"/>
          <a:srcRect/>
          <a:stretch>
            <a:fillRect/>
          </a:stretch>
        </p:blipFill>
        <p:spPr bwMode="auto">
          <a:xfrm>
            <a:off x="7235825" y="2276475"/>
            <a:ext cx="1908175" cy="2735263"/>
          </a:xfrm>
          <a:prstGeom prst="rect">
            <a:avLst/>
          </a:prstGeom>
          <a:noFill/>
          <a:ln w="9525">
            <a:noFill/>
            <a:miter lim="800000"/>
            <a:headEnd/>
            <a:tailEnd/>
          </a:ln>
        </p:spPr>
      </p:pic>
      <p:pic>
        <p:nvPicPr>
          <p:cNvPr id="48132" name="Picture 7" descr="Орнамент IX в. Собрание Гагарина."/>
          <p:cNvPicPr>
            <a:picLocks noChangeAspect="1" noChangeArrowheads="1"/>
          </p:cNvPicPr>
          <p:nvPr/>
        </p:nvPicPr>
        <p:blipFill>
          <a:blip r:embed="rId2"/>
          <a:srcRect/>
          <a:stretch>
            <a:fillRect/>
          </a:stretch>
        </p:blipFill>
        <p:spPr bwMode="auto">
          <a:xfrm>
            <a:off x="7164388" y="5013325"/>
            <a:ext cx="1979612" cy="18446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5888"/>
            <a:ext cx="6372225" cy="6742112"/>
          </a:xfrm>
          <a:prstGeom prst="verticalScroll">
            <a:avLst/>
          </a:prstGeom>
        </p:spPr>
        <p:style>
          <a:lnRef idx="2">
            <a:schemeClr val="accent2"/>
          </a:lnRef>
          <a:fillRef idx="1">
            <a:schemeClr val="lt1"/>
          </a:fillRef>
          <a:effectRef idx="0">
            <a:schemeClr val="accent2"/>
          </a:effectRef>
          <a:fontRef idx="minor">
            <a:schemeClr val="dk1"/>
          </a:fontRef>
        </p:style>
        <p:txBody>
          <a:bodyPr/>
          <a:lstStyle/>
          <a:p>
            <a:pPr fontAlgn="auto">
              <a:spcAft>
                <a:spcPts val="0"/>
              </a:spcAft>
              <a:defRPr/>
            </a:pPr>
            <a:r>
              <a:rPr lang="ru-RU" sz="2000" b="1" i="1" dirty="0" smtClean="0">
                <a:effectLst/>
                <a:latin typeface="Arial" pitchFamily="34" charset="0"/>
                <a:cs typeface="Arial" pitchFamily="34" charset="0"/>
              </a:rPr>
              <a:t/>
            </a:r>
            <a:br>
              <a:rPr lang="ru-RU" sz="2000" b="1" i="1" dirty="0" smtClean="0">
                <a:effectLst/>
                <a:latin typeface="Arial" pitchFamily="34" charset="0"/>
                <a:cs typeface="Arial" pitchFamily="34" charset="0"/>
              </a:rPr>
            </a:br>
            <a:r>
              <a:rPr lang="en-US" sz="2000" b="1" i="1" dirty="0" smtClean="0">
                <a:solidFill>
                  <a:srgbClr val="FF0000"/>
                </a:solidFill>
                <a:effectLst/>
                <a:latin typeface="Arial" pitchFamily="34" charset="0"/>
                <a:cs typeface="Arial" pitchFamily="34" charset="0"/>
              </a:rPr>
              <a:t>N</a:t>
            </a:r>
            <a:r>
              <a:rPr lang="en-US" sz="2000" b="1" i="1" dirty="0" smtClean="0">
                <a:effectLst/>
                <a:latin typeface="Arial" pitchFamily="34" charset="0"/>
                <a:cs typeface="Arial" pitchFamily="34" charset="0"/>
              </a:rPr>
              <a:t>ew reform of Russian alphabet took place in 1918. According to it letters “desyatirichnoye”, “yat”, “fita”, ‘idzitsa”, and letter “yer” in the end of the words were desipeared. </a:t>
            </a:r>
            <a:r>
              <a:rPr lang="ru-RU" sz="2000" b="1" dirty="0" smtClean="0">
                <a:effectLst/>
                <a:latin typeface="Arial" pitchFamily="34" charset="0"/>
                <a:cs typeface="Arial" pitchFamily="34" charset="0"/>
              </a:rPr>
              <a:t/>
            </a:r>
            <a:br>
              <a:rPr lang="ru-RU" sz="2000" b="1" dirty="0" smtClean="0">
                <a:effectLst/>
                <a:latin typeface="Arial" pitchFamily="34" charset="0"/>
                <a:cs typeface="Arial" pitchFamily="34" charset="0"/>
              </a:rPr>
            </a:br>
            <a:r>
              <a:rPr lang="ru-RU" sz="2000" b="1" dirty="0" smtClean="0">
                <a:effectLst/>
                <a:latin typeface="Arial" pitchFamily="34" charset="0"/>
                <a:cs typeface="Arial" pitchFamily="34" charset="0"/>
              </a:rPr>
              <a:t>  </a:t>
            </a:r>
            <a:r>
              <a:rPr lang="ru-RU" sz="2000" b="1" dirty="0" smtClean="0">
                <a:solidFill>
                  <a:srgbClr val="FF0000"/>
                </a:solidFill>
                <a:effectLst/>
                <a:latin typeface="Arial" pitchFamily="34" charset="0"/>
                <a:cs typeface="Arial" pitchFamily="34" charset="0"/>
              </a:rPr>
              <a:t>Н</a:t>
            </a:r>
            <a:r>
              <a:rPr lang="ru-RU" sz="2000" b="1" dirty="0" smtClean="0">
                <a:effectLst/>
                <a:latin typeface="Arial" pitchFamily="34" charset="0"/>
                <a:cs typeface="Arial" pitchFamily="34" charset="0"/>
              </a:rPr>
              <a:t>овая реформа алфавита была проведена в России в 1918 году. Согласно ей упразднялись буквы: “десятеричное”, “ять”, “фита”, “ижица”, буква “ер” на конце слов.</a:t>
            </a:r>
            <a:br>
              <a:rPr lang="ru-RU" sz="2000" b="1" dirty="0" smtClean="0">
                <a:effectLst/>
                <a:latin typeface="Arial" pitchFamily="34" charset="0"/>
                <a:cs typeface="Arial" pitchFamily="34" charset="0"/>
              </a:rPr>
            </a:br>
            <a:r>
              <a:rPr lang="en-US" sz="2000" b="1" i="1" dirty="0" smtClean="0">
                <a:solidFill>
                  <a:srgbClr val="FF0000"/>
                </a:solidFill>
                <a:effectLst/>
                <a:latin typeface="Arial" pitchFamily="34" charset="0"/>
                <a:cs typeface="Arial" pitchFamily="34" charset="0"/>
              </a:rPr>
              <a:t>N</a:t>
            </a:r>
            <a:r>
              <a:rPr lang="en-US" sz="2000" b="1" i="1" dirty="0" smtClean="0">
                <a:effectLst/>
                <a:latin typeface="Arial" pitchFamily="34" charset="0"/>
                <a:cs typeface="Arial" pitchFamily="34" charset="0"/>
              </a:rPr>
              <a:t>ow our alphabet has 33 letters.</a:t>
            </a:r>
            <a:r>
              <a:rPr lang="ru-RU" sz="2000" b="1" dirty="0" smtClean="0">
                <a:effectLst/>
                <a:latin typeface="Arial" pitchFamily="34" charset="0"/>
                <a:cs typeface="Arial" pitchFamily="34" charset="0"/>
              </a:rPr>
              <a:t/>
            </a:r>
            <a:br>
              <a:rPr lang="ru-RU" sz="2000" b="1" dirty="0" smtClean="0">
                <a:effectLst/>
                <a:latin typeface="Arial" pitchFamily="34" charset="0"/>
                <a:cs typeface="Arial" pitchFamily="34" charset="0"/>
              </a:rPr>
            </a:br>
            <a:r>
              <a:rPr lang="ru-RU" sz="2000" b="1" dirty="0" smtClean="0">
                <a:effectLst/>
                <a:latin typeface="Arial" pitchFamily="34" charset="0"/>
                <a:cs typeface="Arial" pitchFamily="34" charset="0"/>
              </a:rPr>
              <a:t> </a:t>
            </a:r>
            <a:r>
              <a:rPr lang="ru-RU" sz="2000" b="1" dirty="0" smtClean="0">
                <a:solidFill>
                  <a:srgbClr val="FF0000"/>
                </a:solidFill>
                <a:effectLst/>
                <a:latin typeface="Arial" pitchFamily="34" charset="0"/>
                <a:cs typeface="Arial" pitchFamily="34" charset="0"/>
              </a:rPr>
              <a:t>С</a:t>
            </a:r>
            <a:r>
              <a:rPr lang="ru-RU" sz="2000" b="1" dirty="0" smtClean="0">
                <a:effectLst/>
                <a:latin typeface="Arial" pitchFamily="34" charset="0"/>
                <a:cs typeface="Arial" pitchFamily="34" charset="0"/>
              </a:rPr>
              <a:t>ейчас наша азбука, составленная Кириллом и Мефодием,  содержит оптимальное количество букв - 33.</a:t>
            </a:r>
            <a:br>
              <a:rPr lang="ru-RU" sz="2000" b="1" dirty="0" smtClean="0">
                <a:effectLst/>
                <a:latin typeface="Arial" pitchFamily="34" charset="0"/>
                <a:cs typeface="Arial" pitchFamily="34" charset="0"/>
              </a:rPr>
            </a:br>
            <a:endParaRPr lang="ru-RU" sz="2000" b="1" dirty="0">
              <a:effectLst/>
              <a:latin typeface="Arial" pitchFamily="34" charset="0"/>
              <a:cs typeface="Arial" pitchFamily="34" charset="0"/>
            </a:endParaRPr>
          </a:p>
        </p:txBody>
      </p:sp>
      <p:pic>
        <p:nvPicPr>
          <p:cNvPr id="49154" name="Picture 2" descr="http://4.bp.blogspot.com/-W5Lz5cwc6lM/UH_CADaox_I/AAAAAAAAAdM/1cydJTiqeC0/s1600/%D1%80%D1%83%D1%81%D1%81%D0%BA%D0%B8%D0%B9+%D0%B0%D0%BB%D1%84%D0%B0%D0%B2%D0%B8%D1%82.jpg"/>
          <p:cNvPicPr>
            <a:picLocks noChangeAspect="1" noChangeArrowheads="1"/>
          </p:cNvPicPr>
          <p:nvPr/>
        </p:nvPicPr>
        <p:blipFill>
          <a:blip r:embed="rId2"/>
          <a:srcRect/>
          <a:stretch>
            <a:fillRect/>
          </a:stretch>
        </p:blipFill>
        <p:spPr bwMode="auto">
          <a:xfrm>
            <a:off x="5580063" y="1557338"/>
            <a:ext cx="3419475" cy="4967287"/>
          </a:xfrm>
          <a:prstGeom prst="rect">
            <a:avLst/>
          </a:prstGeom>
          <a:noFill/>
          <a:ln w="9525">
            <a:noFill/>
            <a:miter lim="800000"/>
            <a:headEnd/>
            <a:tailEnd/>
          </a:ln>
        </p:spPr>
      </p:pic>
      <p:pic>
        <p:nvPicPr>
          <p:cNvPr id="49155" name="Picture 4" descr="http://content.foto.mail.ru/list/negativa.net/5262/i-10643.jpg"/>
          <p:cNvPicPr>
            <a:picLocks noChangeAspect="1" noChangeArrowheads="1"/>
          </p:cNvPicPr>
          <p:nvPr/>
        </p:nvPicPr>
        <p:blipFill>
          <a:blip r:embed="rId3"/>
          <a:srcRect/>
          <a:stretch>
            <a:fillRect/>
          </a:stretch>
        </p:blipFill>
        <p:spPr bwMode="auto">
          <a:xfrm>
            <a:off x="7308850" y="0"/>
            <a:ext cx="1570038" cy="1581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115888"/>
            <a:ext cx="5832475" cy="6553200"/>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ru-RU" sz="2400" b="1" i="1" dirty="0" smtClean="0">
                <a:effectLst/>
              </a:rPr>
              <a:t/>
            </a:r>
            <a:br>
              <a:rPr lang="ru-RU" sz="2400" b="1" i="1" dirty="0" smtClean="0">
                <a:effectLst/>
              </a:rPr>
            </a:br>
            <a:r>
              <a:rPr lang="en-US" sz="2200" b="1" i="1" dirty="0" smtClean="0">
                <a:solidFill>
                  <a:srgbClr val="FF0000"/>
                </a:solidFill>
                <a:effectLst/>
              </a:rPr>
              <a:t>S</a:t>
            </a:r>
            <a:r>
              <a:rPr lang="en-US" sz="2200" b="1" i="1" dirty="0" smtClean="0">
                <a:effectLst/>
              </a:rPr>
              <a:t>lavonic alphabet is wonderful. It is considered one of the simplest one for writing. And the names Kiril and Metodij became the symbol of soul heroism </a:t>
            </a:r>
            <a:r>
              <a:rPr lang="ru-RU" sz="2200" b="1" i="1" dirty="0" smtClean="0">
                <a:effectLst/>
              </a:rPr>
              <a:t/>
            </a:r>
            <a:br>
              <a:rPr lang="ru-RU" sz="2200" b="1" i="1" dirty="0" smtClean="0">
                <a:effectLst/>
              </a:rPr>
            </a:br>
            <a:r>
              <a:rPr lang="ru-RU" sz="2200" b="1" i="1" dirty="0" smtClean="0">
                <a:solidFill>
                  <a:srgbClr val="FF0000"/>
                </a:solidFill>
                <a:effectLst/>
              </a:rPr>
              <a:t>С</a:t>
            </a:r>
            <a:r>
              <a:rPr lang="ru-RU" sz="2200" b="1" i="1" dirty="0" smtClean="0">
                <a:effectLst/>
              </a:rPr>
              <a:t>лавянская</a:t>
            </a:r>
            <a:r>
              <a:rPr lang="ru-RU" sz="2200" b="1" dirty="0" smtClean="0">
                <a:effectLst/>
              </a:rPr>
              <a:t> азбука удивительна и до сих пор считается одной из самых удобных систем письма. А имена Кирилла и Мефодия, «первоучителей словенских», стали символом духовного подвига.</a:t>
            </a:r>
            <a:br>
              <a:rPr lang="ru-RU" sz="2200" b="1" dirty="0" smtClean="0">
                <a:effectLst/>
              </a:rPr>
            </a:br>
            <a:r>
              <a:rPr lang="ru-RU" sz="2200" b="1" i="1" dirty="0" smtClean="0">
                <a:solidFill>
                  <a:srgbClr val="FF0000"/>
                </a:solidFill>
                <a:effectLst/>
              </a:rPr>
              <a:t>И</a:t>
            </a:r>
            <a:r>
              <a:rPr lang="ru-RU" sz="2200" b="1" i="1" dirty="0" smtClean="0">
                <a:effectLst/>
              </a:rPr>
              <a:t> каждый человек, изучающий русский язык, должен знать и хранить в своей памяти святые имена первых славянских просветителей - братьев Кирилла и Мефодия. Память великих братьев чтят словами праздничного песнопения</a:t>
            </a:r>
            <a:endParaRPr lang="ru-RU" sz="2200" b="1" i="1" dirty="0">
              <a:effectLst/>
            </a:endParaRPr>
          </a:p>
        </p:txBody>
      </p:sp>
      <p:pic>
        <p:nvPicPr>
          <p:cNvPr id="50178" name="Picture 7"/>
          <p:cNvPicPr>
            <a:picLocks noChangeAspect="1" noChangeArrowheads="1"/>
          </p:cNvPicPr>
          <p:nvPr/>
        </p:nvPicPr>
        <p:blipFill>
          <a:blip r:embed="rId2"/>
          <a:srcRect/>
          <a:stretch>
            <a:fillRect/>
          </a:stretch>
        </p:blipFill>
        <p:spPr bwMode="auto">
          <a:xfrm>
            <a:off x="7235825" y="260350"/>
            <a:ext cx="1676400" cy="2476500"/>
          </a:xfrm>
          <a:prstGeom prst="rect">
            <a:avLst/>
          </a:prstGeom>
          <a:noFill/>
          <a:ln w="25400">
            <a:solidFill>
              <a:srgbClr val="FF9900"/>
            </a:solidFill>
            <a:miter lim="800000"/>
            <a:headEnd/>
            <a:tailEnd/>
          </a:ln>
        </p:spPr>
      </p:pic>
      <p:pic>
        <p:nvPicPr>
          <p:cNvPr id="50179" name="Picture 10"/>
          <p:cNvPicPr>
            <a:picLocks noChangeAspect="1" noChangeArrowheads="1"/>
          </p:cNvPicPr>
          <p:nvPr/>
        </p:nvPicPr>
        <p:blipFill>
          <a:blip r:embed="rId3"/>
          <a:srcRect/>
          <a:stretch>
            <a:fillRect/>
          </a:stretch>
        </p:blipFill>
        <p:spPr bwMode="auto">
          <a:xfrm>
            <a:off x="5580063" y="2060575"/>
            <a:ext cx="1485900" cy="2362200"/>
          </a:xfrm>
          <a:prstGeom prst="rect">
            <a:avLst/>
          </a:prstGeom>
          <a:noFill/>
          <a:ln w="25400">
            <a:solidFill>
              <a:srgbClr val="00FF00"/>
            </a:solidFill>
            <a:miter lim="800000"/>
            <a:headEnd/>
            <a:tailEnd/>
          </a:ln>
        </p:spPr>
      </p:pic>
      <p:pic>
        <p:nvPicPr>
          <p:cNvPr id="50180" name="Picture 9"/>
          <p:cNvPicPr>
            <a:picLocks noChangeAspect="1" noChangeArrowheads="1"/>
          </p:cNvPicPr>
          <p:nvPr/>
        </p:nvPicPr>
        <p:blipFill>
          <a:blip r:embed="rId4"/>
          <a:srcRect/>
          <a:stretch>
            <a:fillRect/>
          </a:stretch>
        </p:blipFill>
        <p:spPr bwMode="auto">
          <a:xfrm>
            <a:off x="7164388" y="3644900"/>
            <a:ext cx="1739900" cy="2552700"/>
          </a:xfrm>
          <a:prstGeom prst="rect">
            <a:avLst/>
          </a:prstGeom>
          <a:noFill/>
          <a:ln w="25400">
            <a:solidFill>
              <a:srgbClr val="0000FF"/>
            </a:solidFill>
            <a:miter lim="800000"/>
            <a:headEnd/>
            <a:tailEnd/>
          </a:ln>
        </p:spPr>
      </p:pic>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4638"/>
            <a:ext cx="6372225" cy="6583362"/>
          </a:xfrm>
          <a:prstGeom prst="verticalScroll">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Aft>
                <a:spcPts val="0"/>
              </a:spcAft>
              <a:defRPr/>
            </a:pPr>
            <a:r>
              <a:rPr lang="ru-RU" sz="2000" b="1" i="1" dirty="0" smtClean="0">
                <a:solidFill>
                  <a:srgbClr val="FF0000"/>
                </a:solidFill>
                <a:effectLst/>
              </a:rPr>
              <a:t>" Радуйтесь, Мефодий и Кирилл, народов славянских богомудрые учителя:</a:t>
            </a:r>
            <a:r>
              <a:rPr lang="ru-RU" sz="2000" dirty="0" smtClean="0">
                <a:effectLst/>
              </a:rPr>
              <a:t/>
            </a:r>
            <a:br>
              <a:rPr lang="ru-RU" sz="2000" dirty="0" smtClean="0">
                <a:effectLst/>
              </a:rPr>
            </a:br>
            <a:r>
              <a:rPr lang="ru-RU" sz="2000" b="1" dirty="0" smtClean="0">
                <a:solidFill>
                  <a:srgbClr val="FF0000"/>
                </a:solidFill>
                <a:effectLst/>
              </a:rPr>
              <a:t>1 –чтец:  </a:t>
            </a:r>
            <a:r>
              <a:rPr lang="ru-RU" sz="2000" b="1" dirty="0" smtClean="0">
                <a:effectLst/>
              </a:rPr>
              <a:t>По широкой Руси – нашей матушке</a:t>
            </a:r>
            <a:br>
              <a:rPr lang="ru-RU" sz="2000" b="1" dirty="0" smtClean="0">
                <a:effectLst/>
              </a:rPr>
            </a:br>
            <a:r>
              <a:rPr lang="ru-RU" sz="2000" b="1" dirty="0" smtClean="0">
                <a:effectLst/>
              </a:rPr>
              <a:t>Колокольный звон разливается.</a:t>
            </a:r>
            <a:br>
              <a:rPr lang="ru-RU" sz="2000" b="1" dirty="0" smtClean="0">
                <a:effectLst/>
              </a:rPr>
            </a:br>
            <a:r>
              <a:rPr lang="ru-RU" sz="2000" b="1" dirty="0" smtClean="0">
                <a:effectLst/>
              </a:rPr>
              <a:t>Ныне братья святые Кирилл и Мефодий </a:t>
            </a:r>
            <a:br>
              <a:rPr lang="ru-RU" sz="2000" b="1" dirty="0" smtClean="0">
                <a:effectLst/>
              </a:rPr>
            </a:br>
            <a:r>
              <a:rPr lang="ru-RU" sz="2000" b="1" dirty="0" smtClean="0">
                <a:effectLst/>
              </a:rPr>
              <a:t>За труды свои прославляются.</a:t>
            </a:r>
            <a:r>
              <a:rPr lang="ru-RU" sz="2000" dirty="0" smtClean="0">
                <a:effectLst/>
              </a:rPr>
              <a:t/>
            </a:r>
            <a:br>
              <a:rPr lang="ru-RU" sz="2000" dirty="0" smtClean="0">
                <a:effectLst/>
              </a:rPr>
            </a:br>
            <a:r>
              <a:rPr lang="ru-RU" sz="2000" dirty="0" smtClean="0">
                <a:effectLst/>
              </a:rPr>
              <a:t/>
            </a:r>
            <a:br>
              <a:rPr lang="ru-RU" sz="2000" dirty="0" smtClean="0">
                <a:effectLst/>
              </a:rPr>
            </a:br>
            <a:r>
              <a:rPr lang="ru-RU" sz="2000" b="1" dirty="0" smtClean="0">
                <a:solidFill>
                  <a:srgbClr val="FF0000"/>
                </a:solidFill>
                <a:effectLst/>
              </a:rPr>
              <a:t>2 чтец: </a:t>
            </a:r>
            <a:r>
              <a:rPr lang="ru-RU" sz="2000" b="1" i="1" dirty="0" smtClean="0">
                <a:effectLst/>
              </a:rPr>
              <a:t>Вспоминают Кирилла с Мефодием,</a:t>
            </a:r>
            <a:br>
              <a:rPr lang="ru-RU" sz="2000" b="1" i="1" dirty="0" smtClean="0">
                <a:effectLst/>
              </a:rPr>
            </a:br>
            <a:r>
              <a:rPr lang="ru-RU" sz="2000" b="1" i="1" dirty="0" smtClean="0">
                <a:effectLst/>
              </a:rPr>
              <a:t>Братьев славных, равноапостольных,</a:t>
            </a:r>
            <a:br>
              <a:rPr lang="ru-RU" sz="2000" b="1" i="1" dirty="0" smtClean="0">
                <a:effectLst/>
              </a:rPr>
            </a:br>
            <a:r>
              <a:rPr lang="ru-RU" sz="2000" b="1" i="1" dirty="0" smtClean="0">
                <a:effectLst/>
              </a:rPr>
              <a:t>В Белоруссии, Македонии,</a:t>
            </a:r>
            <a:br>
              <a:rPr lang="ru-RU" sz="2000" b="1" i="1" dirty="0" smtClean="0">
                <a:effectLst/>
              </a:rPr>
            </a:br>
            <a:r>
              <a:rPr lang="ru-RU" sz="2000" b="1" i="1" dirty="0" smtClean="0">
                <a:effectLst/>
              </a:rPr>
              <a:t>В Польше, Чехии и Словакии.</a:t>
            </a:r>
            <a:br>
              <a:rPr lang="ru-RU" sz="2000" b="1" i="1" dirty="0" smtClean="0">
                <a:effectLst/>
              </a:rPr>
            </a:br>
            <a:r>
              <a:rPr lang="ru-RU" sz="2000" b="1" i="1" dirty="0" smtClean="0">
                <a:effectLst/>
              </a:rPr>
              <a:t>Хвалят братьев премудрых в Болгарии,</a:t>
            </a:r>
            <a:br>
              <a:rPr lang="ru-RU" sz="2000" b="1" i="1" dirty="0" smtClean="0">
                <a:effectLst/>
              </a:rPr>
            </a:br>
            <a:r>
              <a:rPr lang="ru-RU" sz="2000" b="1" i="1" dirty="0" smtClean="0">
                <a:effectLst/>
              </a:rPr>
              <a:t>В Украине, Хорватии, Сербии!</a:t>
            </a:r>
            <a:r>
              <a:rPr lang="ru-RU" sz="2000" dirty="0" smtClean="0">
                <a:effectLst/>
              </a:rPr>
              <a:t/>
            </a:r>
            <a:br>
              <a:rPr lang="ru-RU" sz="2000" dirty="0" smtClean="0">
                <a:effectLst/>
              </a:rPr>
            </a:br>
            <a:r>
              <a:rPr lang="ru-RU" sz="2000" dirty="0" smtClean="0">
                <a:effectLst/>
              </a:rPr>
              <a:t/>
            </a:r>
            <a:br>
              <a:rPr lang="ru-RU" sz="2000" dirty="0" smtClean="0">
                <a:effectLst/>
              </a:rPr>
            </a:br>
            <a:r>
              <a:rPr lang="ru-RU" sz="2000" b="1" dirty="0" smtClean="0">
                <a:solidFill>
                  <a:srgbClr val="FF0000"/>
                </a:solidFill>
                <a:effectLst/>
              </a:rPr>
              <a:t>3 чтец: </a:t>
            </a:r>
            <a:r>
              <a:rPr lang="ru-RU" sz="2000" b="1" dirty="0" smtClean="0">
                <a:effectLst/>
              </a:rPr>
              <a:t>Все народы, что пишут кириллицей,</a:t>
            </a:r>
            <a:br>
              <a:rPr lang="ru-RU" sz="2000" b="1" dirty="0" smtClean="0">
                <a:effectLst/>
              </a:rPr>
            </a:br>
            <a:r>
              <a:rPr lang="ru-RU" sz="2000" b="1" dirty="0" smtClean="0">
                <a:effectLst/>
              </a:rPr>
              <a:t>Что зовутся издревле славянскими,</a:t>
            </a:r>
            <a:br>
              <a:rPr lang="ru-RU" sz="2000" b="1" dirty="0" smtClean="0">
                <a:effectLst/>
              </a:rPr>
            </a:br>
            <a:r>
              <a:rPr lang="ru-RU" sz="2000" b="1" dirty="0" smtClean="0">
                <a:effectLst/>
              </a:rPr>
              <a:t>Славят подвиг первоучителей,</a:t>
            </a:r>
            <a:br>
              <a:rPr lang="ru-RU" sz="2000" b="1" dirty="0" smtClean="0">
                <a:effectLst/>
              </a:rPr>
            </a:br>
            <a:r>
              <a:rPr lang="ru-RU" sz="2000" b="1" dirty="0" smtClean="0">
                <a:effectLst/>
              </a:rPr>
              <a:t>Христианских своих просветителей.</a:t>
            </a:r>
            <a:r>
              <a:rPr lang="ru-RU" sz="2400" dirty="0" smtClean="0"/>
              <a:t/>
            </a:r>
            <a:br>
              <a:rPr lang="ru-RU" sz="2400" dirty="0" smtClean="0"/>
            </a:br>
            <a:endParaRPr lang="ru-RU" sz="2400" dirty="0">
              <a:effectLst/>
            </a:endParaRPr>
          </a:p>
        </p:txBody>
      </p:sp>
      <p:pic>
        <p:nvPicPr>
          <p:cNvPr id="51202" name="Содержимое 3" descr="икона2.jpg"/>
          <p:cNvPicPr>
            <a:picLocks noChangeAspect="1"/>
          </p:cNvPicPr>
          <p:nvPr/>
        </p:nvPicPr>
        <p:blipFill>
          <a:blip r:embed="rId2">
            <a:lum bright="10000"/>
          </a:blip>
          <a:srcRect/>
          <a:stretch>
            <a:fillRect/>
          </a:stretch>
        </p:blipFill>
        <p:spPr bwMode="auto">
          <a:xfrm>
            <a:off x="5651500" y="1557338"/>
            <a:ext cx="3160713" cy="46497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prstGeom prst="ellipseRibbon">
            <a:avLst/>
          </a:prstGeom>
        </p:spPr>
        <p:style>
          <a:lnRef idx="2">
            <a:schemeClr val="dk1"/>
          </a:lnRef>
          <a:fillRef idx="1">
            <a:schemeClr val="lt1"/>
          </a:fillRef>
          <a:effectRef idx="0">
            <a:schemeClr val="dk1"/>
          </a:effectRef>
          <a:fontRef idx="minor">
            <a:schemeClr val="dk1"/>
          </a:fontRef>
        </p:style>
        <p:txBody>
          <a:bodyPr/>
          <a:lstStyle/>
          <a:p>
            <a:pPr algn="ctr" fontAlgn="auto">
              <a:spcAft>
                <a:spcPts val="0"/>
              </a:spcAft>
              <a:defRPr/>
            </a:pPr>
            <a:r>
              <a:rPr lang="en-US" dirty="0" smtClean="0">
                <a:solidFill>
                  <a:srgbClr val="FF0000"/>
                </a:solidFill>
                <a:effectLst/>
              </a:rPr>
              <a:t>Thank you for your attention!</a:t>
            </a:r>
            <a:br>
              <a:rPr lang="en-US" dirty="0" smtClean="0">
                <a:solidFill>
                  <a:srgbClr val="FF0000"/>
                </a:solidFill>
                <a:effectLst/>
              </a:rPr>
            </a:br>
            <a:r>
              <a:rPr lang="en-US" dirty="0" smtClean="0">
                <a:effectLst/>
              </a:rPr>
              <a:t/>
            </a:r>
            <a:br>
              <a:rPr lang="en-US" dirty="0" smtClean="0">
                <a:effectLst/>
              </a:rPr>
            </a:br>
            <a:r>
              <a:rPr lang="ru-RU" b="1" dirty="0" smtClean="0">
                <a:solidFill>
                  <a:schemeClr val="accent2">
                    <a:lumMod val="90000"/>
                    <a:lumOff val="10000"/>
                  </a:schemeClr>
                </a:solidFill>
                <a:effectLst/>
              </a:rPr>
              <a:t>До новых встреч!</a:t>
            </a:r>
            <a:endParaRPr lang="ru-RU" b="1" dirty="0">
              <a:solidFill>
                <a:schemeClr val="accent2">
                  <a:lumMod val="90000"/>
                  <a:lumOff val="10000"/>
                </a:schemeClr>
              </a:solidFill>
              <a:effectLst/>
            </a:endParaRPr>
          </a:p>
        </p:txBody>
      </p:sp>
      <p:pic>
        <p:nvPicPr>
          <p:cNvPr id="52226" name="Picture 6" descr="http://animo2.ucoz.ru/_ph/70/1/686877476.jpg"/>
          <p:cNvPicPr>
            <a:picLocks noChangeAspect="1" noChangeArrowheads="1" noCrop="1"/>
          </p:cNvPicPr>
          <p:nvPr/>
        </p:nvPicPr>
        <p:blipFill>
          <a:blip r:embed="rId2"/>
          <a:srcRect/>
          <a:stretch>
            <a:fillRect/>
          </a:stretch>
        </p:blipFill>
        <p:spPr bwMode="auto">
          <a:xfrm>
            <a:off x="3924300" y="188913"/>
            <a:ext cx="1136650" cy="1643062"/>
          </a:xfrm>
          <a:prstGeom prst="rect">
            <a:avLst/>
          </a:prstGeom>
          <a:noFill/>
          <a:ln w="9525">
            <a:noFill/>
            <a:miter lim="800000"/>
            <a:headEnd/>
            <a:tailEnd/>
          </a:ln>
        </p:spPr>
      </p:pic>
      <p:pic>
        <p:nvPicPr>
          <p:cNvPr id="52227" name="Picture 8" descr="http://animo2.ucoz.ru/_ph/70/1/679814267.jpg"/>
          <p:cNvPicPr>
            <a:picLocks noChangeAspect="1" noChangeArrowheads="1" noCrop="1"/>
          </p:cNvPicPr>
          <p:nvPr/>
        </p:nvPicPr>
        <p:blipFill>
          <a:blip r:embed="rId3"/>
          <a:srcRect/>
          <a:stretch>
            <a:fillRect/>
          </a:stretch>
        </p:blipFill>
        <p:spPr bwMode="auto">
          <a:xfrm>
            <a:off x="0" y="2349500"/>
            <a:ext cx="2132013" cy="1522413"/>
          </a:xfrm>
          <a:prstGeom prst="rect">
            <a:avLst/>
          </a:prstGeom>
          <a:noFill/>
          <a:ln w="9525">
            <a:noFill/>
            <a:miter lim="800000"/>
            <a:headEnd/>
            <a:tailEnd/>
          </a:ln>
        </p:spPr>
      </p:pic>
      <p:pic>
        <p:nvPicPr>
          <p:cNvPr id="52228" name="Picture 10" descr="http://animo2.ucoz.ru/_ph/70/1/369948241.jpg"/>
          <p:cNvPicPr>
            <a:picLocks noChangeAspect="1" noChangeArrowheads="1" noCrop="1"/>
          </p:cNvPicPr>
          <p:nvPr/>
        </p:nvPicPr>
        <p:blipFill>
          <a:blip r:embed="rId4"/>
          <a:srcRect/>
          <a:stretch>
            <a:fillRect/>
          </a:stretch>
        </p:blipFill>
        <p:spPr bwMode="auto">
          <a:xfrm>
            <a:off x="7189788" y="5084763"/>
            <a:ext cx="1262062" cy="1384300"/>
          </a:xfrm>
          <a:prstGeom prst="rect">
            <a:avLst/>
          </a:prstGeom>
          <a:noFill/>
          <a:ln w="9525">
            <a:noFill/>
            <a:miter lim="800000"/>
            <a:headEnd/>
            <a:tailEnd/>
          </a:ln>
        </p:spPr>
      </p:pic>
      <p:pic>
        <p:nvPicPr>
          <p:cNvPr id="52229" name="Picture 12" descr="http://animo2.ucoz.ru/_ph/70/1/557317845.jpg"/>
          <p:cNvPicPr>
            <a:picLocks noChangeAspect="1" noChangeArrowheads="1" noCrop="1"/>
          </p:cNvPicPr>
          <p:nvPr/>
        </p:nvPicPr>
        <p:blipFill>
          <a:blip r:embed="rId5"/>
          <a:srcRect/>
          <a:stretch>
            <a:fillRect/>
          </a:stretch>
        </p:blipFill>
        <p:spPr bwMode="auto">
          <a:xfrm>
            <a:off x="250825" y="5013325"/>
            <a:ext cx="1649413" cy="1649413"/>
          </a:xfrm>
          <a:prstGeom prst="rect">
            <a:avLst/>
          </a:prstGeom>
          <a:noFill/>
          <a:ln w="9525">
            <a:noFill/>
            <a:miter lim="800000"/>
            <a:headEnd/>
            <a:tailEnd/>
          </a:ln>
        </p:spPr>
      </p:pic>
      <p:pic>
        <p:nvPicPr>
          <p:cNvPr id="52230" name="Picture 14" descr="http://animo2.ucoz.ru/_ph/70/1/415855871.jpg"/>
          <p:cNvPicPr>
            <a:picLocks noChangeAspect="1" noChangeArrowheads="1" noCrop="1"/>
          </p:cNvPicPr>
          <p:nvPr/>
        </p:nvPicPr>
        <p:blipFill>
          <a:blip r:embed="rId6"/>
          <a:srcRect/>
          <a:stretch>
            <a:fillRect/>
          </a:stretch>
        </p:blipFill>
        <p:spPr bwMode="auto">
          <a:xfrm>
            <a:off x="7092950" y="692150"/>
            <a:ext cx="1055688" cy="1220788"/>
          </a:xfrm>
          <a:prstGeom prst="rect">
            <a:avLst/>
          </a:prstGeom>
          <a:noFill/>
          <a:ln w="9525">
            <a:noFill/>
            <a:miter lim="800000"/>
            <a:headEnd/>
            <a:tailEnd/>
          </a:ln>
        </p:spPr>
      </p:pic>
      <p:pic>
        <p:nvPicPr>
          <p:cNvPr id="52231" name="Picture 16" descr="http://animo2.ucoz.ru/_ph/70/1/38040347.jpg"/>
          <p:cNvPicPr>
            <a:picLocks noChangeAspect="1" noChangeArrowheads="1" noCrop="1"/>
          </p:cNvPicPr>
          <p:nvPr/>
        </p:nvPicPr>
        <p:blipFill>
          <a:blip r:embed="rId7"/>
          <a:srcRect/>
          <a:stretch>
            <a:fillRect/>
          </a:stretch>
        </p:blipFill>
        <p:spPr bwMode="auto">
          <a:xfrm>
            <a:off x="0" y="404813"/>
            <a:ext cx="2433638" cy="1439862"/>
          </a:xfrm>
          <a:prstGeom prst="rect">
            <a:avLst/>
          </a:prstGeom>
          <a:noFill/>
          <a:ln w="9525">
            <a:noFill/>
            <a:miter lim="800000"/>
            <a:headEnd/>
            <a:tailEnd/>
          </a:ln>
        </p:spPr>
      </p:pic>
      <p:pic>
        <p:nvPicPr>
          <p:cNvPr id="52232" name="Picture 18" descr="http://animo2.ucoz.ru/_ph/70/1/407082577.jpg"/>
          <p:cNvPicPr>
            <a:picLocks noChangeAspect="1" noChangeArrowheads="1" noCrop="1"/>
          </p:cNvPicPr>
          <p:nvPr/>
        </p:nvPicPr>
        <p:blipFill>
          <a:blip r:embed="rId8"/>
          <a:srcRect/>
          <a:stretch>
            <a:fillRect/>
          </a:stretch>
        </p:blipFill>
        <p:spPr bwMode="auto">
          <a:xfrm>
            <a:off x="7380288" y="2997200"/>
            <a:ext cx="1412875" cy="1384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24107180_kniga10"/>
          <p:cNvPicPr>
            <a:picLocks noChangeAspect="1" noChangeArrowheads="1"/>
          </p:cNvPicPr>
          <p:nvPr/>
        </p:nvPicPr>
        <p:blipFill>
          <a:blip r:embed="rId2"/>
          <a:srcRect/>
          <a:stretch>
            <a:fillRect/>
          </a:stretch>
        </p:blipFill>
        <p:spPr bwMode="auto">
          <a:xfrm>
            <a:off x="4456113" y="3981450"/>
            <a:ext cx="2822575" cy="2820988"/>
          </a:xfrm>
          <a:prstGeom prst="rect">
            <a:avLst/>
          </a:prstGeom>
          <a:noFill/>
        </p:spPr>
      </p:pic>
      <p:sp>
        <p:nvSpPr>
          <p:cNvPr id="3" name="Вертикальный свиток 2"/>
          <p:cNvSpPr/>
          <p:nvPr/>
        </p:nvSpPr>
        <p:spPr>
          <a:xfrm>
            <a:off x="0" y="263525"/>
            <a:ext cx="5292725" cy="6157913"/>
          </a:xfrm>
          <a:prstGeom prst="verticalScroll">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endParaRPr lang="ru-RU" sz="2000" b="1" dirty="0"/>
          </a:p>
          <a:p>
            <a:pPr fontAlgn="auto">
              <a:spcBef>
                <a:spcPts val="0"/>
              </a:spcBef>
              <a:spcAft>
                <a:spcPts val="0"/>
              </a:spcAft>
              <a:defRPr/>
            </a:pPr>
            <a:r>
              <a:rPr lang="ru-RU" sz="2000" b="1" dirty="0"/>
              <a:t> </a:t>
            </a:r>
            <a:r>
              <a:rPr lang="en-US" sz="2400" b="1" dirty="0">
                <a:solidFill>
                  <a:srgbClr val="C00000"/>
                </a:solidFill>
                <a:latin typeface="Algerian" pitchFamily="82" charset="0"/>
              </a:rPr>
              <a:t>T</a:t>
            </a:r>
            <a:r>
              <a:rPr lang="en-US" sz="2400" b="1" dirty="0">
                <a:latin typeface="Algerian" pitchFamily="82" charset="0"/>
              </a:rPr>
              <a:t>he 24</a:t>
            </a:r>
            <a:r>
              <a:rPr lang="en-US" sz="2400" b="1" baseline="30000" dirty="0">
                <a:latin typeface="Algerian" pitchFamily="82" charset="0"/>
              </a:rPr>
              <a:t>th</a:t>
            </a:r>
            <a:r>
              <a:rPr lang="en-US" sz="2400" b="1" dirty="0">
                <a:latin typeface="Algerian" pitchFamily="82" charset="0"/>
              </a:rPr>
              <a:t> of May 2013 is </a:t>
            </a:r>
            <a:r>
              <a:rPr lang="en-US" sz="2400" b="1" dirty="0">
                <a:solidFill>
                  <a:srgbClr val="C00000"/>
                </a:solidFill>
                <a:latin typeface="Algerian" pitchFamily="82" charset="0"/>
              </a:rPr>
              <a:t>t</a:t>
            </a:r>
            <a:r>
              <a:rPr lang="en-US" sz="2400" b="1" dirty="0">
                <a:latin typeface="Algerian" pitchFamily="82" charset="0"/>
              </a:rPr>
              <a:t>he Great Holiday in </a:t>
            </a:r>
            <a:r>
              <a:rPr lang="en-US" sz="2400" b="1" dirty="0">
                <a:solidFill>
                  <a:srgbClr val="C00000"/>
                </a:solidFill>
                <a:latin typeface="Algerian" pitchFamily="82" charset="0"/>
              </a:rPr>
              <a:t>R</a:t>
            </a:r>
            <a:r>
              <a:rPr lang="en-US" sz="2400" b="1" dirty="0">
                <a:latin typeface="Algerian" pitchFamily="82" charset="0"/>
              </a:rPr>
              <a:t>ussia. </a:t>
            </a:r>
            <a:endParaRPr lang="ru-RU" sz="2400" b="1" dirty="0">
              <a:latin typeface="Algerian" pitchFamily="82" charset="0"/>
            </a:endParaRPr>
          </a:p>
          <a:p>
            <a:pPr fontAlgn="auto">
              <a:spcBef>
                <a:spcPts val="0"/>
              </a:spcBef>
              <a:spcAft>
                <a:spcPts val="0"/>
              </a:spcAft>
              <a:defRPr/>
            </a:pPr>
            <a:r>
              <a:rPr lang="en-US" sz="2400" b="1" i="1" dirty="0">
                <a:solidFill>
                  <a:srgbClr val="C00000"/>
                </a:solidFill>
                <a:latin typeface="Algerian" pitchFamily="82" charset="0"/>
              </a:rPr>
              <a:t>24</a:t>
            </a:r>
            <a:r>
              <a:rPr lang="en-US" sz="2400" b="1" i="1" dirty="0">
                <a:latin typeface="Algerian" pitchFamily="82" charset="0"/>
              </a:rPr>
              <a:t> </a:t>
            </a:r>
            <a:r>
              <a:rPr lang="ru-RU" sz="2400" b="1" i="1" dirty="0"/>
              <a:t>мая</a:t>
            </a:r>
            <a:r>
              <a:rPr lang="en-US" sz="2400" b="1" i="1" dirty="0">
                <a:latin typeface="Algerian" pitchFamily="82" charset="0"/>
              </a:rPr>
              <a:t> 2013 </a:t>
            </a:r>
            <a:r>
              <a:rPr lang="ru-RU" sz="2400" b="1" i="1" dirty="0"/>
              <a:t>года</a:t>
            </a:r>
            <a:r>
              <a:rPr lang="en-US" sz="2400" b="1" i="1" dirty="0">
                <a:latin typeface="Algerian" pitchFamily="82" charset="0"/>
              </a:rPr>
              <a:t> – </a:t>
            </a:r>
            <a:r>
              <a:rPr lang="ru-RU" sz="2400" b="1" i="1" dirty="0"/>
              <a:t>великий праздник в России</a:t>
            </a:r>
            <a:r>
              <a:rPr lang="en-US" sz="2400" b="1" i="1" dirty="0">
                <a:latin typeface="Algerian" pitchFamily="82" charset="0"/>
              </a:rPr>
              <a:t>.</a:t>
            </a:r>
            <a:endParaRPr lang="ru-RU" sz="2400" b="1" i="1" dirty="0">
              <a:latin typeface="Algerian" pitchFamily="82" charset="0"/>
            </a:endParaRPr>
          </a:p>
          <a:p>
            <a:pPr fontAlgn="auto">
              <a:spcBef>
                <a:spcPts val="0"/>
              </a:spcBef>
              <a:spcAft>
                <a:spcPts val="0"/>
              </a:spcAft>
              <a:defRPr/>
            </a:pPr>
            <a:endParaRPr lang="ru-RU" sz="2400" b="1" dirty="0"/>
          </a:p>
          <a:p>
            <a:pPr fontAlgn="auto">
              <a:spcBef>
                <a:spcPts val="0"/>
              </a:spcBef>
              <a:spcAft>
                <a:spcPts val="0"/>
              </a:spcAft>
              <a:defRPr/>
            </a:pPr>
            <a:endParaRPr lang="ru-RU" sz="2400" b="1" dirty="0"/>
          </a:p>
          <a:p>
            <a:pPr fontAlgn="auto">
              <a:spcBef>
                <a:spcPts val="0"/>
              </a:spcBef>
              <a:spcAft>
                <a:spcPts val="0"/>
              </a:spcAft>
              <a:defRPr/>
            </a:pPr>
            <a:endParaRPr lang="ru-RU" sz="2400" b="1" dirty="0"/>
          </a:p>
          <a:p>
            <a:pPr fontAlgn="auto">
              <a:spcBef>
                <a:spcPts val="0"/>
              </a:spcBef>
              <a:spcAft>
                <a:spcPts val="0"/>
              </a:spcAft>
              <a:defRPr/>
            </a:pPr>
            <a:r>
              <a:rPr lang="en-US" sz="2400" b="1" dirty="0">
                <a:solidFill>
                  <a:srgbClr val="C00000"/>
                </a:solidFill>
                <a:latin typeface="Algerian" pitchFamily="82" charset="0"/>
              </a:rPr>
              <a:t>R</a:t>
            </a:r>
            <a:r>
              <a:rPr lang="en-US" sz="2400" b="1" dirty="0">
                <a:latin typeface="Algerian" pitchFamily="82" charset="0"/>
              </a:rPr>
              <a:t>ussian writing  was </a:t>
            </a:r>
            <a:r>
              <a:rPr lang="en-US" sz="2400" b="1" dirty="0">
                <a:solidFill>
                  <a:srgbClr val="C00000"/>
                </a:solidFill>
                <a:latin typeface="Algerian" pitchFamily="82" charset="0"/>
              </a:rPr>
              <a:t>a</a:t>
            </a:r>
            <a:r>
              <a:rPr lang="en-US" sz="2400" b="1" dirty="0">
                <a:latin typeface="Algerian" pitchFamily="82" charset="0"/>
              </a:rPr>
              <a:t>ppeared 1150 years </a:t>
            </a:r>
            <a:r>
              <a:rPr lang="en-US" sz="2400" b="1" dirty="0">
                <a:solidFill>
                  <a:srgbClr val="C00000"/>
                </a:solidFill>
                <a:latin typeface="Algerian" pitchFamily="82" charset="0"/>
              </a:rPr>
              <a:t>a</a:t>
            </a:r>
            <a:r>
              <a:rPr lang="en-US" sz="2400" b="1" dirty="0">
                <a:latin typeface="Algerian" pitchFamily="82" charset="0"/>
              </a:rPr>
              <a:t>go.</a:t>
            </a:r>
            <a:endParaRPr lang="ru-RU" sz="2400" b="1" dirty="0"/>
          </a:p>
          <a:p>
            <a:pPr fontAlgn="auto">
              <a:spcBef>
                <a:spcPts val="0"/>
              </a:spcBef>
              <a:spcAft>
                <a:spcPts val="0"/>
              </a:spcAft>
              <a:defRPr/>
            </a:pPr>
            <a:r>
              <a:rPr lang="ru-RU" sz="2400" b="1" i="1" dirty="0">
                <a:solidFill>
                  <a:srgbClr val="C00000"/>
                </a:solidFill>
              </a:rPr>
              <a:t>1150</a:t>
            </a:r>
            <a:r>
              <a:rPr lang="ru-RU" sz="2400" b="1" i="1" dirty="0"/>
              <a:t> лет назад появилась русская письменность.</a:t>
            </a:r>
            <a:endParaRPr lang="ru-RU" sz="2400" b="1" dirty="0"/>
          </a:p>
        </p:txBody>
      </p:sp>
      <p:pic>
        <p:nvPicPr>
          <p:cNvPr id="41986" name="Picture 2" descr="http://days.pravoslavie.ru/jpg/ib136.jpg"/>
          <p:cNvPicPr>
            <a:picLocks noChangeAspect="1" noChangeArrowheads="1"/>
          </p:cNvPicPr>
          <p:nvPr/>
        </p:nvPicPr>
        <p:blipFill>
          <a:blip r:embed="rId3"/>
          <a:srcRect/>
          <a:stretch>
            <a:fillRect/>
          </a:stretch>
        </p:blipFill>
        <p:spPr bwMode="auto">
          <a:xfrm>
            <a:off x="5894388" y="92075"/>
            <a:ext cx="3163887" cy="4443413"/>
          </a:xfrm>
          <a:prstGeom prst="rect">
            <a:avLst/>
          </a:prstGeom>
          <a:noFill/>
        </p:spPr>
      </p:pic>
      <p:pic>
        <p:nvPicPr>
          <p:cNvPr id="18436" name="Рисунок 4" descr="006.gif"/>
          <p:cNvPicPr>
            <a:picLocks noChangeAspect="1"/>
          </p:cNvPicPr>
          <p:nvPr/>
        </p:nvPicPr>
        <p:blipFill>
          <a:blip r:embed="rId4"/>
          <a:srcRect/>
          <a:stretch>
            <a:fillRect/>
          </a:stretch>
        </p:blipFill>
        <p:spPr bwMode="auto">
          <a:xfrm>
            <a:off x="7235825" y="5084763"/>
            <a:ext cx="1716088" cy="16081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975" y="0"/>
            <a:ext cx="6624638" cy="6858000"/>
          </a:xfrm>
          <a:prstGeom prst="verticalScroll">
            <a:avLst/>
          </a:prstGeom>
        </p:spPr>
        <p:style>
          <a:lnRef idx="2">
            <a:schemeClr val="accent2"/>
          </a:lnRef>
          <a:fillRef idx="1">
            <a:schemeClr val="lt1"/>
          </a:fillRef>
          <a:effectRef idx="0">
            <a:schemeClr val="accent2"/>
          </a:effectRef>
          <a:fontRef idx="minor">
            <a:schemeClr val="dk1"/>
          </a:fontRef>
        </p:style>
        <p:txBody>
          <a:bodyPr>
            <a:noAutofit/>
          </a:bodyPr>
          <a:lstStyle/>
          <a:p>
            <a:pPr fontAlgn="auto">
              <a:spcAft>
                <a:spcPts val="0"/>
              </a:spcAft>
              <a:defRPr/>
            </a:pPr>
            <a:r>
              <a:rPr lang="ru-RU" sz="1400" dirty="0" smtClean="0">
                <a:solidFill>
                  <a:srgbClr val="002060"/>
                </a:solidFill>
                <a:effectLst/>
              </a:rPr>
              <a:t/>
            </a:r>
            <a:br>
              <a:rPr lang="ru-RU" sz="1400" dirty="0" smtClean="0">
                <a:solidFill>
                  <a:srgbClr val="002060"/>
                </a:solidFill>
                <a:effectLst/>
              </a:rPr>
            </a:br>
            <a:r>
              <a:rPr lang="en-US" sz="2400" dirty="0" smtClean="0"/>
              <a:t> </a:t>
            </a:r>
            <a:r>
              <a:rPr lang="en-US" sz="2000" b="1" dirty="0" smtClean="0">
                <a:solidFill>
                  <a:srgbClr val="C00000"/>
                </a:solidFill>
                <a:effectLst/>
                <a:latin typeface="Algerian" pitchFamily="82" charset="0"/>
              </a:rPr>
              <a:t>T</a:t>
            </a:r>
            <a:r>
              <a:rPr lang="en-US" sz="2000" b="1" dirty="0" smtClean="0">
                <a:effectLst/>
                <a:latin typeface="Algerian" pitchFamily="82" charset="0"/>
              </a:rPr>
              <a:t>he 24</a:t>
            </a:r>
            <a:r>
              <a:rPr lang="en-US" sz="2000" b="1" baseline="30000" dirty="0" smtClean="0">
                <a:effectLst/>
                <a:latin typeface="Algerian" pitchFamily="82" charset="0"/>
              </a:rPr>
              <a:t>th</a:t>
            </a:r>
            <a:r>
              <a:rPr lang="en-US" sz="2000" b="1" dirty="0" smtClean="0">
                <a:effectLst/>
                <a:latin typeface="Algerian" pitchFamily="82" charset="0"/>
              </a:rPr>
              <a:t> of May is the day of memory of two Saints Kiril and Metodij, the founders of the Macedonian literacy.</a:t>
            </a:r>
            <a:r>
              <a:rPr lang="ru-RU" sz="2000" b="1" dirty="0" smtClean="0">
                <a:effectLst/>
              </a:rPr>
              <a:t/>
            </a:r>
            <a:br>
              <a:rPr lang="ru-RU" sz="2000" b="1" dirty="0" smtClean="0">
                <a:effectLst/>
              </a:rPr>
            </a:br>
            <a:r>
              <a:rPr lang="ru-RU" sz="2000" b="1" i="1" dirty="0" smtClean="0">
                <a:solidFill>
                  <a:srgbClr val="C00000"/>
                </a:solidFill>
                <a:effectLst/>
              </a:rPr>
              <a:t>24 мая </a:t>
            </a:r>
            <a:r>
              <a:rPr lang="ru-RU" sz="2000" b="1" i="1" dirty="0" smtClean="0">
                <a:effectLst/>
              </a:rPr>
              <a:t>– это День памяти двух Святых Кирилла и Мефодия, основателей Македонской грамотности.</a:t>
            </a:r>
            <a:r>
              <a:rPr lang="ru-RU" sz="2000" b="1" dirty="0" smtClean="0">
                <a:effectLst/>
              </a:rPr>
              <a:t/>
            </a:r>
            <a:br>
              <a:rPr lang="ru-RU" sz="2000" b="1" dirty="0" smtClean="0">
                <a:effectLst/>
              </a:rPr>
            </a:br>
            <a:r>
              <a:rPr lang="en-US" sz="2000" b="1" dirty="0" smtClean="0">
                <a:solidFill>
                  <a:srgbClr val="C00000"/>
                </a:solidFill>
                <a:effectLst/>
                <a:latin typeface="Algerian" pitchFamily="82" charset="0"/>
              </a:rPr>
              <a:t>I</a:t>
            </a:r>
            <a:r>
              <a:rPr lang="en-US" sz="2000" b="1" dirty="0" smtClean="0">
                <a:effectLst/>
                <a:latin typeface="Algerian" pitchFamily="82" charset="0"/>
              </a:rPr>
              <a:t>t’s a Day of Slavonic Writing and Culture.</a:t>
            </a:r>
            <a:r>
              <a:rPr lang="ru-RU" sz="2000" b="1" dirty="0" smtClean="0">
                <a:effectLst/>
              </a:rPr>
              <a:t/>
            </a:r>
            <a:br>
              <a:rPr lang="ru-RU" sz="2000" b="1" dirty="0" smtClean="0">
                <a:effectLst/>
              </a:rPr>
            </a:br>
            <a:r>
              <a:rPr lang="ru-RU" sz="2000" b="1" i="1" dirty="0" smtClean="0">
                <a:effectLst/>
              </a:rPr>
              <a:t> </a:t>
            </a:r>
            <a:r>
              <a:rPr lang="ru-RU" sz="2000" b="1" i="1" dirty="0" smtClean="0">
                <a:solidFill>
                  <a:srgbClr val="C00000"/>
                </a:solidFill>
                <a:effectLst/>
              </a:rPr>
              <a:t>Э</a:t>
            </a:r>
            <a:r>
              <a:rPr lang="ru-RU" sz="2000" b="1" i="1" dirty="0" smtClean="0">
                <a:effectLst/>
              </a:rPr>
              <a:t>то День Славянской Письменности и Культуры.</a:t>
            </a:r>
            <a:r>
              <a:rPr lang="ru-RU" sz="2000" b="1" dirty="0" smtClean="0">
                <a:effectLst/>
              </a:rPr>
              <a:t/>
            </a:r>
            <a:br>
              <a:rPr lang="ru-RU" sz="2000" b="1" dirty="0" smtClean="0">
                <a:effectLst/>
              </a:rPr>
            </a:br>
            <a:r>
              <a:rPr lang="en-US" sz="2000" b="1" dirty="0" smtClean="0">
                <a:solidFill>
                  <a:srgbClr val="C00000"/>
                </a:solidFill>
                <a:effectLst/>
                <a:latin typeface="Algerian" pitchFamily="82" charset="0"/>
              </a:rPr>
              <a:t>S</a:t>
            </a:r>
            <a:r>
              <a:rPr lang="en-US" sz="2000" b="1" dirty="0" smtClean="0">
                <a:effectLst/>
                <a:latin typeface="Algerian" pitchFamily="82" charset="0"/>
              </a:rPr>
              <a:t>ince 1991 year Russian people have traditionally celebrated this holiday</a:t>
            </a:r>
            <a:r>
              <a:rPr lang="ru-RU" sz="2000" b="1" dirty="0" smtClean="0">
                <a:effectLst/>
              </a:rPr>
              <a:t/>
            </a:r>
            <a:br>
              <a:rPr lang="ru-RU" sz="2000" b="1" dirty="0" smtClean="0">
                <a:effectLst/>
              </a:rPr>
            </a:br>
            <a:r>
              <a:rPr lang="ru-RU" sz="2000" b="1" i="1" dirty="0" smtClean="0">
                <a:effectLst/>
              </a:rPr>
              <a:t> </a:t>
            </a:r>
            <a:r>
              <a:rPr lang="ru-RU" sz="2000" b="1" i="1" dirty="0" smtClean="0">
                <a:solidFill>
                  <a:srgbClr val="C00000"/>
                </a:solidFill>
                <a:effectLst/>
              </a:rPr>
              <a:t>С</a:t>
            </a:r>
            <a:r>
              <a:rPr lang="ru-RU" sz="2000" b="1" i="1" dirty="0" smtClean="0">
                <a:effectLst/>
              </a:rPr>
              <a:t> 1991 года люди России Традиционно празднуют этот праздник.</a:t>
            </a:r>
            <a:r>
              <a:rPr lang="ru-RU" sz="2000" dirty="0" smtClean="0"/>
              <a:t/>
            </a:r>
            <a:br>
              <a:rPr lang="ru-RU" sz="2000" dirty="0" smtClean="0"/>
            </a:br>
            <a:endParaRPr lang="ru-RU" sz="2000" b="1" dirty="0">
              <a:solidFill>
                <a:srgbClr val="002060"/>
              </a:solidFill>
              <a:effectLst/>
              <a:latin typeface="Arial Black" pitchFamily="34" charset="0"/>
            </a:endParaRPr>
          </a:p>
        </p:txBody>
      </p:sp>
      <p:pic>
        <p:nvPicPr>
          <p:cNvPr id="4" name="Picture 9"/>
          <p:cNvPicPr>
            <a:picLocks noChangeAspect="1" noChangeArrowheads="1"/>
          </p:cNvPicPr>
          <p:nvPr/>
        </p:nvPicPr>
        <p:blipFill>
          <a:blip r:embed="rId2"/>
          <a:srcRect/>
          <a:stretch>
            <a:fillRect/>
          </a:stretch>
        </p:blipFill>
        <p:spPr bwMode="auto">
          <a:xfrm>
            <a:off x="5535613" y="596900"/>
            <a:ext cx="3565525" cy="4335463"/>
          </a:xfrm>
          <a:prstGeom prst="rect">
            <a:avLst/>
          </a:prstGeom>
          <a:noFill/>
        </p:spPr>
      </p:pic>
      <p:pic>
        <p:nvPicPr>
          <p:cNvPr id="19459" name="Рисунок 4" descr="7y6fn.gif"/>
          <p:cNvPicPr>
            <a:picLocks noChangeAspect="1"/>
          </p:cNvPicPr>
          <p:nvPr/>
        </p:nvPicPr>
        <p:blipFill>
          <a:blip r:embed="rId3"/>
          <a:srcRect/>
          <a:stretch>
            <a:fillRect/>
          </a:stretch>
        </p:blipFill>
        <p:spPr bwMode="auto">
          <a:xfrm>
            <a:off x="6732588" y="4941888"/>
            <a:ext cx="2092325" cy="19161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Documents and Settings\Admin\Рабочий стол\56771289_1269199585_a2decf45bfaaaa545031f2b4144_prev.jpg"/>
          <p:cNvPicPr>
            <a:picLocks noChangeAspect="1" noChangeArrowheads="1"/>
          </p:cNvPicPr>
          <p:nvPr/>
        </p:nvPicPr>
        <p:blipFill>
          <a:blip r:embed="rId2"/>
          <a:srcRect/>
          <a:stretch>
            <a:fillRect/>
          </a:stretch>
        </p:blipFill>
        <p:spPr bwMode="auto">
          <a:xfrm>
            <a:off x="6115050" y="1030288"/>
            <a:ext cx="2998788" cy="2309812"/>
          </a:xfrm>
          <a:prstGeom prst="rect">
            <a:avLst/>
          </a:prstGeom>
          <a:noFill/>
        </p:spPr>
      </p:pic>
      <p:sp>
        <p:nvSpPr>
          <p:cNvPr id="2" name="Заголовок 1"/>
          <p:cNvSpPr>
            <a:spLocks noGrp="1"/>
          </p:cNvSpPr>
          <p:nvPr>
            <p:ph type="title"/>
          </p:nvPr>
        </p:nvSpPr>
        <p:spPr>
          <a:xfrm>
            <a:off x="0" y="188913"/>
            <a:ext cx="7019925" cy="6669087"/>
          </a:xfrm>
          <a:prstGeom prst="verticalScroll">
            <a:avLst/>
          </a:prstGeom>
        </p:spPr>
        <p:style>
          <a:lnRef idx="2">
            <a:schemeClr val="accent2"/>
          </a:lnRef>
          <a:fillRef idx="1">
            <a:schemeClr val="lt1"/>
          </a:fillRef>
          <a:effectRef idx="0">
            <a:schemeClr val="accent2"/>
          </a:effectRef>
          <a:fontRef idx="minor">
            <a:schemeClr val="dk1"/>
          </a:fontRef>
        </p:style>
        <p:txBody>
          <a:bodyPr>
            <a:noAutofit/>
          </a:bodyPr>
          <a:lstStyle/>
          <a:p>
            <a:pPr algn="ctr" fontAlgn="auto">
              <a:spcAft>
                <a:spcPts val="0"/>
              </a:spcAft>
              <a:defRPr/>
            </a:pPr>
            <a:r>
              <a:rPr lang="en-US" sz="2000" b="1" dirty="0" smtClean="0">
                <a:solidFill>
                  <a:srgbClr val="C00000"/>
                </a:solidFill>
              </a:rPr>
              <a:t>T</a:t>
            </a:r>
            <a:r>
              <a:rPr lang="en-US" sz="2000" b="1" dirty="0" smtClean="0"/>
              <a:t>his holiday after many years of silence was renewed in 1986 </a:t>
            </a:r>
            <a:r>
              <a:rPr lang="ru-RU" sz="2000" b="1" dirty="0" smtClean="0"/>
              <a:t/>
            </a:r>
            <a:br>
              <a:rPr lang="ru-RU" sz="2000" b="1" dirty="0" smtClean="0"/>
            </a:br>
            <a:r>
              <a:rPr lang="ru-RU" sz="2000" b="1" i="1" dirty="0" smtClean="0">
                <a:solidFill>
                  <a:srgbClr val="C00000"/>
                </a:solidFill>
              </a:rPr>
              <a:t>Э</a:t>
            </a:r>
            <a:r>
              <a:rPr lang="ru-RU" sz="2000" b="1" i="1" dirty="0" smtClean="0"/>
              <a:t>тот праздник после многих десятилетий забвения был возрожден в нашей стране в 1986 году,</a:t>
            </a:r>
            <a:r>
              <a:rPr lang="ru-RU" sz="2000" b="1" dirty="0" smtClean="0"/>
              <a:t/>
            </a:r>
            <a:br>
              <a:rPr lang="ru-RU" sz="2000" b="1" dirty="0" smtClean="0"/>
            </a:br>
            <a:r>
              <a:rPr lang="en-US" sz="2000" b="1" dirty="0" smtClean="0">
                <a:solidFill>
                  <a:srgbClr val="C00000"/>
                </a:solidFill>
                <a:effectLst/>
              </a:rPr>
              <a:t>a</a:t>
            </a:r>
            <a:r>
              <a:rPr lang="en-US" sz="2000" b="1" dirty="0" smtClean="0"/>
              <a:t>nd in 1996 it became a state holiday according</a:t>
            </a:r>
            <a:r>
              <a:rPr lang="ru-RU" sz="2000" b="1" dirty="0" smtClean="0"/>
              <a:t/>
            </a:r>
            <a:br>
              <a:rPr lang="ru-RU" sz="2000" b="1" dirty="0" smtClean="0"/>
            </a:br>
            <a:r>
              <a:rPr lang="ru-RU" sz="2000" b="1" i="1" dirty="0" smtClean="0"/>
              <a:t>  </a:t>
            </a:r>
            <a:r>
              <a:rPr lang="ru-RU" sz="2000" b="1" i="1" dirty="0" smtClean="0">
                <a:solidFill>
                  <a:srgbClr val="C00000"/>
                </a:solidFill>
                <a:effectLst/>
              </a:rPr>
              <a:t>а </a:t>
            </a:r>
            <a:r>
              <a:rPr lang="ru-RU" sz="2000" b="1" i="1" dirty="0" smtClean="0"/>
              <a:t>в 1991 году ему был придан статус государственного согласно</a:t>
            </a:r>
            <a:r>
              <a:rPr lang="ru-RU" sz="2000" b="1" dirty="0" smtClean="0"/>
              <a:t/>
            </a:r>
            <a:br>
              <a:rPr lang="ru-RU" sz="2000" b="1" dirty="0" smtClean="0"/>
            </a:br>
            <a:r>
              <a:rPr lang="en-US" sz="2000" b="1" dirty="0" smtClean="0"/>
              <a:t>to the Decree  of  the Presidium  of Upper Soviet of the Russian Federation </a:t>
            </a:r>
            <a:r>
              <a:rPr lang="ru-RU" sz="2000" b="1" dirty="0" smtClean="0"/>
              <a:t/>
            </a:r>
            <a:br>
              <a:rPr lang="ru-RU" sz="2000" b="1" dirty="0" smtClean="0"/>
            </a:br>
            <a:r>
              <a:rPr lang="en-US" sz="2000" b="1" dirty="0" smtClean="0">
                <a:solidFill>
                  <a:srgbClr val="C00000"/>
                </a:solidFill>
                <a:effectLst/>
              </a:rPr>
              <a:t> </a:t>
            </a:r>
            <a:r>
              <a:rPr lang="ru-RU" sz="2000" b="1" i="1" dirty="0" smtClean="0">
                <a:solidFill>
                  <a:srgbClr val="C00000"/>
                </a:solidFill>
                <a:effectLst/>
              </a:rPr>
              <a:t>П</a:t>
            </a:r>
            <a:r>
              <a:rPr lang="ru-RU" sz="2000" b="1" i="1" dirty="0" smtClean="0"/>
              <a:t>остановлению Президиума Верховного Совета РСФСР                    </a:t>
            </a:r>
            <a:r>
              <a:rPr lang="ru-RU" sz="2000" b="1" dirty="0" smtClean="0"/>
              <a:t/>
            </a:r>
            <a:br>
              <a:rPr lang="ru-RU" sz="2000" b="1" dirty="0" smtClean="0"/>
            </a:br>
            <a:r>
              <a:rPr lang="en-US" sz="2000" b="1" dirty="0" smtClean="0">
                <a:solidFill>
                  <a:srgbClr val="C00000"/>
                </a:solidFill>
                <a:effectLst/>
              </a:rPr>
              <a:t>f</a:t>
            </a:r>
            <a:r>
              <a:rPr lang="en-US" sz="2000" b="1" dirty="0" smtClean="0"/>
              <a:t>rom 30</a:t>
            </a:r>
            <a:r>
              <a:rPr lang="en-US" sz="2000" b="1" baseline="30000" dirty="0" smtClean="0"/>
              <a:t>th</a:t>
            </a:r>
            <a:r>
              <a:rPr lang="en-US" sz="2000" b="1" dirty="0" smtClean="0"/>
              <a:t> January 1991 “About the Day of Slavonic Writing and Culture”</a:t>
            </a:r>
            <a:r>
              <a:rPr lang="ru-RU" sz="2000" b="1" dirty="0" smtClean="0"/>
              <a:t/>
            </a:r>
            <a:br>
              <a:rPr lang="ru-RU" sz="2000" b="1" dirty="0" smtClean="0"/>
            </a:br>
            <a:r>
              <a:rPr lang="ru-RU" sz="2000" b="1" i="1" dirty="0" smtClean="0"/>
              <a:t> </a:t>
            </a:r>
            <a:r>
              <a:rPr lang="ru-RU" sz="2000" b="1" i="1" dirty="0" smtClean="0">
                <a:solidFill>
                  <a:srgbClr val="C00000"/>
                </a:solidFill>
                <a:effectLst/>
              </a:rPr>
              <a:t>«О Дне славянской письменности и культуры»</a:t>
            </a:r>
            <a:r>
              <a:rPr lang="ru-RU" sz="2000" b="1" i="1" dirty="0" smtClean="0"/>
              <a:t>, 30 января 1991 года. </a:t>
            </a:r>
            <a:endParaRPr lang="ru-RU" sz="2000" b="1" dirty="0"/>
          </a:p>
        </p:txBody>
      </p:sp>
      <p:pic>
        <p:nvPicPr>
          <p:cNvPr id="4" name="Picture 16" descr="Картинка 4 из 52478">
            <a:hlinkClick r:id="rId3"/>
          </p:cNvPr>
          <p:cNvPicPr>
            <a:picLocks noChangeAspect="1" noChangeArrowheads="1"/>
          </p:cNvPicPr>
          <p:nvPr/>
        </p:nvPicPr>
        <p:blipFill>
          <a:blip r:embed="rId4"/>
          <a:srcRect/>
          <a:stretch>
            <a:fillRect/>
          </a:stretch>
        </p:blipFill>
        <p:spPr bwMode="auto">
          <a:xfrm>
            <a:off x="6254750" y="3333750"/>
            <a:ext cx="2779713" cy="2133600"/>
          </a:xfrm>
          <a:prstGeom prst="rect">
            <a:avLst/>
          </a:prstGeom>
          <a:noFill/>
        </p:spPr>
      </p:pic>
      <p:pic>
        <p:nvPicPr>
          <p:cNvPr id="20484" name="Рисунок 4" descr="8.gif"/>
          <p:cNvPicPr>
            <a:picLocks noChangeAspect="1"/>
          </p:cNvPicPr>
          <p:nvPr/>
        </p:nvPicPr>
        <p:blipFill>
          <a:blip r:embed="rId5"/>
          <a:srcRect/>
          <a:stretch>
            <a:fillRect/>
          </a:stretch>
        </p:blipFill>
        <p:spPr bwMode="auto">
          <a:xfrm>
            <a:off x="6856413" y="5516563"/>
            <a:ext cx="1951037" cy="11255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p:cNvPicPr>
            <a:picLocks noChangeAspect="1" noChangeArrowheads="1"/>
          </p:cNvPicPr>
          <p:nvPr/>
        </p:nvPicPr>
        <p:blipFill>
          <a:blip r:embed="rId2"/>
          <a:srcRect/>
          <a:stretch>
            <a:fillRect/>
          </a:stretch>
        </p:blipFill>
        <p:spPr bwMode="auto">
          <a:xfrm>
            <a:off x="5894388" y="-96838"/>
            <a:ext cx="3157537" cy="3992563"/>
          </a:xfrm>
          <a:prstGeom prst="rect">
            <a:avLst/>
          </a:prstGeom>
          <a:noFill/>
        </p:spPr>
      </p:pic>
      <p:sp>
        <p:nvSpPr>
          <p:cNvPr id="2" name="Заголовок 1"/>
          <p:cNvSpPr>
            <a:spLocks noGrp="1"/>
          </p:cNvSpPr>
          <p:nvPr>
            <p:ph type="title"/>
          </p:nvPr>
        </p:nvSpPr>
        <p:spPr>
          <a:xfrm>
            <a:off x="0" y="0"/>
            <a:ext cx="6732588" cy="6858000"/>
          </a:xfrm>
          <a:prstGeom prst="verticalScroll">
            <a:avLst/>
          </a:prstGeom>
        </p:spPr>
        <p:style>
          <a:lnRef idx="2">
            <a:schemeClr val="accent2"/>
          </a:lnRef>
          <a:fillRef idx="1">
            <a:schemeClr val="lt1"/>
          </a:fillRef>
          <a:effectRef idx="0">
            <a:schemeClr val="accent2"/>
          </a:effectRef>
          <a:fontRef idx="minor">
            <a:schemeClr val="dk1"/>
          </a:fontRef>
        </p:style>
        <p:txBody>
          <a:bodyPr/>
          <a:lstStyle/>
          <a:p>
            <a:pPr algn="ctr" fontAlgn="auto">
              <a:spcAft>
                <a:spcPts val="0"/>
              </a:spcAft>
              <a:defRPr/>
            </a:pPr>
            <a:r>
              <a:rPr lang="ru-RU" sz="2000" b="1" dirty="0" smtClean="0">
                <a:solidFill>
                  <a:srgbClr val="C00000"/>
                </a:solidFill>
                <a:effectLst/>
              </a:rPr>
              <a:t>Постановление Президиума Верховного Совета РСФСР О  Дне славянской письменности и культуры: </a:t>
            </a:r>
            <a:r>
              <a:rPr lang="ru-RU" sz="2000" b="1" i="1" dirty="0" smtClean="0">
                <a:solidFill>
                  <a:srgbClr val="C00000"/>
                </a:solidFill>
                <a:effectLst/>
              </a:rPr>
              <a:t>  </a:t>
            </a:r>
            <a:r>
              <a:rPr lang="en-US" sz="2000" b="1" i="1" dirty="0" smtClean="0">
                <a:effectLst/>
              </a:rPr>
              <a:t/>
            </a:r>
            <a:br>
              <a:rPr lang="en-US" sz="2000" b="1" i="1" dirty="0" smtClean="0">
                <a:effectLst/>
              </a:rPr>
            </a:br>
            <a:r>
              <a:rPr lang="ru-RU" sz="2000" b="1" i="1" dirty="0" smtClean="0">
                <a:effectLst/>
              </a:rPr>
              <a:t>                                                                                          </a:t>
            </a:r>
            <a:r>
              <a:rPr lang="ru-RU" sz="2000" b="1" dirty="0" smtClean="0">
                <a:effectLst/>
              </a:rPr>
              <a:t/>
            </a:r>
            <a:br>
              <a:rPr lang="ru-RU" sz="2000" b="1" dirty="0" smtClean="0">
                <a:effectLst/>
              </a:rPr>
            </a:br>
            <a:r>
              <a:rPr lang="ru-RU" sz="2000" b="1" i="1" dirty="0" smtClean="0">
                <a:solidFill>
                  <a:srgbClr val="C00000"/>
                </a:solidFill>
                <a:effectLst/>
              </a:rPr>
              <a:t>П</a:t>
            </a:r>
            <a:r>
              <a:rPr lang="ru-RU" sz="2000" b="1" i="1" dirty="0" smtClean="0">
                <a:effectLst/>
              </a:rPr>
              <a:t>ридавая важное значение культурному и историческому возрождению народов России и учитывая международную практику празднования дня славянских просветителей Кирилла и Мефодия, </a:t>
            </a:r>
            <a:r>
              <a:rPr lang="ru-RU" sz="2000" b="1" i="1" dirty="0" smtClean="0">
                <a:solidFill>
                  <a:srgbClr val="C00000"/>
                </a:solidFill>
                <a:effectLst/>
              </a:rPr>
              <a:t>П</a:t>
            </a:r>
            <a:r>
              <a:rPr lang="ru-RU" sz="2000" b="1" i="1" dirty="0" smtClean="0">
                <a:effectLst/>
              </a:rPr>
              <a:t>резидиум Верховного Совета РСФСР постановляет: </a:t>
            </a:r>
            <a:r>
              <a:rPr lang="ru-RU" sz="2000" b="1" dirty="0" smtClean="0">
                <a:effectLst/>
              </a:rPr>
              <a:t/>
            </a:r>
            <a:br>
              <a:rPr lang="ru-RU" sz="2000" b="1" dirty="0" smtClean="0">
                <a:effectLst/>
              </a:rPr>
            </a:br>
            <a:r>
              <a:rPr lang="ru-RU" sz="2000" b="1" i="1" dirty="0" smtClean="0">
                <a:solidFill>
                  <a:srgbClr val="C00000"/>
                </a:solidFill>
                <a:effectLst/>
              </a:rPr>
              <a:t>О</a:t>
            </a:r>
            <a:r>
              <a:rPr lang="ru-RU" sz="2000" b="1" i="1" dirty="0" smtClean="0">
                <a:effectLst/>
              </a:rPr>
              <a:t>бъявить 24 мая Днем славянской письменности и культуры. </a:t>
            </a:r>
            <a:br>
              <a:rPr lang="ru-RU" sz="2000" b="1" i="1" dirty="0" smtClean="0">
                <a:effectLst/>
              </a:rPr>
            </a:br>
            <a:r>
              <a:rPr lang="ru-RU" sz="2000" b="1" i="1" dirty="0" smtClean="0">
                <a:solidFill>
                  <a:srgbClr val="C00000"/>
                </a:solidFill>
                <a:effectLst/>
              </a:rPr>
              <a:t>П</a:t>
            </a:r>
            <a:r>
              <a:rPr lang="ru-RU" sz="2000" b="1" i="1" dirty="0" smtClean="0">
                <a:effectLst/>
              </a:rPr>
              <a:t>редседатель Верховного совета РСФСР Б.Н. Ельцин. </a:t>
            </a:r>
            <a:r>
              <a:rPr lang="en-US" sz="2000" b="1" i="1" dirty="0" smtClean="0">
                <a:effectLst/>
              </a:rPr>
              <a:t/>
            </a:r>
            <a:br>
              <a:rPr lang="en-US" sz="2000" b="1" i="1" dirty="0" smtClean="0">
                <a:effectLst/>
              </a:rPr>
            </a:br>
            <a:r>
              <a:rPr lang="ru-RU" sz="2000" b="1" dirty="0" smtClean="0">
                <a:effectLst/>
              </a:rPr>
              <a:t/>
            </a:r>
            <a:br>
              <a:rPr lang="ru-RU" sz="2000" b="1" dirty="0" smtClean="0">
                <a:effectLst/>
              </a:rPr>
            </a:br>
            <a:r>
              <a:rPr lang="ru-RU" sz="2000" b="1" dirty="0" smtClean="0">
                <a:effectLst/>
              </a:rPr>
              <a:t> «</a:t>
            </a:r>
            <a:r>
              <a:rPr lang="ru-RU" sz="2000" b="1" dirty="0" smtClean="0">
                <a:solidFill>
                  <a:srgbClr val="C00000"/>
                </a:solidFill>
                <a:effectLst/>
              </a:rPr>
              <a:t>М</a:t>
            </a:r>
            <a:r>
              <a:rPr lang="ru-RU" sz="2000" b="1" dirty="0" smtClean="0">
                <a:effectLst/>
              </a:rPr>
              <a:t>осква, Дом Советов РСФСР. 30 января 1991 года.</a:t>
            </a:r>
            <a:endParaRPr lang="ru-RU" sz="2000" b="1" dirty="0">
              <a:effectLst/>
            </a:endParaRPr>
          </a:p>
        </p:txBody>
      </p:sp>
      <p:pic>
        <p:nvPicPr>
          <p:cNvPr id="4" name="Picture 8" descr="slav_pism"/>
          <p:cNvPicPr>
            <a:picLocks noChangeAspect="1" noChangeArrowheads="1"/>
          </p:cNvPicPr>
          <p:nvPr/>
        </p:nvPicPr>
        <p:blipFill>
          <a:blip r:embed="rId3"/>
          <a:srcRect/>
          <a:stretch>
            <a:fillRect/>
          </a:stretch>
        </p:blipFill>
        <p:spPr bwMode="auto">
          <a:xfrm>
            <a:off x="5967413" y="3760788"/>
            <a:ext cx="3079750" cy="2122487"/>
          </a:xfrm>
          <a:prstGeom prst="rect">
            <a:avLst/>
          </a:prstGeom>
          <a:noFill/>
        </p:spPr>
      </p:pic>
      <p:pic>
        <p:nvPicPr>
          <p:cNvPr id="21508" name="Рисунок 4" descr="010.gif"/>
          <p:cNvPicPr>
            <a:picLocks noChangeAspect="1"/>
          </p:cNvPicPr>
          <p:nvPr/>
        </p:nvPicPr>
        <p:blipFill>
          <a:blip r:embed="rId4"/>
          <a:srcRect/>
          <a:stretch>
            <a:fillRect/>
          </a:stretch>
        </p:blipFill>
        <p:spPr bwMode="auto">
          <a:xfrm>
            <a:off x="6804025" y="5229225"/>
            <a:ext cx="1352550" cy="14954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99"/>
          <p:cNvPicPr>
            <a:picLocks noChangeAspect="1" noChangeArrowheads="1"/>
          </p:cNvPicPr>
          <p:nvPr/>
        </p:nvPicPr>
        <p:blipFill>
          <a:blip r:embed="rId2"/>
          <a:srcRect/>
          <a:stretch>
            <a:fillRect/>
          </a:stretch>
        </p:blipFill>
        <p:spPr bwMode="auto">
          <a:xfrm>
            <a:off x="4668838" y="92075"/>
            <a:ext cx="4164012" cy="3121025"/>
          </a:xfrm>
          <a:prstGeom prst="rect">
            <a:avLst/>
          </a:prstGeom>
          <a:noFill/>
        </p:spPr>
      </p:pic>
      <p:sp>
        <p:nvSpPr>
          <p:cNvPr id="3073" name="Rectangle 1"/>
          <p:cNvSpPr>
            <a:spLocks noGrp="1" noChangeArrowheads="1"/>
          </p:cNvSpPr>
          <p:nvPr>
            <p:ph type="title"/>
          </p:nvPr>
        </p:nvSpPr>
        <p:spPr bwMode="auto">
          <a:xfrm>
            <a:off x="0" y="146050"/>
            <a:ext cx="4643438" cy="6596063"/>
          </a:xfrm>
          <a:prstGeom prst="verticalScroll">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0" compatLnSpc="1">
            <a:prstTxWarp prst="textNoShape">
              <a:avLst/>
            </a:prstTxWarp>
            <a:spAutoFit/>
          </a:bodyPr>
          <a:lstStyle/>
          <a:p>
            <a:pPr algn="ctr">
              <a:defRPr/>
            </a:pPr>
            <a:r>
              <a:rPr lang="ru-RU" sz="2400" b="1" i="1" dirty="0" smtClean="0">
                <a:solidFill>
                  <a:srgbClr val="C00000"/>
                </a:solidFill>
                <a:effectLst/>
                <a:latin typeface="Times New Roman" pitchFamily="18" charset="0"/>
                <a:ea typeface="Calibri" pitchFamily="34" charset="0"/>
                <a:cs typeface="Times New Roman" pitchFamily="18" charset="0"/>
              </a:rPr>
              <a:t>Н</a:t>
            </a:r>
            <a:r>
              <a:rPr lang="ru-RU" sz="2400" b="1" i="1" dirty="0" smtClean="0">
                <a:solidFill>
                  <a:schemeClr val="tx1"/>
                </a:solidFill>
                <a:effectLst/>
                <a:latin typeface="Times New Roman" pitchFamily="18" charset="0"/>
                <a:ea typeface="Calibri" pitchFamily="34" charset="0"/>
                <a:cs typeface="Times New Roman" pitchFamily="18" charset="0"/>
              </a:rPr>
              <a:t>емного</a:t>
            </a:r>
            <a:r>
              <a:rPr lang="en-US" sz="2400" b="1" i="1" dirty="0" smtClean="0">
                <a:solidFill>
                  <a:schemeClr val="tx1"/>
                </a:solidFill>
                <a:effectLst/>
                <a:latin typeface="Algerian" pitchFamily="82" charset="0"/>
                <a:ea typeface="Calibri" pitchFamily="34" charset="0"/>
                <a:cs typeface="Times New Roman" pitchFamily="18" charset="0"/>
              </a:rPr>
              <a:t> </a:t>
            </a:r>
            <a:r>
              <a:rPr lang="ru-RU" sz="2400" b="1" i="1" dirty="0" smtClean="0">
                <a:solidFill>
                  <a:schemeClr val="tx1"/>
                </a:solidFill>
                <a:effectLst/>
                <a:latin typeface="Times New Roman" pitchFamily="18" charset="0"/>
                <a:ea typeface="Calibri" pitchFamily="34" charset="0"/>
                <a:cs typeface="Times New Roman" pitchFamily="18" charset="0"/>
              </a:rPr>
              <a:t>истории:</a:t>
            </a:r>
            <a:r>
              <a:rPr lang="ru-RU" sz="2400" b="1" dirty="0" smtClean="0">
                <a:solidFill>
                  <a:schemeClr val="tx1"/>
                </a:solidFill>
                <a:effectLst/>
                <a:latin typeface="Arial" pitchFamily="34" charset="0"/>
              </a:rPr>
              <a:t/>
            </a:r>
            <a:br>
              <a:rPr lang="ru-RU" sz="2400" b="1" dirty="0" smtClean="0">
                <a:solidFill>
                  <a:schemeClr val="tx1"/>
                </a:solidFill>
                <a:effectLst/>
                <a:latin typeface="Arial" pitchFamily="34" charset="0"/>
              </a:rPr>
            </a:br>
            <a:r>
              <a:rPr lang="ru-RU" sz="2400" b="1" i="1" dirty="0" smtClean="0">
                <a:solidFill>
                  <a:srgbClr val="C00000"/>
                </a:solidFill>
                <a:effectLst/>
                <a:latin typeface="Times New Roman" pitchFamily="18" charset="0"/>
                <a:ea typeface="Calibri" pitchFamily="34" charset="0"/>
                <a:cs typeface="Times New Roman" pitchFamily="18" charset="0"/>
              </a:rPr>
              <a:t>150 лет </a:t>
            </a:r>
            <a:r>
              <a:rPr lang="ru-RU" sz="2400" b="1" i="1" dirty="0" smtClean="0">
                <a:solidFill>
                  <a:schemeClr val="tx1"/>
                </a:solidFill>
                <a:effectLst/>
                <a:latin typeface="Times New Roman" pitchFamily="18" charset="0"/>
                <a:ea typeface="Calibri" pitchFamily="34" charset="0"/>
                <a:cs typeface="Times New Roman" pitchFamily="18" charset="0"/>
              </a:rPr>
              <a:t>назад, 24 мая 1863 г.,</a:t>
            </a:r>
            <a:r>
              <a:rPr lang="en-US" sz="2400" b="1" i="1" dirty="0" smtClean="0">
                <a:solidFill>
                  <a:schemeClr val="tx1"/>
                </a:solidFill>
                <a:effectLst/>
                <a:latin typeface="Algerian" pitchFamily="82" charset="0"/>
                <a:ea typeface="Calibri" pitchFamily="34" charset="0"/>
                <a:cs typeface="Times New Roman" pitchFamily="18" charset="0"/>
              </a:rPr>
              <a:t/>
            </a:r>
            <a:br>
              <a:rPr lang="en-US" sz="2400" b="1" i="1" dirty="0" smtClean="0">
                <a:solidFill>
                  <a:schemeClr val="tx1"/>
                </a:solidFill>
                <a:effectLst/>
                <a:latin typeface="Algerian" pitchFamily="82" charset="0"/>
                <a:ea typeface="Calibri" pitchFamily="34" charset="0"/>
                <a:cs typeface="Times New Roman" pitchFamily="18" charset="0"/>
              </a:rPr>
            </a:br>
            <a:r>
              <a:rPr lang="ru-RU" sz="2400" b="1" i="1" dirty="0" smtClean="0">
                <a:solidFill>
                  <a:schemeClr val="tx1"/>
                </a:solidFill>
                <a:effectLst/>
                <a:latin typeface="Times New Roman" pitchFamily="18" charset="0"/>
                <a:ea typeface="Calibri" pitchFamily="34" charset="0"/>
                <a:cs typeface="Times New Roman" pitchFamily="18" charset="0"/>
              </a:rPr>
              <a:t> </a:t>
            </a:r>
            <a:r>
              <a:rPr lang="ru-RU" sz="2400" b="1" i="1" dirty="0" smtClean="0">
                <a:solidFill>
                  <a:srgbClr val="C00000"/>
                </a:solidFill>
                <a:effectLst/>
                <a:latin typeface="Times New Roman" pitchFamily="18" charset="0"/>
                <a:ea typeface="Calibri" pitchFamily="34" charset="0"/>
                <a:cs typeface="Times New Roman" pitchFamily="18" charset="0"/>
              </a:rPr>
              <a:t>Р</a:t>
            </a:r>
            <a:r>
              <a:rPr lang="ru-RU" sz="2400" b="1" i="1" dirty="0" smtClean="0">
                <a:solidFill>
                  <a:schemeClr val="tx1"/>
                </a:solidFill>
                <a:effectLst/>
                <a:latin typeface="Times New Roman" pitchFamily="18" charset="0"/>
                <a:ea typeface="Calibri" pitchFamily="34" charset="0"/>
                <a:cs typeface="Times New Roman" pitchFamily="18" charset="0"/>
              </a:rPr>
              <a:t>оссийский </a:t>
            </a:r>
            <a:r>
              <a:rPr lang="ru-RU" sz="2400" b="1" i="1" dirty="0" smtClean="0">
                <a:solidFill>
                  <a:srgbClr val="C00000"/>
                </a:solidFill>
                <a:effectLst/>
                <a:latin typeface="Times New Roman" pitchFamily="18" charset="0"/>
                <a:ea typeface="Calibri" pitchFamily="34" charset="0"/>
                <a:cs typeface="Times New Roman" pitchFamily="18" charset="0"/>
              </a:rPr>
              <a:t>С</a:t>
            </a:r>
            <a:r>
              <a:rPr lang="ru-RU" sz="2400" b="1" i="1" dirty="0" smtClean="0">
                <a:solidFill>
                  <a:schemeClr val="tx1"/>
                </a:solidFill>
                <a:effectLst/>
                <a:latin typeface="Times New Roman" pitchFamily="18" charset="0"/>
                <a:ea typeface="Calibri" pitchFamily="34" charset="0"/>
                <a:cs typeface="Times New Roman" pitchFamily="18" charset="0"/>
              </a:rPr>
              <a:t>вятейший Синод в связи с празднованием тысячелетия </a:t>
            </a:r>
            <a:r>
              <a:rPr lang="ru-RU" sz="2400" b="1" i="1" dirty="0" smtClean="0">
                <a:solidFill>
                  <a:srgbClr val="C00000"/>
                </a:solidFill>
                <a:effectLst/>
                <a:latin typeface="Times New Roman" pitchFamily="18" charset="0"/>
                <a:ea typeface="Calibri" pitchFamily="34" charset="0"/>
                <a:cs typeface="Times New Roman" pitchFamily="18" charset="0"/>
              </a:rPr>
              <a:t>М</a:t>
            </a:r>
            <a:r>
              <a:rPr lang="ru-RU" sz="2400" b="1" i="1" dirty="0" smtClean="0">
                <a:solidFill>
                  <a:schemeClr val="tx1"/>
                </a:solidFill>
                <a:effectLst/>
                <a:latin typeface="Times New Roman" pitchFamily="18" charset="0"/>
                <a:ea typeface="Calibri" pitchFamily="34" charset="0"/>
                <a:cs typeface="Times New Roman" pitchFamily="18" charset="0"/>
              </a:rPr>
              <a:t>оравской миссии святых Кирилла и </a:t>
            </a:r>
            <a:r>
              <a:rPr lang="ru-RU" sz="2400" b="1" i="1" dirty="0" smtClean="0">
                <a:solidFill>
                  <a:srgbClr val="C00000"/>
                </a:solidFill>
                <a:effectLst/>
                <a:latin typeface="Times New Roman" pitchFamily="18" charset="0"/>
                <a:ea typeface="Calibri" pitchFamily="34" charset="0"/>
                <a:cs typeface="Times New Roman" pitchFamily="18" charset="0"/>
              </a:rPr>
              <a:t>М</a:t>
            </a:r>
            <a:r>
              <a:rPr lang="ru-RU" sz="2400" b="1" i="1" dirty="0" smtClean="0">
                <a:solidFill>
                  <a:schemeClr val="tx1"/>
                </a:solidFill>
                <a:effectLst/>
                <a:latin typeface="Times New Roman" pitchFamily="18" charset="0"/>
                <a:ea typeface="Calibri" pitchFamily="34" charset="0"/>
                <a:cs typeface="Times New Roman" pitchFamily="18" charset="0"/>
              </a:rPr>
              <a:t>ефодия установил </a:t>
            </a:r>
            <a:r>
              <a:rPr lang="ru-RU" sz="2400" b="1" dirty="0" smtClean="0">
                <a:solidFill>
                  <a:schemeClr val="tx1"/>
                </a:solidFill>
                <a:effectLst/>
                <a:latin typeface="Arial" pitchFamily="34" charset="0"/>
              </a:rPr>
              <a:t/>
            </a:r>
            <a:br>
              <a:rPr lang="ru-RU" sz="2400" b="1" dirty="0" smtClean="0">
                <a:solidFill>
                  <a:schemeClr val="tx1"/>
                </a:solidFill>
                <a:effectLst/>
                <a:latin typeface="Arial" pitchFamily="34" charset="0"/>
              </a:rPr>
            </a:br>
            <a:r>
              <a:rPr lang="ru-RU" sz="2400" b="1" i="1" dirty="0" smtClean="0">
                <a:solidFill>
                  <a:schemeClr val="tx1"/>
                </a:solidFill>
                <a:effectLst/>
                <a:latin typeface="Times New Roman" pitchFamily="18" charset="0"/>
                <a:ea typeface="Calibri" pitchFamily="34" charset="0"/>
                <a:cs typeface="Times New Roman" pitchFamily="18" charset="0"/>
              </a:rPr>
              <a:t>ежегодное празднование в честь преподобных Мефодия и Кирилла 11 мая (24 мая по новому стилю).</a:t>
            </a:r>
            <a:endParaRPr lang="ru-RU" sz="2400" b="1" dirty="0" smtClean="0">
              <a:solidFill>
                <a:schemeClr val="tx1"/>
              </a:solidFill>
              <a:effectLst/>
              <a:latin typeface="Arial" pitchFamily="34" charset="0"/>
            </a:endParaRPr>
          </a:p>
        </p:txBody>
      </p:sp>
      <p:pic>
        <p:nvPicPr>
          <p:cNvPr id="5" name="Picture 6" descr="Картинка 14 из 9779">
            <a:hlinkClick r:id="rId3"/>
          </p:cNvPr>
          <p:cNvPicPr>
            <a:picLocks noChangeAspect="1" noChangeArrowheads="1"/>
          </p:cNvPicPr>
          <p:nvPr/>
        </p:nvPicPr>
        <p:blipFill>
          <a:blip r:embed="rId4"/>
          <a:srcRect/>
          <a:stretch>
            <a:fillRect/>
          </a:stretch>
        </p:blipFill>
        <p:spPr bwMode="auto">
          <a:xfrm>
            <a:off x="5321300" y="3114675"/>
            <a:ext cx="3005138" cy="3670300"/>
          </a:xfrm>
          <a:prstGeom prst="rect">
            <a:avLst/>
          </a:prstGeom>
          <a:noFill/>
        </p:spPr>
      </p:pic>
      <p:pic>
        <p:nvPicPr>
          <p:cNvPr id="22532" name="Рисунок 5" descr="012.gif"/>
          <p:cNvPicPr>
            <a:picLocks noChangeAspect="1"/>
          </p:cNvPicPr>
          <p:nvPr/>
        </p:nvPicPr>
        <p:blipFill>
          <a:blip r:embed="rId5"/>
          <a:srcRect/>
          <a:stretch>
            <a:fillRect/>
          </a:stretch>
        </p:blipFill>
        <p:spPr bwMode="auto">
          <a:xfrm rot="1057574">
            <a:off x="4075113" y="5300663"/>
            <a:ext cx="1127125" cy="11763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p:cNvPicPr>
            <a:picLocks noChangeAspect="1" noChangeArrowheads="1"/>
          </p:cNvPicPr>
          <p:nvPr/>
        </p:nvPicPr>
        <p:blipFill>
          <a:blip r:embed="rId2"/>
          <a:srcRect/>
          <a:stretch>
            <a:fillRect/>
          </a:stretch>
        </p:blipFill>
        <p:spPr bwMode="auto">
          <a:xfrm>
            <a:off x="4297363" y="79375"/>
            <a:ext cx="4724400" cy="3035300"/>
          </a:xfrm>
          <a:prstGeom prst="rect">
            <a:avLst/>
          </a:prstGeom>
          <a:noFill/>
        </p:spPr>
      </p:pic>
      <p:pic>
        <p:nvPicPr>
          <p:cNvPr id="4" name="Picture 15" descr="Обрезать"/>
          <p:cNvPicPr>
            <a:picLocks noChangeAspect="1" noChangeArrowheads="1"/>
          </p:cNvPicPr>
          <p:nvPr/>
        </p:nvPicPr>
        <p:blipFill>
          <a:blip r:embed="rId3"/>
          <a:srcRect/>
          <a:stretch>
            <a:fillRect/>
          </a:stretch>
        </p:blipFill>
        <p:spPr bwMode="auto">
          <a:xfrm>
            <a:off x="4889500" y="2968625"/>
            <a:ext cx="3473450" cy="2609850"/>
          </a:xfrm>
          <a:prstGeom prst="rect">
            <a:avLst/>
          </a:prstGeom>
          <a:noFill/>
        </p:spPr>
      </p:pic>
      <p:sp>
        <p:nvSpPr>
          <p:cNvPr id="2049" name="Rectangle 1"/>
          <p:cNvSpPr>
            <a:spLocks noGrp="1" noChangeArrowheads="1"/>
          </p:cNvSpPr>
          <p:nvPr>
            <p:ph type="title"/>
          </p:nvPr>
        </p:nvSpPr>
        <p:spPr bwMode="auto">
          <a:xfrm>
            <a:off x="0" y="531813"/>
            <a:ext cx="5003800" cy="5794375"/>
          </a:xfrm>
          <a:prstGeom prst="verticalScroll">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0" compatLnSpc="1">
            <a:prstTxWarp prst="textNoShape">
              <a:avLst/>
            </a:prstTxWarp>
            <a:spAutoFit/>
          </a:bodyPr>
          <a:lstStyle/>
          <a:p>
            <a:pPr algn="ctr"/>
            <a:r>
              <a:rPr lang="ru-RU" sz="2400" b="1" smtClean="0">
                <a:solidFill>
                  <a:srgbClr val="C00000"/>
                </a:solidFill>
                <a:effectLst/>
                <a:latin typeface="Calibri" pitchFamily="34" charset="0"/>
                <a:cs typeface="Times New Roman" pitchFamily="18" charset="0"/>
              </a:rPr>
              <a:t>О</a:t>
            </a:r>
            <a:r>
              <a:rPr lang="ru-RU" sz="2400" b="1" smtClean="0">
                <a:solidFill>
                  <a:schemeClr val="tx1"/>
                </a:solidFill>
                <a:effectLst/>
                <a:latin typeface="Calibri" pitchFamily="34" charset="0"/>
                <a:cs typeface="Times New Roman" pitchFamily="18" charset="0"/>
              </a:rPr>
              <a:t>глянись на предков наших, </a:t>
            </a:r>
            <a:br>
              <a:rPr lang="ru-RU" sz="2400" b="1" smtClean="0">
                <a:solidFill>
                  <a:schemeClr val="tx1"/>
                </a:solidFill>
                <a:effectLst/>
                <a:latin typeface="Calibri" pitchFamily="34" charset="0"/>
                <a:cs typeface="Times New Roman" pitchFamily="18" charset="0"/>
              </a:rPr>
            </a:br>
            <a:r>
              <a:rPr lang="ru-RU" sz="2400" b="1" smtClean="0">
                <a:solidFill>
                  <a:srgbClr val="C00000"/>
                </a:solidFill>
                <a:effectLst/>
                <a:latin typeface="Calibri" pitchFamily="34" charset="0"/>
                <a:cs typeface="Times New Roman" pitchFamily="18" charset="0"/>
              </a:rPr>
              <a:t>Н</a:t>
            </a:r>
            <a:r>
              <a:rPr lang="ru-RU" sz="2400" b="1" smtClean="0">
                <a:solidFill>
                  <a:schemeClr val="tx1"/>
                </a:solidFill>
                <a:effectLst/>
                <a:latin typeface="Calibri" pitchFamily="34" charset="0"/>
                <a:cs typeface="Times New Roman" pitchFamily="18" charset="0"/>
              </a:rPr>
              <a:t>а героев прошлых дней.</a:t>
            </a:r>
            <a:br>
              <a:rPr lang="ru-RU" sz="2400" b="1" smtClean="0">
                <a:solidFill>
                  <a:schemeClr val="tx1"/>
                </a:solidFill>
                <a:effectLst/>
                <a:latin typeface="Calibri" pitchFamily="34" charset="0"/>
                <a:cs typeface="Times New Roman" pitchFamily="18" charset="0"/>
              </a:rPr>
            </a:br>
            <a:r>
              <a:rPr lang="ru-RU" sz="2400" b="1" smtClean="0">
                <a:solidFill>
                  <a:srgbClr val="C00000"/>
                </a:solidFill>
                <a:effectLst/>
                <a:latin typeface="Calibri" pitchFamily="34" charset="0"/>
                <a:cs typeface="Times New Roman" pitchFamily="18" charset="0"/>
              </a:rPr>
              <a:t>В</a:t>
            </a:r>
            <a:r>
              <a:rPr lang="ru-RU" sz="2400" b="1" smtClean="0">
                <a:solidFill>
                  <a:schemeClr val="tx1"/>
                </a:solidFill>
                <a:effectLst/>
                <a:latin typeface="Calibri" pitchFamily="34" charset="0"/>
                <a:cs typeface="Times New Roman" pitchFamily="18" charset="0"/>
              </a:rPr>
              <a:t>споминай их добрым словом –</a:t>
            </a:r>
            <a:br>
              <a:rPr lang="ru-RU" sz="2400" b="1" smtClean="0">
                <a:solidFill>
                  <a:schemeClr val="tx1"/>
                </a:solidFill>
                <a:effectLst/>
                <a:latin typeface="Calibri" pitchFamily="34" charset="0"/>
                <a:cs typeface="Times New Roman" pitchFamily="18" charset="0"/>
              </a:rPr>
            </a:br>
            <a:r>
              <a:rPr lang="ru-RU" sz="2400" b="1" smtClean="0">
                <a:solidFill>
                  <a:srgbClr val="C00000"/>
                </a:solidFill>
                <a:effectLst/>
                <a:latin typeface="Calibri" pitchFamily="34" charset="0"/>
                <a:cs typeface="Times New Roman" pitchFamily="18" charset="0"/>
              </a:rPr>
              <a:t>С</a:t>
            </a:r>
            <a:r>
              <a:rPr lang="ru-RU" sz="2400" b="1" smtClean="0">
                <a:solidFill>
                  <a:schemeClr val="tx1"/>
                </a:solidFill>
                <a:effectLst/>
                <a:latin typeface="Calibri" pitchFamily="34" charset="0"/>
                <a:cs typeface="Times New Roman" pitchFamily="18" charset="0"/>
              </a:rPr>
              <a:t>лава им, борцам суровым!</a:t>
            </a:r>
            <a:br>
              <a:rPr lang="ru-RU" sz="2400" b="1" smtClean="0">
                <a:solidFill>
                  <a:schemeClr val="tx1"/>
                </a:solidFill>
                <a:effectLst/>
                <a:latin typeface="Calibri" pitchFamily="34" charset="0"/>
                <a:cs typeface="Times New Roman" pitchFamily="18" charset="0"/>
              </a:rPr>
            </a:br>
            <a:r>
              <a:rPr lang="ru-RU" sz="2400" b="1" smtClean="0">
                <a:solidFill>
                  <a:srgbClr val="C00000"/>
                </a:solidFill>
                <a:effectLst/>
                <a:latin typeface="Calibri" pitchFamily="34" charset="0"/>
                <a:cs typeface="Times New Roman" pitchFamily="18" charset="0"/>
              </a:rPr>
              <a:t>С</a:t>
            </a:r>
            <a:r>
              <a:rPr lang="ru-RU" sz="2400" b="1" smtClean="0">
                <a:solidFill>
                  <a:schemeClr val="tx1"/>
                </a:solidFill>
                <a:effectLst/>
                <a:latin typeface="Calibri" pitchFamily="34" charset="0"/>
                <a:cs typeface="Times New Roman" pitchFamily="18" charset="0"/>
              </a:rPr>
              <a:t>лава нашей стороне!</a:t>
            </a:r>
            <a:br>
              <a:rPr lang="ru-RU" sz="2400" b="1" smtClean="0">
                <a:solidFill>
                  <a:schemeClr val="tx1"/>
                </a:solidFill>
                <a:effectLst/>
                <a:latin typeface="Calibri" pitchFamily="34" charset="0"/>
                <a:cs typeface="Times New Roman" pitchFamily="18" charset="0"/>
              </a:rPr>
            </a:br>
            <a:r>
              <a:rPr lang="ru-RU" sz="2400" b="1" smtClean="0">
                <a:solidFill>
                  <a:srgbClr val="C00000"/>
                </a:solidFill>
                <a:effectLst/>
                <a:latin typeface="Calibri" pitchFamily="34" charset="0"/>
                <a:cs typeface="Times New Roman" pitchFamily="18" charset="0"/>
              </a:rPr>
              <a:t>С</a:t>
            </a:r>
            <a:r>
              <a:rPr lang="ru-RU" sz="2400" b="1" smtClean="0">
                <a:solidFill>
                  <a:schemeClr val="tx1"/>
                </a:solidFill>
                <a:effectLst/>
                <a:latin typeface="Calibri" pitchFamily="34" charset="0"/>
                <a:cs typeface="Times New Roman" pitchFamily="18" charset="0"/>
              </a:rPr>
              <a:t>лава русской старине!</a:t>
            </a:r>
            <a:br>
              <a:rPr lang="ru-RU" sz="2400" b="1" smtClean="0">
                <a:solidFill>
                  <a:schemeClr val="tx1"/>
                </a:solidFill>
                <a:effectLst/>
                <a:latin typeface="Calibri" pitchFamily="34" charset="0"/>
                <a:cs typeface="Times New Roman" pitchFamily="18" charset="0"/>
              </a:rPr>
            </a:br>
            <a:r>
              <a:rPr lang="ru-RU" sz="2400" b="1" smtClean="0">
                <a:solidFill>
                  <a:srgbClr val="C00000"/>
                </a:solidFill>
                <a:effectLst/>
                <a:latin typeface="Calibri" pitchFamily="34" charset="0"/>
                <a:cs typeface="Times New Roman" pitchFamily="18" charset="0"/>
              </a:rPr>
              <a:t>А</a:t>
            </a:r>
            <a:r>
              <a:rPr lang="ru-RU" sz="2400" b="1" smtClean="0">
                <a:solidFill>
                  <a:schemeClr val="tx1"/>
                </a:solidFill>
                <a:effectLst/>
                <a:latin typeface="Calibri" pitchFamily="34" charset="0"/>
                <a:cs typeface="Times New Roman" pitchFamily="18" charset="0"/>
              </a:rPr>
              <a:t> преданья старины </a:t>
            </a:r>
            <a:br>
              <a:rPr lang="ru-RU" sz="2400" b="1" smtClean="0">
                <a:solidFill>
                  <a:schemeClr val="tx1"/>
                </a:solidFill>
                <a:effectLst/>
                <a:latin typeface="Calibri" pitchFamily="34" charset="0"/>
                <a:cs typeface="Times New Roman" pitchFamily="18" charset="0"/>
              </a:rPr>
            </a:br>
            <a:r>
              <a:rPr lang="ru-RU" sz="2400" b="1" smtClean="0">
                <a:solidFill>
                  <a:srgbClr val="C00000"/>
                </a:solidFill>
                <a:effectLst/>
                <a:latin typeface="Calibri" pitchFamily="34" charset="0"/>
                <a:cs typeface="Times New Roman" pitchFamily="18" charset="0"/>
              </a:rPr>
              <a:t>З</a:t>
            </a:r>
            <a:r>
              <a:rPr lang="ru-RU" sz="2400" b="1" smtClean="0">
                <a:solidFill>
                  <a:schemeClr val="tx1"/>
                </a:solidFill>
                <a:effectLst/>
                <a:latin typeface="Calibri" pitchFamily="34" charset="0"/>
                <a:cs typeface="Times New Roman" pitchFamily="18" charset="0"/>
              </a:rPr>
              <a:t>абывать мы не должны.</a:t>
            </a:r>
            <a:br>
              <a:rPr lang="ru-RU" sz="2400" b="1" smtClean="0">
                <a:solidFill>
                  <a:schemeClr val="tx1"/>
                </a:solidFill>
                <a:effectLst/>
                <a:latin typeface="Calibri" pitchFamily="34" charset="0"/>
                <a:cs typeface="Times New Roman" pitchFamily="18" charset="0"/>
              </a:rPr>
            </a:br>
            <a:r>
              <a:rPr lang="ru-RU" sz="2400" b="1" i="1" smtClean="0">
                <a:solidFill>
                  <a:schemeClr val="tx1"/>
                </a:solidFill>
                <a:effectLst/>
                <a:latin typeface="Calibri" pitchFamily="34" charset="0"/>
                <a:cs typeface="Times New Roman" pitchFamily="18" charset="0"/>
              </a:rPr>
              <a:t>                                                                        </a:t>
            </a:r>
            <a:r>
              <a:rPr lang="ru-RU" sz="2400" b="1" i="1" smtClean="0">
                <a:solidFill>
                  <a:srgbClr val="C00000"/>
                </a:solidFill>
                <a:effectLst/>
                <a:latin typeface="Calibri" pitchFamily="34" charset="0"/>
                <a:cs typeface="Times New Roman" pitchFamily="18" charset="0"/>
              </a:rPr>
              <a:t>Н</a:t>
            </a:r>
            <a:r>
              <a:rPr lang="en-US" sz="2400" b="1" i="1" smtClean="0">
                <a:solidFill>
                  <a:srgbClr val="C00000"/>
                </a:solidFill>
                <a:effectLst/>
                <a:latin typeface="Calibri" pitchFamily="34" charset="0"/>
                <a:cs typeface="Times New Roman" pitchFamily="18" charset="0"/>
              </a:rPr>
              <a:t>.</a:t>
            </a:r>
            <a:r>
              <a:rPr lang="ru-RU" sz="2400" b="1" i="1" smtClean="0">
                <a:solidFill>
                  <a:srgbClr val="C00000"/>
                </a:solidFill>
                <a:effectLst/>
                <a:latin typeface="Calibri" pitchFamily="34" charset="0"/>
                <a:cs typeface="Times New Roman" pitchFamily="18" charset="0"/>
              </a:rPr>
              <a:t>Кончаловская</a:t>
            </a:r>
            <a:r>
              <a:rPr lang="en-US" sz="2400" i="1" smtClean="0">
                <a:solidFill>
                  <a:schemeClr val="tx1"/>
                </a:solidFill>
                <a:effectLst/>
                <a:latin typeface="Calibri" pitchFamily="34" charset="0"/>
                <a:cs typeface="Times New Roman" pitchFamily="18" charset="0"/>
              </a:rPr>
              <a:t>                                       </a:t>
            </a:r>
            <a:endParaRPr lang="en-US" sz="2400" smtClean="0">
              <a:solidFill>
                <a:schemeClr val="tx1"/>
              </a:solidFill>
              <a:effectLst/>
              <a:latin typeface="Arial" charset="0"/>
            </a:endParaRPr>
          </a:p>
        </p:txBody>
      </p:sp>
      <p:pic>
        <p:nvPicPr>
          <p:cNvPr id="23556" name="Рисунок 6" descr="014.gif"/>
          <p:cNvPicPr>
            <a:picLocks noChangeAspect="1"/>
          </p:cNvPicPr>
          <p:nvPr/>
        </p:nvPicPr>
        <p:blipFill>
          <a:blip r:embed="rId4"/>
          <a:srcRect/>
          <a:stretch>
            <a:fillRect/>
          </a:stretch>
        </p:blipFill>
        <p:spPr bwMode="auto">
          <a:xfrm>
            <a:off x="7235825" y="5229225"/>
            <a:ext cx="1649413" cy="1460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par>
                                <p:cTn id="8" presetID="20" presetClass="entr" presetSubtype="0" fill="hold" nodeType="withEffect">
                                  <p:stCondLst>
                                    <p:cond delay="400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Другая 7">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FF000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501</TotalTime>
  <Words>2397</Words>
  <Application>Microsoft Office PowerPoint</Application>
  <PresentationFormat>Экран (4:3)</PresentationFormat>
  <Paragraphs>110</Paragraphs>
  <Slides>37</Slides>
  <Notes>1</Notes>
  <HiddenSlides>0</HiddenSlides>
  <MMClips>1</MMClips>
  <ScaleCrop>false</ScaleCrop>
  <HeadingPairs>
    <vt:vector size="6" baseType="variant">
      <vt:variant>
        <vt:lpstr>Использованные шрифты</vt:lpstr>
      </vt:variant>
      <vt:variant>
        <vt:i4>9</vt:i4>
      </vt:variant>
      <vt:variant>
        <vt:lpstr>Шаблон оформления</vt:lpstr>
      </vt:variant>
      <vt:variant>
        <vt:i4>7</vt:i4>
      </vt:variant>
      <vt:variant>
        <vt:lpstr>Заголовки слайдов</vt:lpstr>
      </vt:variant>
      <vt:variant>
        <vt:i4>37</vt:i4>
      </vt:variant>
    </vt:vector>
  </HeadingPairs>
  <TitlesOfParts>
    <vt:vector size="53" baseType="lpstr">
      <vt:lpstr>Corbel</vt:lpstr>
      <vt:lpstr>Arial</vt:lpstr>
      <vt:lpstr>Wingdings 2</vt:lpstr>
      <vt:lpstr>Verdana</vt:lpstr>
      <vt:lpstr>Calibri</vt:lpstr>
      <vt:lpstr>Gill Sans MT</vt:lpstr>
      <vt:lpstr>Times New Roman</vt:lpstr>
      <vt:lpstr>Algerian</vt:lpstr>
      <vt:lpstr>Arial Black</vt:lpstr>
      <vt:lpstr>Солнцестояние</vt:lpstr>
      <vt:lpstr>Солнцестояние</vt:lpstr>
      <vt:lpstr>Солнцестояние</vt:lpstr>
      <vt:lpstr>Солнцестояние</vt:lpstr>
      <vt:lpstr>Солнцестояние</vt:lpstr>
      <vt:lpstr>Солнцестояние</vt:lpstr>
      <vt:lpstr>Солнцестояние</vt:lpstr>
      <vt:lpstr>Интегрированный урок  по английскому языку и русской литературе Литературная гостиная «1150 лет славянской письменности»</vt:lpstr>
      <vt:lpstr>24 мая 2013 года исполняется 1150 лет русской письменности и культуре </vt:lpstr>
      <vt:lpstr>Слайд 3</vt:lpstr>
      <vt:lpstr>Слайд 4</vt:lpstr>
      <vt:lpstr>  The 24th of May is the day of memory of two Saints Kiril and Metodij, the founders of the Macedonian literacy. 24 мая – это День памяти двух Святых Кирилла и Мефодия, основателей Македонской грамотности. It’s a Day of Slavonic Writing and Culture.  Это День Славянской Письменности и Культуры. Since 1991 year Russian people have traditionally celebrated this holiday  С 1991 года люди России Традиционно празднуют этот праздник. </vt:lpstr>
      <vt:lpstr>This holiday after many years of silence was renewed in 1986  Этот праздник после многих десятилетий забвения был возрожден в нашей стране в 1986 году, and in 1996 it became a state holiday according   а в 1991 году ему был придан статус государственного согласно to the Decree  of  the Presidium  of Upper Soviet of the Russian Federation   Постановлению Президиума Верховного Совета РСФСР                     from 30th January 1991 “About the Day of Slavonic Writing and Culture”  «О Дне славянской письменности и культуры», 30 января 1991 года. </vt:lpstr>
      <vt:lpstr>Постановление Президиума Верховного Совета РСФСР О  Дне славянской письменности и культуры:                                                                                               Придавая важное значение культурному и историческому возрождению народов России и учитывая международную практику празднования дня славянских просветителей Кирилла и Мефодия, Президиум Верховного Совета РСФСР постановляет:  Объявить 24 мая Днем славянской письменности и культуры.  Председатель Верховного совета РСФСР Б.Н. Ельцин.    «Москва, Дом Советов РСФСР. 30 января 1991 года.</vt:lpstr>
      <vt:lpstr>Немного истории: 150 лет назад, 24 мая 1863 г.,  Российский Святейший Синод в связи с празднованием тысячелетия Моравской миссии святых Кирилла и Мефодия установил  ежегодное празднование в честь преподобных Мефодия и Кирилла 11 мая (24 мая по новому стилю).</vt:lpstr>
      <vt:lpstr>Оглянись на предков наших,  На героев прошлых дней. Вспоминай их добрым словом – Слава им, борцам суровым! Слава нашей стороне! Слава русской старине! А преданья старины  Забывать мы не должны.                                                                         Н.Кончаловская                                       </vt:lpstr>
      <vt:lpstr>Do we often think how our ancestors lived, how they associated,  related, what they thought about and dreamed? Часто ли мы задумываемся над тем, как жили наши предки, как общались,  о чем думали и мечтали? To learn it we can from books – the real miracle of human hands. Узнать об этом нам помогают книги - настоящее чудо рук человеческих. Book is wisdom of many generations Книга – это мудрость многих поколений. </vt:lpstr>
      <vt:lpstr>But for writing a book you have to have another miracle – alphabet.  Но для того, чтобы написать книгу, надо обладать еще одним чудом - азбукой.  This miracle has been accompanying us all our life Это чудо сопровождает нас с раннего детства до последних дней. </vt:lpstr>
      <vt:lpstr>And now let’s listen to the poem “BOOKS”. The author of it is Ann Burlakova.  А теперь, давайте послушаем стихотворение Анны Бурлаковой «КНИГИ:  Books are full of many things That I would like to know. Books are full of greatest men That lived long, long ago.  Books are full of countries, That I would like to know. Books are full of nice people That I would like to be.   </vt:lpstr>
      <vt:lpstr>Books are full of children That I would like to meet. Books are full of sweet fruit That I would like to eat.  Books are full of mountains That can be high or low. Books are full of some trips That I would like to take.  Books are full of good songs That I would Like to make Books are full of many games That I would like to play. Books are our best friends As people often say. </vt:lpstr>
      <vt:lpstr>And another miracle... The men’s names created our alphabet are known.                  И еще одно чудо в том, что имена людей, создавших нашу азбуку, известны. They are solonic brothers-monks Kiril and Metodij.   Это солунские братья - монахи Кирилл и Мефодий.                          What was the way of creating alphabet? What men were Kiril and Metodij? Каким был путь создания азбуки? Какими людьми были Кирилл и Мефодий? </vt:lpstr>
      <vt:lpstr>What does their exploit consist of?  How do people keep memory about them, great enlighteners? В чем состоит их подвиг? Как люди хранят память о великих просветителях?   We’ll try to answer on these questions. На эти вопросы нам и предстоит найти ответы</vt:lpstr>
      <vt:lpstr>The first page – Lives of Kiril and Metodij.  Первая страница – Жизнь Кирилла и Мефодия </vt:lpstr>
      <vt:lpstr>The first page – Lives of Kiril and Metodij Первая страница – Жизнь Кирилла и Мефодия</vt:lpstr>
      <vt:lpstr>The first page – Lives of Kiril and Metodij Первая страница – Жизнь Кирилла и Мефодия</vt:lpstr>
      <vt:lpstr>Инсценировка «Константин и приезжий»  </vt:lpstr>
      <vt:lpstr> Инсценировка «Константин и приезжий»  </vt:lpstr>
      <vt:lpstr>Инсценировка «Константин и приезжий»  </vt:lpstr>
      <vt:lpstr>Отрывок из «Жития Кирилла и Мефодия» Из воспоминаний великих братьев:</vt:lpstr>
      <vt:lpstr>Отрывок из «Жития Кирилла и Мефодия» Из воспоминаний великих братьев:</vt:lpstr>
      <vt:lpstr>Отрывок из «Жития Кирилла и Мефодия» Из воспоминаний великих братьев:</vt:lpstr>
      <vt:lpstr>Слайд 25</vt:lpstr>
      <vt:lpstr>  Kiril and Metodij created Slavonic alphabet which was easier and more elementary, more intelligible and considerable convenient.  Кирилл и Мефодий создали для славян письменность, которая была гораздо проще, понятнее и значительно удобнее в использовании.          Kiril’s alphabet consisted of 43 letters and figures. We can also notice that some modern letters are sounded and written                                                                             Азбука Кирилла насчитывала сорок три буквы и включала в себя также и цифры. Наши нынешние буквы произносятся и пишутся очень похоже на те, in the same way which was proposed by Kiril. It was “kirilitsa”. It was introduced in many Slavonic countries in that time.   что были предложены Кириллом. В разных славянских странах получила распространение изобретенная Кириллом и Мефодием азбука – кириллица,   </vt:lpstr>
      <vt:lpstr>   Kirilitsa was created in the end of the 9th century and beginning of the 10th century. Each letter had each name: “az”, “buky”, “vedi”, “ludi”,”pokoy”, “fert”, “idzitsa”…         В кириллице, составленной в конце 9 начале 10 века, каждая буква  имела свое название “аз”, “буки”, “веди”... “люди” ... “покой”... “ферт”... “ижица”...                                     Slavonic alphabet existed invariably in Russia for over seven hundred years.  Славянский алфавит просуществовал на Руси неизменным более семи столетий.  Brothers remembered that letters must be fine because they must attract human who saw letters wanted to write with them                                                                        Братья помнили о том, что буквы должны быть и красивыми, чтобы человек, едва увидевший их, сразу захотел овладеть письмом.     </vt:lpstr>
      <vt:lpstr>Another alphabet with which Slavonic people wrote was “glagolica”   Другая азбука – глаголица, которой пользовались древние славяне, не имеет никакого сходства с греческой азбукой.                                                                   Maybe Kiril wasn't a founder of "glagolica" but it’s known that he put some new items in it and used it. Есть основания полагать, что хотя Кирилл и не был ее создателем, однако он внес в нее некоторое усовершенствование и использовал ее наряду с кириллицей. </vt:lpstr>
      <vt:lpstr>Стихотворение Валентина Сидорова «Кириллица»                                 Так вот они – наши истоки,             Плывут, в полумраке светясь,             Торжественно – строгие строки,             Литая славянская вязь.             Так вот где, так вот где впервые             Обрёл у подножия гор             Под огненным знаком Софии             Алмазную твёрдость глагол.             Великое таинство звука,             Презревшее тленье и смерть,             На синих днепровских излуках             Качнуло недвижную твердь.             И Русь над водой многопенной,             Открытая вольным ветрам,            «Я есмь!» - заявила Вселенной,            «Я есмь!» - заявила векам. </vt:lpstr>
      <vt:lpstr>  After the death of two great brothers their disciples were undergone to persecution. The Rome Pope forbade the learning of Slavonic language.  После смерти великих братьев их ученики претерпели гонения. Папа Римский запретил изучение славянского языка.  The new alphabet confirmed firmly in Bulgaria, and then in Serbia, Rumania, and Russ   Новая азбука для славян прочно утвердилось в Болгарии, а оттуда была перенесена в Сербию, Румынию и на Русь. </vt:lpstr>
      <vt:lpstr>Каждая буква кириллицы была особенной и имела имя: А – аз, Б – буки, В – веди,  Г – глаголь, Д – добро, Е – есте, Ж – живете, З – зело, земля, Л – люди,   М – мыслете, П – покой, Р – рцы, речь, С – слово, Т – твёрдо…   Некоторые названия букв старославянской азбуки до сих пор используются в устойчивых оборотах – фразеологизмах:  Знать на ять – знать досконально, на отлично.  Прописать ижицу – проучить как следует, высечь, наказать.  Стоять фертом  - стоять руки в боки, как буква Ф Сначала аз да буки, а потом и науки – т.е. сначала азбуку надо выучить, а потом заниматься науками.</vt:lpstr>
      <vt:lpstr>  Стихотворение поэта Сергея Крыжановского «Старославянский язык»:                                                                                        Отчего, обжигая горло, Разбирая часами подряд Сочетания «оло»и «оро» - «Вран» и «ворон», «молод» и «млад»? «Человек некий име два сына…» Я прислушиваюсь к словам. Открывается в них Россия, Легендарная быль славян… Сто-ро-на. Го-ло-са. До-ро-га. Я усвоил твёрдо азы: С давних лет к открытости слога Тяготел славянский язык!»  </vt:lpstr>
      <vt:lpstr>  Only Peter the 1st changed Slavonic alphabet into “civil” one. According to tsar’s decree letters ‘us little”, “us big”, “ksi”, “psi”, “zelo” were abolished and ordered to simplify writing.  Лишь в царствование Петра Первого славянская азбука была заменена «гражданской», были внесены изменения в алфавит. Царским указом велено было упростить правописание и отменить буквы “юс малый”, “юс большой”, “кси”, “пси”, “зело”, “омегу”, которые стали обузой в русском алфавите.                                     In the second part of the 18th century new letters were added into Russian alphabet. They were not in Slavonic alphabet. They were “Ye” and “Yo” Во 2-й половине 18-го столетия русский алфавит пополнился новыми буквами, которых не было в славянской азбуке. Это буквы “Й” и “Ё”. </vt:lpstr>
      <vt:lpstr> New reform of Russian alphabet took place in 1918. According to it letters “desyatirichnoye”, “yat”, “fita”, ‘idzitsa”, and letter “yer” in the end of the words were desipeared.    Новая реформа алфавита была проведена в России в 1918 году. Согласно ей упразднялись буквы: “десятеричное”, “ять”, “фита”, “ижица”, буква “ер” на конце слов. Now our alphabet has 33 letters.  Сейчас наша азбука, составленная Кириллом и Мефодием,  содержит оптимальное количество букв - 33. </vt:lpstr>
      <vt:lpstr> Slavonic alphabet is wonderful. It is considered one of the simplest one for writing. And the names Kiril and Metodij became the symbol of soul heroism  Славянская азбука удивительна и до сих пор считается одной из самых удобных систем письма. А имена Кирилла и Мефодия, «первоучителей словенских», стали символом духовного подвига. И каждый человек, изучающий русский язык, должен знать и хранить в своей памяти святые имена первых славянских просветителей - братьев Кирилла и Мефодия. Память великих братьев чтят словами праздничного песнопения</vt:lpstr>
      <vt:lpstr>" Радуйтесь, Мефодий и Кирилл, народов славянских богомудрые учителя: 1 –чтец:  По широкой Руси – нашей матушке Колокольный звон разливается. Ныне братья святые Кирилл и Мефодий  За труды свои прославляются.  2 чтец: Вспоминают Кирилла с Мефодием, Братьев славных, равноапостольных, В Белоруссии, Македонии, В Польше, Чехии и Словакии. Хвалят братьев премудрых в Болгарии, В Украине, Хорватии, Сербии!  3 чтец: Все народы, что пишут кириллицей, Что зовутся издревле славянскими, Славят подвиг первоучителей, Христианских своих просветителей. </vt:lpstr>
      <vt:lpstr>Thank you for your attention!  До новых встреч!</vt:lpstr>
    </vt:vector>
  </TitlesOfParts>
  <Company>WareZ Provider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www.PHILka.RU</dc:creator>
  <cp:lastModifiedBy>User</cp:lastModifiedBy>
  <cp:revision>66</cp:revision>
  <dcterms:created xsi:type="dcterms:W3CDTF">2012-10-30T16:59:32Z</dcterms:created>
  <dcterms:modified xsi:type="dcterms:W3CDTF">2013-12-25T15:28:11Z</dcterms:modified>
</cp:coreProperties>
</file>