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9"/>
  </p:notesMasterIdLst>
  <p:sldIdLst>
    <p:sldId id="256" r:id="rId2"/>
    <p:sldId id="257" r:id="rId3"/>
    <p:sldId id="259" r:id="rId4"/>
    <p:sldId id="258" r:id="rId5"/>
    <p:sldId id="260" r:id="rId6"/>
    <p:sldId id="263" r:id="rId7"/>
    <p:sldId id="265" r:id="rId8"/>
    <p:sldId id="264" r:id="rId9"/>
    <p:sldId id="266" r:id="rId10"/>
    <p:sldId id="267" r:id="rId11"/>
    <p:sldId id="269" r:id="rId12"/>
    <p:sldId id="270" r:id="rId13"/>
    <p:sldId id="268" r:id="rId14"/>
    <p:sldId id="272" r:id="rId15"/>
    <p:sldId id="271" r:id="rId16"/>
    <p:sldId id="275" r:id="rId17"/>
    <p:sldId id="274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21C0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7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F1041A-C635-4069-A8AE-3362287A7193}" type="datetimeFigureOut">
              <a:rPr lang="ru-RU" smtClean="0"/>
              <a:pPr/>
              <a:t>03.01.2014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1CA261-3477-453E-9CAE-B938AF6D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1CA261-3477-453E-9CAE-B938AF6D7051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Ссылки:</a:t>
            </a:r>
            <a:r>
              <a:rPr lang="ru-RU" baseline="0" dirty="0" smtClean="0"/>
              <a:t> </a:t>
            </a:r>
            <a:r>
              <a:rPr lang="en-US" baseline="0" dirty="0" smtClean="0"/>
              <a:t>go.mail.ru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1CA261-3477-453E-9CAE-B938AF6D7051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961AE-D94B-4AA3-AE1B-D134A0121265}" type="datetimeFigureOut">
              <a:rPr lang="ru-RU" smtClean="0"/>
              <a:pPr/>
              <a:t>03.01.2014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B7B0C-A274-4887-8611-F0B16DFA25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961AE-D94B-4AA3-AE1B-D134A0121265}" type="datetimeFigureOut">
              <a:rPr lang="ru-RU" smtClean="0"/>
              <a:pPr/>
              <a:t>03.01.2014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B7B0C-A274-4887-8611-F0B16DFA25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961AE-D94B-4AA3-AE1B-D134A0121265}" type="datetimeFigureOut">
              <a:rPr lang="ru-RU" smtClean="0"/>
              <a:pPr/>
              <a:t>03.01.2014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B7B0C-A274-4887-8611-F0B16DFA25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961AE-D94B-4AA3-AE1B-D134A0121265}" type="datetimeFigureOut">
              <a:rPr lang="ru-RU" smtClean="0"/>
              <a:pPr/>
              <a:t>03.01.2014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B7B0C-A274-4887-8611-F0B16DFA25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961AE-D94B-4AA3-AE1B-D134A0121265}" type="datetimeFigureOut">
              <a:rPr lang="ru-RU" smtClean="0"/>
              <a:pPr/>
              <a:t>03.01.2014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B7B0C-A274-4887-8611-F0B16DFA25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961AE-D94B-4AA3-AE1B-D134A0121265}" type="datetimeFigureOut">
              <a:rPr lang="ru-RU" smtClean="0"/>
              <a:pPr/>
              <a:t>03.01.2014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B7B0C-A274-4887-8611-F0B16DFA25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961AE-D94B-4AA3-AE1B-D134A0121265}" type="datetimeFigureOut">
              <a:rPr lang="ru-RU" smtClean="0"/>
              <a:pPr/>
              <a:t>03.01.2014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B7B0C-A274-4887-8611-F0B16DFA25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961AE-D94B-4AA3-AE1B-D134A0121265}" type="datetimeFigureOut">
              <a:rPr lang="ru-RU" smtClean="0"/>
              <a:pPr/>
              <a:t>03.01.2014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B7B0C-A274-4887-8611-F0B16DFA25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961AE-D94B-4AA3-AE1B-D134A0121265}" type="datetimeFigureOut">
              <a:rPr lang="ru-RU" smtClean="0"/>
              <a:pPr/>
              <a:t>03.01.2014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B7B0C-A274-4887-8611-F0B16DFA25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961AE-D94B-4AA3-AE1B-D134A0121265}" type="datetimeFigureOut">
              <a:rPr lang="ru-RU" smtClean="0"/>
              <a:pPr/>
              <a:t>03.01.2014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B7B0C-A274-4887-8611-F0B16DFA25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961AE-D94B-4AA3-AE1B-D134A0121265}" type="datetimeFigureOut">
              <a:rPr lang="ru-RU" smtClean="0"/>
              <a:pPr/>
              <a:t>03.01.2014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B7B0C-A274-4887-8611-F0B16DFA25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E961AE-D94B-4AA3-AE1B-D134A0121265}" type="datetimeFigureOut">
              <a:rPr lang="ru-RU" smtClean="0"/>
              <a:pPr/>
              <a:t>03.01.2014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2B7B0C-A274-4887-8611-F0B16DFA252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jpeg"/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jpeg"/><Relationship Id="rId2" Type="http://schemas.openxmlformats.org/officeDocument/2006/relationships/image" Target="../media/image39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jpeg"/><Relationship Id="rId2" Type="http://schemas.openxmlformats.org/officeDocument/2006/relationships/image" Target="../media/image4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4.jpeg"/><Relationship Id="rId4" Type="http://schemas.openxmlformats.org/officeDocument/2006/relationships/image" Target="../media/image43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jpeg"/><Relationship Id="rId5" Type="http://schemas.openxmlformats.org/officeDocument/2006/relationships/image" Target="../media/image48.jpeg"/><Relationship Id="rId4" Type="http://schemas.openxmlformats.org/officeDocument/2006/relationships/image" Target="../media/image47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12.jpeg"/><Relationship Id="rId7" Type="http://schemas.openxmlformats.org/officeDocument/2006/relationships/image" Target="../media/image16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7.jpeg"/><Relationship Id="rId5" Type="http://schemas.openxmlformats.org/officeDocument/2006/relationships/image" Target="../media/image26.jpeg"/><Relationship Id="rId4" Type="http://schemas.openxmlformats.org/officeDocument/2006/relationships/image" Target="../media/image2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0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ПРОПОГАНДА\imgpreview (20)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536504" y="2276872"/>
            <a:ext cx="4572000" cy="385893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7632848" cy="2232248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B0F0"/>
                </a:solidFill>
                <a:cs typeface="Aharoni" pitchFamily="2" charset="-79"/>
              </a:rPr>
              <a:t>Вредные привычки или здоровье – выбери сам!</a:t>
            </a:r>
            <a:r>
              <a:rPr lang="ru-RU" dirty="0">
                <a:solidFill>
                  <a:srgbClr val="00B0F0"/>
                </a:solidFill>
                <a:cs typeface="Aharoni" pitchFamily="2" charset="-79"/>
              </a:rPr>
              <a:t/>
            </a:r>
            <a:br>
              <a:rPr lang="ru-RU" dirty="0">
                <a:solidFill>
                  <a:srgbClr val="00B0F0"/>
                </a:solidFill>
                <a:cs typeface="Aharoni" pitchFamily="2" charset="-79"/>
              </a:rPr>
            </a:br>
            <a:endParaRPr lang="ru-RU" dirty="0">
              <a:solidFill>
                <a:srgbClr val="00B0F0"/>
              </a:solidFill>
              <a:cs typeface="Aharoni" pitchFamily="2" charset="-79"/>
            </a:endParaRPr>
          </a:p>
        </p:txBody>
      </p:sp>
      <p:pic>
        <p:nvPicPr>
          <p:cNvPr id="1029" name="Picture 5" descr="D:\ПРОПОГАНДА\imgpreview (22)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79512" y="2276872"/>
            <a:ext cx="4405511" cy="38884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7030A0"/>
                </a:solidFill>
              </a:rPr>
              <a:t>ПОСЛЕДСТВИЯ КУРЕНИЯ</a:t>
            </a:r>
            <a:endParaRPr lang="ru-RU" dirty="0">
              <a:solidFill>
                <a:srgbClr val="7030A0"/>
              </a:solidFill>
            </a:endParaRPr>
          </a:p>
        </p:txBody>
      </p:sp>
      <p:pic>
        <p:nvPicPr>
          <p:cNvPr id="13" name="Рисунок 12" descr="cancer_gub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4067944" y="3286125"/>
            <a:ext cx="4762500" cy="35718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6" name="Рисунок 15" descr="smoke_1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251520" y="1196752"/>
            <a:ext cx="5145360" cy="38590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7" name="TextBox 16"/>
          <p:cNvSpPr txBox="1"/>
          <p:nvPr/>
        </p:nvSpPr>
        <p:spPr>
          <a:xfrm>
            <a:off x="2843808" y="6309320"/>
            <a:ext cx="10390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Рак губы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7030A0"/>
                </a:solidFill>
              </a:rPr>
              <a:t>ПОСЛЕДСТВИЯ КУРЕНИЯ</a:t>
            </a:r>
            <a:endParaRPr lang="ru-RU" dirty="0">
              <a:solidFill>
                <a:srgbClr val="7030A0"/>
              </a:solidFill>
            </a:endParaRPr>
          </a:p>
        </p:txBody>
      </p:sp>
      <p:pic>
        <p:nvPicPr>
          <p:cNvPr id="8" name="Содержимое 7" descr="vrednye-privychki-2.jpg"/>
          <p:cNvPicPr>
            <a:picLocks noGrp="1" noChangeAspect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67544" y="1196752"/>
            <a:ext cx="4536504" cy="2664296"/>
          </a:xfrm>
        </p:spPr>
      </p:pic>
      <p:pic>
        <p:nvPicPr>
          <p:cNvPr id="10" name="Рисунок 9" descr="legkie-kurilshchika-5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251520" y="3789040"/>
            <a:ext cx="5741144" cy="2755749"/>
          </a:xfrm>
          <a:prstGeom prst="rect">
            <a:avLst/>
          </a:prstGeom>
        </p:spPr>
      </p:pic>
      <p:pic>
        <p:nvPicPr>
          <p:cNvPr id="12" name="Содержимое 11" descr="инвалид.jpg"/>
          <p:cNvPicPr>
            <a:picLocks noGrp="1" noChangeAspect="1"/>
          </p:cNvPicPr>
          <p:nvPr>
            <p:ph sz="half" idx="2"/>
          </p:nvPr>
        </p:nvPicPr>
        <p:blipFill>
          <a:blip r:embed="rId4" cstate="email"/>
          <a:stretch>
            <a:fillRect/>
          </a:stretch>
        </p:blipFill>
        <p:spPr>
          <a:xfrm>
            <a:off x="5508104" y="1484784"/>
            <a:ext cx="3153668" cy="331539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НАРКОМАНИЯ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043608" y="5805264"/>
            <a:ext cx="7272808" cy="608931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2400" dirty="0" smtClean="0">
                <a:latin typeface="+mj-lt"/>
              </a:rPr>
              <a:t>Хроническое заболевание</a:t>
            </a:r>
            <a:r>
              <a:rPr lang="ru-RU" sz="2400" dirty="0">
                <a:latin typeface="+mj-lt"/>
              </a:rPr>
              <a:t>, </a:t>
            </a:r>
            <a:r>
              <a:rPr lang="ru-RU" sz="2400" dirty="0" smtClean="0">
                <a:latin typeface="+mj-lt"/>
              </a:rPr>
              <a:t>вызванное  употреблением наркотических веществ</a:t>
            </a:r>
            <a:r>
              <a:rPr lang="ru-RU" sz="2400" dirty="0">
                <a:latin typeface="+mj-lt"/>
              </a:rPr>
              <a:t>.</a:t>
            </a:r>
          </a:p>
        </p:txBody>
      </p:sp>
      <p:pic>
        <p:nvPicPr>
          <p:cNvPr id="6" name="Рисунок 5" descr="imgpreview (54)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 rot="21021051">
            <a:off x="2008486" y="1211317"/>
            <a:ext cx="5688632" cy="426031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Рисунок 8" descr="imgpreview (57)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 rot="21016752">
            <a:off x="376833" y="1229530"/>
            <a:ext cx="4027892" cy="267978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ПОСЛЕДСТВИЯ НАРКОМАНИИ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76056" y="1412776"/>
            <a:ext cx="3600400" cy="4713387"/>
          </a:xfrm>
        </p:spPr>
        <p:txBody>
          <a:bodyPr>
            <a:noAutofit/>
          </a:bodyPr>
          <a:lstStyle/>
          <a:p>
            <a:pPr marL="0" indent="342900">
              <a:spcBef>
                <a:spcPts val="0"/>
              </a:spcBef>
              <a:buNone/>
            </a:pPr>
            <a:endParaRPr lang="ru-RU" sz="2400" dirty="0">
              <a:latin typeface="+mj-lt"/>
            </a:endParaRPr>
          </a:p>
        </p:txBody>
      </p:sp>
      <p:pic>
        <p:nvPicPr>
          <p:cNvPr id="7" name="Рисунок 6" descr="imgpreview (3)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611560" y="1268760"/>
            <a:ext cx="4104456" cy="511256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8" name="Рисунок 7" descr="imgpreview (4)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4860032" y="1196752"/>
            <a:ext cx="4032448" cy="520552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 descr="imgpreview (14)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5076056" y="1052736"/>
            <a:ext cx="3082454" cy="215384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315416"/>
            <a:ext cx="8229600" cy="1733054"/>
          </a:xfrm>
        </p:spPr>
        <p:txBody>
          <a:bodyPr>
            <a:normAutofit/>
          </a:bodyPr>
          <a:lstStyle/>
          <a:p>
            <a:r>
              <a:rPr lang="ru-RU" sz="4800" b="1" i="1" dirty="0" smtClean="0">
                <a:solidFill>
                  <a:srgbClr val="FF0000"/>
                </a:solidFill>
              </a:rPr>
              <a:t>Мы выбираем- Здоровье!</a:t>
            </a:r>
            <a:endParaRPr lang="ru-RU" sz="4800" b="1" i="1" dirty="0">
              <a:solidFill>
                <a:srgbClr val="FF0000"/>
              </a:solidFill>
            </a:endParaRPr>
          </a:p>
        </p:txBody>
      </p:sp>
      <p:pic>
        <p:nvPicPr>
          <p:cNvPr id="8" name="Рисунок 7" descr="imgpreview (34)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683568" y="3573016"/>
            <a:ext cx="3846236" cy="261410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4" name="Рисунок 13" descr="imgpreview (26)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>
          <a:xfrm>
            <a:off x="5004048" y="3501008"/>
            <a:ext cx="3168352" cy="28803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 descr="imgpreview (10)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755576" y="980728"/>
            <a:ext cx="3859288" cy="24601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Рисунок 12" descr="imgpreview (17).jpg"/>
          <p:cNvPicPr>
            <a:picLocks noChangeAspect="1"/>
          </p:cNvPicPr>
          <p:nvPr/>
        </p:nvPicPr>
        <p:blipFill>
          <a:blip r:embed="rId6" cstate="email"/>
          <a:stretch>
            <a:fillRect/>
          </a:stretch>
        </p:blipFill>
        <p:spPr>
          <a:xfrm>
            <a:off x="2555776" y="2132856"/>
            <a:ext cx="3816424" cy="299533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ПРОПОГАНДА\imgpreview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71600" y="1700808"/>
            <a:ext cx="6984776" cy="4614258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467544" y="476672"/>
            <a:ext cx="8352928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60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Я против КУРЕНИЯ!</a:t>
            </a:r>
            <a:endParaRPr lang="ru-RU" sz="60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Умножение 5"/>
          <p:cNvSpPr/>
          <p:nvPr/>
        </p:nvSpPr>
        <p:spPr>
          <a:xfrm>
            <a:off x="2123728" y="3356992"/>
            <a:ext cx="1728192" cy="216024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67544" y="1"/>
            <a:ext cx="835292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Работы детей</a:t>
            </a:r>
            <a:endParaRPr lang="ru-RU" sz="40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10" name="Рисунок 9" descr="DSC_0740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2428860" y="928670"/>
            <a:ext cx="4143404" cy="335418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8" name="Содержимое 7" descr="DSC_0771.JPG"/>
          <p:cNvPicPr>
            <a:picLocks noGrp="1" noChangeAspect="1"/>
          </p:cNvPicPr>
          <p:nvPr>
            <p:ph idx="1"/>
          </p:nvPr>
        </p:nvPicPr>
        <p:blipFill>
          <a:blip r:embed="rId4" cstate="email">
            <a:lum bright="30000" contrast="30000"/>
          </a:blip>
          <a:srcRect/>
          <a:stretch>
            <a:fillRect/>
          </a:stretch>
        </p:blipFill>
        <p:spPr>
          <a:xfrm>
            <a:off x="3357554" y="4500570"/>
            <a:ext cx="2357454" cy="22145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Содержимое 7" descr="DSC_0771.JPG"/>
          <p:cNvPicPr>
            <a:picLocks noChangeAspect="1"/>
          </p:cNvPicPr>
          <p:nvPr/>
        </p:nvPicPr>
        <p:blipFill>
          <a:blip r:embed="rId5" cstate="email">
            <a:lum bright="30000" contrast="30000"/>
          </a:blip>
          <a:srcRect/>
          <a:stretch>
            <a:fillRect/>
          </a:stretch>
        </p:blipFill>
        <p:spPr>
          <a:xfrm>
            <a:off x="214282" y="4429132"/>
            <a:ext cx="2643206" cy="17954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Содержимое 7" descr="DSC_0771.JPG"/>
          <p:cNvPicPr>
            <a:picLocks noChangeAspect="1"/>
          </p:cNvPicPr>
          <p:nvPr/>
        </p:nvPicPr>
        <p:blipFill>
          <a:blip r:embed="rId6" cstate="email">
            <a:lum bright="30000" contrast="30000"/>
          </a:blip>
          <a:srcRect/>
          <a:stretch>
            <a:fillRect/>
          </a:stretch>
        </p:blipFill>
        <p:spPr>
          <a:xfrm>
            <a:off x="6500826" y="4429132"/>
            <a:ext cx="2020318" cy="20097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276872"/>
            <a:ext cx="8229600" cy="1733054"/>
          </a:xfrm>
        </p:spPr>
        <p:txBody>
          <a:bodyPr>
            <a:normAutofit fontScale="90000"/>
          </a:bodyPr>
          <a:lstStyle/>
          <a:p>
            <a:r>
              <a:rPr lang="ru-RU" sz="5400" b="1" i="1" dirty="0" smtClean="0">
                <a:solidFill>
                  <a:srgbClr val="FF0000"/>
                </a:solidFill>
              </a:rPr>
              <a:t>Благодарю </a:t>
            </a:r>
            <a:br>
              <a:rPr lang="ru-RU" sz="5400" b="1" i="1" dirty="0" smtClean="0">
                <a:solidFill>
                  <a:srgbClr val="FF0000"/>
                </a:solidFill>
              </a:rPr>
            </a:br>
            <a:r>
              <a:rPr lang="ru-RU" sz="5400" b="1" i="1" dirty="0" smtClean="0">
                <a:solidFill>
                  <a:srgbClr val="FF0000"/>
                </a:solidFill>
              </a:rPr>
              <a:t>за внимание!</a:t>
            </a:r>
            <a:endParaRPr lang="ru-RU" sz="54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imgpreview (19).jpg"/>
          <p:cNvPicPr>
            <a:picLocks noChangeAspect="1"/>
          </p:cNvPicPr>
          <p:nvPr/>
        </p:nvPicPr>
        <p:blipFill>
          <a:blip r:embed="rId2" cstate="email">
            <a:lum bright="30000"/>
          </a:blip>
          <a:stretch>
            <a:fillRect/>
          </a:stretch>
        </p:blipFill>
        <p:spPr>
          <a:xfrm>
            <a:off x="0" y="-2619672"/>
            <a:ext cx="9144000" cy="9144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315416"/>
            <a:ext cx="8229600" cy="1733054"/>
          </a:xfrm>
        </p:spPr>
        <p:txBody>
          <a:bodyPr>
            <a:normAutofit/>
          </a:bodyPr>
          <a:lstStyle/>
          <a:p>
            <a:r>
              <a:rPr lang="ru-RU" sz="4800" b="1" i="1" dirty="0" smtClean="0">
                <a:solidFill>
                  <a:srgbClr val="FF0000"/>
                </a:solidFill>
              </a:rPr>
              <a:t>Жить – это прекрасно!</a:t>
            </a:r>
            <a:endParaRPr lang="ru-RU" sz="4800" b="1" i="1" dirty="0">
              <a:solidFill>
                <a:srgbClr val="FF0000"/>
              </a:solidFill>
            </a:endParaRPr>
          </a:p>
        </p:txBody>
      </p:sp>
      <p:pic>
        <p:nvPicPr>
          <p:cNvPr id="4" name="Содержимое 3" descr="imgpreview (13).jpg"/>
          <p:cNvPicPr>
            <a:picLocks noGrp="1" noChangeAspect="1"/>
          </p:cNvPicPr>
          <p:nvPr>
            <p:ph idx="1"/>
          </p:nvPr>
        </p:nvPicPr>
        <p:blipFill>
          <a:blip r:embed="rId3" cstate="email"/>
          <a:stretch>
            <a:fillRect/>
          </a:stretch>
        </p:blipFill>
        <p:spPr>
          <a:xfrm>
            <a:off x="4211960" y="1305168"/>
            <a:ext cx="4223916" cy="237298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imgpreview (17).jpg"/>
          <p:cNvPicPr>
            <a:picLocks noChangeAspect="1"/>
          </p:cNvPicPr>
          <p:nvPr/>
        </p:nvPicPr>
        <p:blipFill>
          <a:blip r:embed="rId4" cstate="email">
            <a:lum bright="-10000"/>
          </a:blip>
          <a:stretch>
            <a:fillRect/>
          </a:stretch>
        </p:blipFill>
        <p:spPr>
          <a:xfrm>
            <a:off x="251520" y="1556792"/>
            <a:ext cx="4104456" cy="32946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 descr="imgpreview (15).jpg"/>
          <p:cNvPicPr>
            <a:picLocks noChangeAspect="1"/>
          </p:cNvPicPr>
          <p:nvPr/>
        </p:nvPicPr>
        <p:blipFill>
          <a:blip r:embed="rId5" cstate="email">
            <a:lum bright="-10000"/>
          </a:blip>
          <a:stretch>
            <a:fillRect/>
          </a:stretch>
        </p:blipFill>
        <p:spPr>
          <a:xfrm>
            <a:off x="3419872" y="3212976"/>
            <a:ext cx="3744416" cy="33717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 descr="imgpreview (31)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4860032" y="872872"/>
            <a:ext cx="3620418" cy="271139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Рисунок 10" descr="imgpreview (27)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683568" y="912772"/>
            <a:ext cx="3816424" cy="263801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315416"/>
            <a:ext cx="8229600" cy="1733054"/>
          </a:xfrm>
        </p:spPr>
        <p:txBody>
          <a:bodyPr>
            <a:normAutofit/>
          </a:bodyPr>
          <a:lstStyle/>
          <a:p>
            <a:r>
              <a:rPr lang="ru-RU" sz="4800" b="1" i="1" dirty="0" smtClean="0">
                <a:solidFill>
                  <a:srgbClr val="FF0000"/>
                </a:solidFill>
              </a:rPr>
              <a:t>Здоровье</a:t>
            </a:r>
            <a:endParaRPr lang="ru-RU" sz="4800" b="1" i="1" dirty="0">
              <a:solidFill>
                <a:srgbClr val="FF0000"/>
              </a:solidFill>
            </a:endParaRPr>
          </a:p>
        </p:txBody>
      </p:sp>
      <p:pic>
        <p:nvPicPr>
          <p:cNvPr id="9" name="Рисунок 8" descr="1314220218_petrushki.net_sport-zalog-zdorovya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>
          <a:xfrm>
            <a:off x="755575" y="3645024"/>
            <a:ext cx="3772565" cy="27123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Рисунок 9" descr="imgpreview (23).jpg"/>
          <p:cNvPicPr>
            <a:picLocks noChangeAspect="1"/>
          </p:cNvPicPr>
          <p:nvPr/>
        </p:nvPicPr>
        <p:blipFill>
          <a:blip r:embed="rId5" cstate="email"/>
          <a:srcRect/>
          <a:stretch>
            <a:fillRect/>
          </a:stretch>
        </p:blipFill>
        <p:spPr>
          <a:xfrm>
            <a:off x="4860032" y="3651286"/>
            <a:ext cx="3672408" cy="27300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1143000"/>
          </a:xfrm>
        </p:spPr>
        <p:txBody>
          <a:bodyPr/>
          <a:lstStyle/>
          <a:p>
            <a:r>
              <a:rPr lang="ru-RU" b="1" dirty="0" smtClean="0">
                <a:solidFill>
                  <a:srgbClr val="00B0F0"/>
                </a:solidFill>
              </a:rPr>
              <a:t>Хорошие привычки</a:t>
            </a:r>
            <a:endParaRPr lang="ru-RU" b="1" dirty="0">
              <a:solidFill>
                <a:srgbClr val="00B0F0"/>
              </a:solidFill>
            </a:endParaRPr>
          </a:p>
        </p:txBody>
      </p:sp>
      <p:pic>
        <p:nvPicPr>
          <p:cNvPr id="4" name="Содержимое 3" descr="imgpreview (37)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3347864" y="1340768"/>
            <a:ext cx="2396282" cy="179461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5" name="Рисунок 4" descr="imgpreview (38)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6829425" y="260648"/>
            <a:ext cx="2314575" cy="1571625"/>
          </a:xfrm>
          <a:prstGeom prst="rect">
            <a:avLst/>
          </a:prstGeom>
        </p:spPr>
      </p:pic>
      <p:pic>
        <p:nvPicPr>
          <p:cNvPr id="6" name="Рисунок 5" descr="imgpreview (41)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 rot="1337707">
            <a:off x="6302972" y="1782977"/>
            <a:ext cx="2266950" cy="16002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7" name="Рисунок 6" descr="imgpreview (44)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 rot="20581629">
            <a:off x="6182534" y="4392837"/>
            <a:ext cx="2390775" cy="1524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8" name="Рисунок 7" descr="imgpreview (45).jpg"/>
          <p:cNvPicPr>
            <a:picLocks noChangeAspect="1"/>
          </p:cNvPicPr>
          <p:nvPr/>
        </p:nvPicPr>
        <p:blipFill>
          <a:blip r:embed="rId6" cstate="email"/>
          <a:stretch>
            <a:fillRect/>
          </a:stretch>
        </p:blipFill>
        <p:spPr>
          <a:xfrm>
            <a:off x="3491880" y="4725144"/>
            <a:ext cx="2200275" cy="164782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Рисунок 8" descr="imgpreview (46).jpg"/>
          <p:cNvPicPr>
            <a:picLocks noChangeAspect="1"/>
          </p:cNvPicPr>
          <p:nvPr/>
        </p:nvPicPr>
        <p:blipFill>
          <a:blip r:embed="rId7" cstate="email"/>
          <a:stretch>
            <a:fillRect/>
          </a:stretch>
        </p:blipFill>
        <p:spPr>
          <a:xfrm rot="669563">
            <a:off x="667732" y="4432233"/>
            <a:ext cx="2333625" cy="15525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1" name="Рисунок 10" descr="imgpreview (40).jpg"/>
          <p:cNvPicPr>
            <a:picLocks noChangeAspect="1"/>
          </p:cNvPicPr>
          <p:nvPr/>
        </p:nvPicPr>
        <p:blipFill>
          <a:blip r:embed="rId8" cstate="email"/>
          <a:stretch>
            <a:fillRect/>
          </a:stretch>
        </p:blipFill>
        <p:spPr>
          <a:xfrm rot="20474577">
            <a:off x="458027" y="1794782"/>
            <a:ext cx="2200275" cy="164782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Вредные привычки</a:t>
            </a:r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Содержимое 3" descr="imgpreview (29)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432048" y="1340768"/>
            <a:ext cx="3528392" cy="26424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6" name="Рисунок 5" descr="x_2033ecc7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432048" y="3933056"/>
            <a:ext cx="3956802" cy="230425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7" name="Рисунок 6" descr="0001-001-Vred-kurenija-alkogolizma-i-narkoticheskikh-veschestv (1)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3779912" y="1340768"/>
            <a:ext cx="4896544" cy="489654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5" name="Рисунок 4" descr="imgpreview (35)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2520280" y="2420888"/>
            <a:ext cx="3024336" cy="241676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АЛКОГОЛИЗМ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4008" y="1268760"/>
            <a:ext cx="4176464" cy="4857403"/>
          </a:xfrm>
        </p:spPr>
        <p:txBody>
          <a:bodyPr>
            <a:noAutofit/>
          </a:bodyPr>
          <a:lstStyle/>
          <a:p>
            <a:pPr indent="342900">
              <a:buFontTx/>
              <a:buChar char="-"/>
            </a:pPr>
            <a:r>
              <a:rPr lang="ru-RU" sz="2000" dirty="0" smtClean="0"/>
              <a:t>характеризующееся </a:t>
            </a:r>
            <a:r>
              <a:rPr lang="ru-RU" sz="2000" dirty="0"/>
              <a:t>болезненным пристрастием к алкоголю (этиловому спирту), с психической и физической зависимостью от </a:t>
            </a:r>
            <a:r>
              <a:rPr lang="ru-RU" sz="2000" dirty="0" smtClean="0"/>
              <a:t>него.</a:t>
            </a:r>
          </a:p>
          <a:p>
            <a:pPr marL="144000" indent="342900">
              <a:buNone/>
            </a:pPr>
            <a:r>
              <a:rPr lang="ru-RU" sz="2000" i="1" dirty="0" smtClean="0"/>
              <a:t>Употребление </a:t>
            </a:r>
            <a:r>
              <a:rPr lang="ru-RU" sz="2000" i="1" dirty="0"/>
              <a:t>алкоголя приводит к следующим </a:t>
            </a:r>
            <a:r>
              <a:rPr lang="ru-RU" sz="2000" i="1" dirty="0" smtClean="0"/>
              <a:t>проблемам</a:t>
            </a:r>
            <a:r>
              <a:rPr lang="ru-RU" sz="2000" i="1" dirty="0"/>
              <a:t>:</a:t>
            </a:r>
          </a:p>
          <a:p>
            <a:pPr marL="144000" indent="0">
              <a:buNone/>
            </a:pPr>
            <a:r>
              <a:rPr lang="ru-RU" sz="2000" dirty="0"/>
              <a:t>-снижению сопротивляемости инфекциям;</a:t>
            </a:r>
          </a:p>
          <a:p>
            <a:pPr marL="144000" indent="0">
              <a:buNone/>
            </a:pPr>
            <a:r>
              <a:rPr lang="ru-RU" sz="2000" dirty="0"/>
              <a:t>-раздражению желудка и язвам;</a:t>
            </a:r>
          </a:p>
          <a:p>
            <a:pPr marL="144000" indent="0">
              <a:buNone/>
            </a:pPr>
            <a:r>
              <a:rPr lang="ru-RU" sz="2000" dirty="0"/>
              <a:t>-высокому кровяному давлению и инсультам;</a:t>
            </a:r>
          </a:p>
          <a:p>
            <a:pPr marL="144000" indent="0">
              <a:buNone/>
            </a:pPr>
            <a:r>
              <a:rPr lang="ru-RU" sz="2000" dirty="0"/>
              <a:t>-необратимым изменениям в печени и мозге.</a:t>
            </a:r>
          </a:p>
          <a:p>
            <a:pPr>
              <a:buNone/>
            </a:pPr>
            <a:endParaRPr lang="ru-RU" sz="2000" dirty="0"/>
          </a:p>
        </p:txBody>
      </p:sp>
      <p:pic>
        <p:nvPicPr>
          <p:cNvPr id="5" name="Содержимое 8" descr="imgpreview (8).jpg"/>
          <p:cNvPicPr>
            <a:picLocks noGrp="1" noChangeAspect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>
          <a:xfrm>
            <a:off x="251520" y="1412776"/>
            <a:ext cx="4385579" cy="460851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Пьяный за рулем!</a:t>
            </a:r>
            <a:endParaRPr lang="ru-RU" dirty="0"/>
          </a:p>
        </p:txBody>
      </p:sp>
      <p:pic>
        <p:nvPicPr>
          <p:cNvPr id="7" name="Содержимое 6" descr="imgpreview (47).jpg"/>
          <p:cNvPicPr>
            <a:picLocks noGrp="1" noChangeAspect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>
          <a:xfrm>
            <a:off x="4427984" y="1268760"/>
            <a:ext cx="3905622" cy="262509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Рисунок 10" descr="imgpreview (49)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4427984" y="3645024"/>
            <a:ext cx="4052466" cy="30349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Рисунок 12" descr="imgpreview (51)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467544" y="3789040"/>
            <a:ext cx="3816424" cy="28623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4" name="Рисунок 13" descr="imgpreview (52)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467544" y="1340768"/>
            <a:ext cx="3888432" cy="278022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5" name="Рисунок 14" descr="imgpreview (50).jpg"/>
          <p:cNvPicPr>
            <a:picLocks noChangeAspect="1"/>
          </p:cNvPicPr>
          <p:nvPr/>
        </p:nvPicPr>
        <p:blipFill>
          <a:blip r:embed="rId6" cstate="email"/>
          <a:stretch>
            <a:fillRect/>
          </a:stretch>
        </p:blipFill>
        <p:spPr>
          <a:xfrm>
            <a:off x="2771800" y="2636912"/>
            <a:ext cx="3600023" cy="269612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pechen04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 rot="20956061">
            <a:off x="5018065" y="51444"/>
            <a:ext cx="3744416" cy="28083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ПОСЛЕДСТВИЯ АЛКОГОЛИЗМА</a:t>
            </a:r>
            <a:endParaRPr lang="ru-RU" dirty="0"/>
          </a:p>
        </p:txBody>
      </p:sp>
      <p:pic>
        <p:nvPicPr>
          <p:cNvPr id="8" name="Содержимое 7" descr="imgpreview (6).jpg"/>
          <p:cNvPicPr>
            <a:picLocks noGrp="1" noChangeAspect="1"/>
          </p:cNvPicPr>
          <p:nvPr>
            <p:ph sz="half" idx="1"/>
          </p:nvPr>
        </p:nvPicPr>
        <p:blipFill>
          <a:blip r:embed="rId3" cstate="email"/>
          <a:stretch>
            <a:fillRect/>
          </a:stretch>
        </p:blipFill>
        <p:spPr>
          <a:xfrm>
            <a:off x="323528" y="1268760"/>
            <a:ext cx="4680520" cy="350532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Рисунок 8" descr="imgpreview (9)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3923928" y="3140968"/>
            <a:ext cx="4680520" cy="350532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>
                <a:solidFill>
                  <a:srgbClr val="7030A0"/>
                </a:solidFill>
              </a:rPr>
              <a:t>Табакокуре́ние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51520" y="1268760"/>
            <a:ext cx="8892480" cy="4857403"/>
          </a:xfrm>
        </p:spPr>
        <p:txBody>
          <a:bodyPr>
            <a:noAutofit/>
          </a:bodyPr>
          <a:lstStyle/>
          <a:p>
            <a:pPr marL="0" indent="342900">
              <a:spcBef>
                <a:spcPts val="0"/>
              </a:spcBef>
              <a:buNone/>
            </a:pPr>
            <a:r>
              <a:rPr lang="ru-RU" sz="2000" dirty="0"/>
              <a:t>вдыхание дыма тлеющих высушенных или обработанных </a:t>
            </a:r>
            <a:r>
              <a:rPr lang="ru-RU" sz="2000" dirty="0" smtClean="0"/>
              <a:t>листьев</a:t>
            </a:r>
            <a:r>
              <a:rPr lang="ru-RU" sz="2000" dirty="0"/>
              <a:t> </a:t>
            </a:r>
            <a:r>
              <a:rPr lang="ru-RU" sz="2000" dirty="0" smtClean="0"/>
              <a:t>табака</a:t>
            </a:r>
            <a:r>
              <a:rPr lang="ru-RU" sz="2000" dirty="0"/>
              <a:t>, наиболее часто в </a:t>
            </a:r>
            <a:r>
              <a:rPr lang="ru-RU" sz="2000" dirty="0" smtClean="0"/>
              <a:t>виде курения</a:t>
            </a:r>
            <a:r>
              <a:rPr lang="ru-RU" sz="2000" dirty="0"/>
              <a:t> </a:t>
            </a:r>
            <a:r>
              <a:rPr lang="ru-RU" sz="2000" dirty="0" smtClean="0"/>
              <a:t>сигарет</a:t>
            </a:r>
            <a:r>
              <a:rPr lang="ru-RU" sz="2000" dirty="0"/>
              <a:t>, </a:t>
            </a:r>
            <a:r>
              <a:rPr lang="ru-RU" sz="2000" dirty="0" smtClean="0"/>
              <a:t>сигар</a:t>
            </a:r>
            <a:r>
              <a:rPr lang="ru-RU" sz="2000" dirty="0"/>
              <a:t>, </a:t>
            </a:r>
            <a:r>
              <a:rPr lang="ru-RU" sz="2000" dirty="0" smtClean="0"/>
              <a:t>курительных трубок</a:t>
            </a:r>
            <a:r>
              <a:rPr lang="ru-RU" sz="2000" dirty="0"/>
              <a:t> или </a:t>
            </a:r>
            <a:r>
              <a:rPr lang="ru-RU" sz="2000" dirty="0" smtClean="0"/>
              <a:t>кальяна</a:t>
            </a:r>
            <a:r>
              <a:rPr lang="ru-RU" sz="2000" dirty="0"/>
              <a:t>. </a:t>
            </a:r>
          </a:p>
        </p:txBody>
      </p:sp>
      <p:pic>
        <p:nvPicPr>
          <p:cNvPr id="9" name="Содержимое 8" descr="kurenie-kartinki-1.jpg"/>
          <p:cNvPicPr>
            <a:picLocks noGrp="1" noChangeAspect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>
          <a:xfrm>
            <a:off x="1187624" y="2051466"/>
            <a:ext cx="6408712" cy="480653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295</TotalTime>
  <Words>64</Words>
  <Application>Microsoft Office PowerPoint</Application>
  <PresentationFormat>Экран (4:3)</PresentationFormat>
  <Paragraphs>29</Paragraphs>
  <Slides>17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Вредные привычки или здоровье – выбери сам! </vt:lpstr>
      <vt:lpstr>Жить – это прекрасно!</vt:lpstr>
      <vt:lpstr>Здоровье</vt:lpstr>
      <vt:lpstr>Хорошие привычки</vt:lpstr>
      <vt:lpstr>Вредные привычки</vt:lpstr>
      <vt:lpstr>АЛКОГОЛИЗМ</vt:lpstr>
      <vt:lpstr>Пьяный за рулем!</vt:lpstr>
      <vt:lpstr>ПОСЛЕДСТВИЯ АЛКОГОЛИЗМА</vt:lpstr>
      <vt:lpstr>Табакокуре́ние</vt:lpstr>
      <vt:lpstr>ПОСЛЕДСТВИЯ КУРЕНИЯ</vt:lpstr>
      <vt:lpstr>ПОСЛЕДСТВИЯ КУРЕНИЯ</vt:lpstr>
      <vt:lpstr>НАРКОМАНИЯ</vt:lpstr>
      <vt:lpstr>ПОСЛЕДСТВИЯ НАРКОМАНИИ</vt:lpstr>
      <vt:lpstr>Мы выбираем- Здоровье!</vt:lpstr>
      <vt:lpstr>Слайд 15</vt:lpstr>
      <vt:lpstr>Слайд 16</vt:lpstr>
      <vt:lpstr>Благодарю 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ЦДТ3</dc:creator>
  <cp:lastModifiedBy>Roman</cp:lastModifiedBy>
  <cp:revision>67</cp:revision>
  <dcterms:created xsi:type="dcterms:W3CDTF">2013-09-05T03:26:28Z</dcterms:created>
  <dcterms:modified xsi:type="dcterms:W3CDTF">2014-01-02T20:51:13Z</dcterms:modified>
</cp:coreProperties>
</file>