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58" r:id="rId4"/>
    <p:sldId id="259" r:id="rId5"/>
    <p:sldId id="263" r:id="rId6"/>
    <p:sldId id="266" r:id="rId7"/>
    <p:sldId id="267" r:id="rId8"/>
    <p:sldId id="260" r:id="rId9"/>
    <p:sldId id="261" r:id="rId10"/>
    <p:sldId id="264" r:id="rId11"/>
    <p:sldId id="265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4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D98F2-0CA9-4147-BAE2-C706DFA3A205}" type="datetimeFigureOut">
              <a:rPr lang="ru-RU" smtClean="0"/>
              <a:pPr/>
              <a:t>29.09.2013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30320-24D3-4C18-8436-3F812ECE62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D98F2-0CA9-4147-BAE2-C706DFA3A205}" type="datetimeFigureOut">
              <a:rPr lang="ru-RU" smtClean="0"/>
              <a:pPr/>
              <a:t>29.09.2013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30320-24D3-4C18-8436-3F812ECE62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D98F2-0CA9-4147-BAE2-C706DFA3A205}" type="datetimeFigureOut">
              <a:rPr lang="ru-RU" smtClean="0"/>
              <a:pPr/>
              <a:t>29.09.2013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30320-24D3-4C18-8436-3F812ECE62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D98F2-0CA9-4147-BAE2-C706DFA3A205}" type="datetimeFigureOut">
              <a:rPr lang="ru-RU" smtClean="0"/>
              <a:pPr/>
              <a:t>29.09.2013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30320-24D3-4C18-8436-3F812ECE62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D98F2-0CA9-4147-BAE2-C706DFA3A205}" type="datetimeFigureOut">
              <a:rPr lang="ru-RU" smtClean="0"/>
              <a:pPr/>
              <a:t>29.09.2013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30320-24D3-4C18-8436-3F812ECE62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D98F2-0CA9-4147-BAE2-C706DFA3A205}" type="datetimeFigureOut">
              <a:rPr lang="ru-RU" smtClean="0"/>
              <a:pPr/>
              <a:t>29.09.2013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30320-24D3-4C18-8436-3F812ECE62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D98F2-0CA9-4147-BAE2-C706DFA3A205}" type="datetimeFigureOut">
              <a:rPr lang="ru-RU" smtClean="0"/>
              <a:pPr/>
              <a:t>29.09.2013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30320-24D3-4C18-8436-3F812ECE62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D98F2-0CA9-4147-BAE2-C706DFA3A205}" type="datetimeFigureOut">
              <a:rPr lang="ru-RU" smtClean="0"/>
              <a:pPr/>
              <a:t>29.09.2013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30320-24D3-4C18-8436-3F812ECE62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D98F2-0CA9-4147-BAE2-C706DFA3A205}" type="datetimeFigureOut">
              <a:rPr lang="ru-RU" smtClean="0"/>
              <a:pPr/>
              <a:t>29.09.2013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30320-24D3-4C18-8436-3F812ECE62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D98F2-0CA9-4147-BAE2-C706DFA3A205}" type="datetimeFigureOut">
              <a:rPr lang="ru-RU" smtClean="0"/>
              <a:pPr/>
              <a:t>29.09.2013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30320-24D3-4C18-8436-3F812ECE62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D98F2-0CA9-4147-BAE2-C706DFA3A205}" type="datetimeFigureOut">
              <a:rPr lang="ru-RU" smtClean="0"/>
              <a:pPr/>
              <a:t>29.09.2013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8E30320-24D3-4C18-8436-3F812ECE620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8BD98F2-0CA9-4147-BAE2-C706DFA3A205}" type="datetimeFigureOut">
              <a:rPr lang="ru-RU" smtClean="0"/>
              <a:pPr/>
              <a:t>29.09.2013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8E30320-24D3-4C18-8436-3F812ECE6206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edg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dirty="0" smtClean="0"/>
              <a:t>Past Simple Tense</a:t>
            </a:r>
            <a:endParaRPr lang="ru-RU" sz="8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smtClean="0"/>
              <a:t>Прошедшее </a:t>
            </a:r>
            <a:r>
              <a:rPr lang="ru-RU" sz="4000" b="1" dirty="0" smtClean="0">
                <a:solidFill>
                  <a:srgbClr val="FF0000"/>
                </a:solidFill>
              </a:rPr>
              <a:t> </a:t>
            </a:r>
            <a:r>
              <a:rPr lang="ru-RU" sz="4000" b="1" dirty="0" smtClean="0"/>
              <a:t>простое</a:t>
            </a:r>
            <a:r>
              <a:rPr lang="ru-RU" sz="4000" b="1" dirty="0" smtClean="0">
                <a:solidFill>
                  <a:srgbClr val="FF0000"/>
                </a:solidFill>
              </a:rPr>
              <a:t> </a:t>
            </a:r>
            <a:r>
              <a:rPr lang="ru-RU" sz="4000" b="1" dirty="0" smtClean="0"/>
              <a:t> время</a:t>
            </a:r>
            <a:endParaRPr lang="ru-RU" sz="4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857488" y="4786322"/>
            <a:ext cx="507209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+mj-lt"/>
              </a:rPr>
              <a:t>Автор: Перевощикова Н. В., учитель английского языка МБОУ «</a:t>
            </a:r>
            <a:r>
              <a:rPr lang="ru-RU" sz="2400" dirty="0" err="1" smtClean="0">
                <a:solidFill>
                  <a:schemeClr val="bg1">
                    <a:lumMod val="75000"/>
                    <a:lumOff val="25000"/>
                  </a:schemeClr>
                </a:solidFill>
                <a:latin typeface="+mj-lt"/>
              </a:rPr>
              <a:t>Кезская</a:t>
            </a:r>
            <a:r>
              <a:rPr lang="ru-RU" sz="2400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+mj-lt"/>
              </a:rPr>
              <a:t> СОШ №1», </a:t>
            </a:r>
            <a:r>
              <a:rPr lang="ru-RU" sz="2400" dirty="0" err="1" smtClean="0">
                <a:solidFill>
                  <a:schemeClr val="bg1">
                    <a:lumMod val="75000"/>
                    <a:lumOff val="25000"/>
                  </a:schemeClr>
                </a:solidFill>
                <a:latin typeface="+mj-lt"/>
              </a:rPr>
              <a:t>п.Кез</a:t>
            </a:r>
            <a:r>
              <a:rPr lang="ru-RU" sz="2400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+mj-lt"/>
              </a:rPr>
              <a:t>, Удмуртская Республика</a:t>
            </a:r>
            <a:endParaRPr lang="ru-RU" sz="2400" dirty="0">
              <a:solidFill>
                <a:schemeClr val="bg1">
                  <a:lumMod val="75000"/>
                  <a:lumOff val="25000"/>
                </a:schemeClr>
              </a:solidFill>
              <a:latin typeface="+mj-lt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Вопросительная форма </a:t>
            </a:r>
            <a:r>
              <a:rPr lang="en-US" sz="4000" dirty="0" smtClean="0">
                <a:solidFill>
                  <a:srgbClr val="FF0000"/>
                </a:solidFill>
              </a:rPr>
              <a:t>Past Simple</a:t>
            </a:r>
            <a:r>
              <a:rPr lang="ru-RU" sz="4000" dirty="0" smtClean="0"/>
              <a:t> </a:t>
            </a:r>
            <a:endParaRPr lang="ru-RU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2714612" y="1928802"/>
            <a:ext cx="32147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 smtClean="0">
                <a:solidFill>
                  <a:schemeClr val="tx2"/>
                </a:solidFill>
              </a:rPr>
              <a:t>Общие вопросы</a:t>
            </a:r>
            <a:endParaRPr lang="ru-RU" sz="2800" b="1" i="1" dirty="0">
              <a:solidFill>
                <a:schemeClr val="tx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00100" y="2714620"/>
            <a:ext cx="72866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 </a:t>
            </a:r>
            <a:r>
              <a:rPr lang="en-US" sz="3600" b="1" dirty="0" smtClean="0"/>
              <a:t>I </a:t>
            </a:r>
            <a:r>
              <a:rPr lang="en-US" sz="3600" b="1" i="1" dirty="0" smtClean="0">
                <a:solidFill>
                  <a:srgbClr val="7030A0"/>
                </a:solidFill>
              </a:rPr>
              <a:t>went</a:t>
            </a:r>
            <a:r>
              <a:rPr lang="en-US" sz="3600" b="1" dirty="0" smtClean="0"/>
              <a:t> to Sochi last summer.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42976" y="3786190"/>
            <a:ext cx="59293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FF0000"/>
                </a:solidFill>
              </a:rPr>
              <a:t>Did</a:t>
            </a:r>
            <a:r>
              <a:rPr lang="en-US" sz="2800" b="1" dirty="0" smtClean="0"/>
              <a:t> you </a:t>
            </a:r>
            <a:r>
              <a:rPr lang="en-US" sz="2800" b="1" i="1" dirty="0" smtClean="0">
                <a:solidFill>
                  <a:srgbClr val="FF0000"/>
                </a:solidFill>
              </a:rPr>
              <a:t>go</a:t>
            </a:r>
            <a:r>
              <a:rPr lang="en-US" sz="2800" b="1" dirty="0" smtClean="0"/>
              <a:t> to Sochi last summer?</a:t>
            </a:r>
            <a:endParaRPr lang="ru-RU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214414" y="4429132"/>
            <a:ext cx="58579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Yes, I</a:t>
            </a:r>
            <a:r>
              <a:rPr lang="en-US" sz="2800" b="1" i="1" dirty="0" smtClean="0">
                <a:solidFill>
                  <a:srgbClr val="FF0000"/>
                </a:solidFill>
              </a:rPr>
              <a:t> did</a:t>
            </a:r>
            <a:r>
              <a:rPr lang="en-US" sz="2800" b="1" dirty="0" smtClean="0"/>
              <a:t>. / No, I </a:t>
            </a:r>
            <a:r>
              <a:rPr lang="en-US" sz="2800" b="1" i="1" dirty="0" smtClean="0">
                <a:solidFill>
                  <a:srgbClr val="FF0000"/>
                </a:solidFill>
              </a:rPr>
              <a:t>didn’t</a:t>
            </a:r>
            <a:r>
              <a:rPr lang="en-US" sz="2800" b="1" dirty="0" smtClean="0"/>
              <a:t>.</a:t>
            </a:r>
            <a:endParaRPr lang="ru-RU" sz="2800" b="1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 smtClean="0"/>
              <a:t>Вопросительная форма </a:t>
            </a:r>
            <a:r>
              <a:rPr lang="en-US" sz="4400" dirty="0" smtClean="0">
                <a:solidFill>
                  <a:srgbClr val="FF0000"/>
                </a:solidFill>
              </a:rPr>
              <a:t>Past simple</a:t>
            </a:r>
            <a:endParaRPr lang="ru-RU" sz="44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00364" y="2071678"/>
            <a:ext cx="30003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 smtClean="0">
                <a:solidFill>
                  <a:schemeClr val="tx2"/>
                </a:solidFill>
              </a:rPr>
              <a:t>Специальные вопросы</a:t>
            </a:r>
            <a:endParaRPr lang="ru-RU" sz="2800" b="1" i="1" dirty="0">
              <a:solidFill>
                <a:schemeClr val="tx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85786" y="3071810"/>
            <a:ext cx="7858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I</a:t>
            </a:r>
            <a:r>
              <a:rPr lang="en-US" sz="3600" b="1" i="1" dirty="0" smtClean="0"/>
              <a:t> </a:t>
            </a:r>
            <a:r>
              <a:rPr lang="en-US" sz="3600" b="1" i="1" dirty="0" smtClean="0">
                <a:solidFill>
                  <a:srgbClr val="7030A0"/>
                </a:solidFill>
              </a:rPr>
              <a:t>went</a:t>
            </a:r>
            <a:r>
              <a:rPr lang="en-US" sz="3600" b="1" i="1" dirty="0" smtClean="0"/>
              <a:t> </a:t>
            </a:r>
            <a:r>
              <a:rPr lang="en-US" sz="3600" b="1" dirty="0" smtClean="0"/>
              <a:t>to Sochi last summer.</a:t>
            </a:r>
            <a:endParaRPr lang="ru-RU" sz="36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785786" y="3786190"/>
            <a:ext cx="65722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Where </a:t>
            </a:r>
            <a:r>
              <a:rPr lang="en-US" sz="3200" b="1" i="1" dirty="0" smtClean="0">
                <a:solidFill>
                  <a:srgbClr val="FF0000"/>
                </a:solidFill>
              </a:rPr>
              <a:t>did</a:t>
            </a:r>
            <a:r>
              <a:rPr lang="en-US" sz="3600" b="1" dirty="0" smtClean="0"/>
              <a:t> you </a:t>
            </a:r>
            <a:r>
              <a:rPr lang="en-US" sz="3600" b="1" i="1" dirty="0" smtClean="0">
                <a:solidFill>
                  <a:srgbClr val="FF0000"/>
                </a:solidFill>
              </a:rPr>
              <a:t>go</a:t>
            </a:r>
            <a:r>
              <a:rPr lang="en-US" sz="3600" b="1" dirty="0" smtClean="0"/>
              <a:t> last summer?</a:t>
            </a:r>
            <a:endParaRPr lang="ru-RU" sz="36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857224" y="4786322"/>
            <a:ext cx="735811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 smtClean="0">
                <a:solidFill>
                  <a:schemeClr val="tx2"/>
                </a:solidFill>
              </a:rPr>
              <a:t>! </a:t>
            </a:r>
            <a:r>
              <a:rPr lang="en-US" sz="3200" b="1" dirty="0" smtClean="0"/>
              <a:t>Who </a:t>
            </a:r>
            <a:r>
              <a:rPr lang="en-US" sz="3200" b="1" dirty="0" smtClean="0">
                <a:solidFill>
                  <a:srgbClr val="FF0000"/>
                </a:solidFill>
              </a:rPr>
              <a:t>went </a:t>
            </a:r>
            <a:r>
              <a:rPr lang="en-US" sz="3200" b="1" dirty="0" smtClean="0"/>
              <a:t>to Sochi last summer?</a:t>
            </a:r>
            <a:endParaRPr lang="ru-RU" sz="3200" b="1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786" y="1142984"/>
            <a:ext cx="785818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 smtClean="0">
                <a:solidFill>
                  <a:schemeClr val="accent1"/>
                </a:solidFill>
              </a:rPr>
              <a:t>Thank you for your attention !</a:t>
            </a:r>
            <a:endParaRPr lang="ru-RU" sz="8000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600" dirty="0" smtClean="0"/>
              <a:t>Содержание</a:t>
            </a:r>
            <a:endParaRPr lang="ru-RU" sz="6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Значение </a:t>
            </a:r>
            <a:r>
              <a:rPr lang="en-US" sz="2800" dirty="0" smtClean="0">
                <a:solidFill>
                  <a:srgbClr val="FF0000"/>
                </a:solidFill>
              </a:rPr>
              <a:t> Past Simple</a:t>
            </a:r>
            <a:endParaRPr lang="ru-RU" sz="2800" dirty="0" smtClean="0"/>
          </a:p>
          <a:p>
            <a:r>
              <a:rPr lang="ru-RU" sz="2800" dirty="0" smtClean="0"/>
              <a:t>Правильные глаголы</a:t>
            </a:r>
          </a:p>
          <a:p>
            <a:r>
              <a:rPr lang="ru-RU" sz="2800" dirty="0" smtClean="0"/>
              <a:t>Правила чтения правильных глаголов</a:t>
            </a:r>
          </a:p>
          <a:p>
            <a:r>
              <a:rPr lang="ru-RU" sz="2800" dirty="0" smtClean="0"/>
              <a:t>Неправильные глаголы</a:t>
            </a:r>
          </a:p>
          <a:p>
            <a:r>
              <a:rPr lang="ru-RU" sz="2800" dirty="0" smtClean="0"/>
              <a:t>Глагол </a:t>
            </a:r>
            <a:r>
              <a:rPr lang="en-US" sz="2800" dirty="0" smtClean="0">
                <a:solidFill>
                  <a:srgbClr val="FF0000"/>
                </a:solidFill>
              </a:rPr>
              <a:t>to be</a:t>
            </a:r>
            <a:endParaRPr lang="ru-RU" sz="2800" dirty="0" smtClean="0"/>
          </a:p>
          <a:p>
            <a:r>
              <a:rPr lang="ru-RU" sz="2800" dirty="0" smtClean="0"/>
              <a:t>Слова-спутники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Past Simple</a:t>
            </a:r>
            <a:endParaRPr lang="ru-RU" sz="2800" dirty="0" smtClean="0"/>
          </a:p>
          <a:p>
            <a:r>
              <a:rPr lang="ru-RU" sz="2800" dirty="0" smtClean="0"/>
              <a:t>Отрицательная форма</a:t>
            </a:r>
          </a:p>
          <a:p>
            <a:r>
              <a:rPr lang="ru-RU" sz="2800" dirty="0" smtClean="0"/>
              <a:t>Вопросительная форма</a:t>
            </a:r>
            <a:endParaRPr lang="ru-RU" sz="28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600" dirty="0" smtClean="0"/>
              <a:t>Значение </a:t>
            </a:r>
            <a:r>
              <a:rPr lang="en-US" sz="6600" dirty="0" smtClean="0">
                <a:solidFill>
                  <a:srgbClr val="FF0000"/>
                </a:solidFill>
              </a:rPr>
              <a:t>Past Simple</a:t>
            </a:r>
            <a:endParaRPr lang="ru-RU" sz="66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bg2">
                    <a:lumMod val="10000"/>
                  </a:schemeClr>
                </a:solidFill>
              </a:rPr>
              <a:t>События или действия, которые произошли в </a:t>
            </a:r>
            <a:r>
              <a:rPr lang="ru-RU" sz="3600" b="1" i="1" dirty="0" smtClean="0">
                <a:solidFill>
                  <a:srgbClr val="FF0000"/>
                </a:solidFill>
              </a:rPr>
              <a:t>прошлом</a:t>
            </a:r>
            <a:endParaRPr lang="ru-RU" sz="3600" b="1" i="1" dirty="0">
              <a:solidFill>
                <a:srgbClr val="FF0000"/>
              </a:solidFill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 flipH="1" flipV="1">
            <a:off x="1785918" y="4572008"/>
            <a:ext cx="15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857224" y="4929198"/>
            <a:ext cx="7358114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142977" y="5214950"/>
            <a:ext cx="20002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3428992" y="4000504"/>
            <a:ext cx="20002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86116" y="3786190"/>
            <a:ext cx="20002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1357290" y="5286388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3428992" y="3929066"/>
            <a:ext cx="20002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3581392" y="4081466"/>
            <a:ext cx="20002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3643306" y="3929066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 rot="5400000">
            <a:off x="5358612" y="4929198"/>
            <a:ext cx="427834" cy="79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>
            <a:off x="2858282" y="4929198"/>
            <a:ext cx="427834" cy="79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071538" y="4572009"/>
            <a:ext cx="15716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Прошедшее</a:t>
            </a:r>
            <a:r>
              <a:rPr lang="ru-RU" dirty="0" smtClean="0"/>
              <a:t> </a:t>
            </a:r>
            <a:r>
              <a:rPr lang="ru-RU" b="1" dirty="0" smtClean="0"/>
              <a:t>время</a:t>
            </a:r>
            <a:endParaRPr lang="ru-RU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3357554" y="4572008"/>
            <a:ext cx="18573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Настоящее время</a:t>
            </a:r>
            <a:endParaRPr lang="ru-RU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5929322" y="4572008"/>
            <a:ext cx="15716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Будущее время</a:t>
            </a:r>
            <a:endParaRPr lang="ru-RU" b="1" dirty="0"/>
          </a:p>
        </p:txBody>
      </p:sp>
      <p:cxnSp>
        <p:nvCxnSpPr>
          <p:cNvPr id="29" name="Прямая со стрелкой 28"/>
          <p:cNvCxnSpPr/>
          <p:nvPr/>
        </p:nvCxnSpPr>
        <p:spPr>
          <a:xfrm rot="10800000" flipV="1">
            <a:off x="2000232" y="3071810"/>
            <a:ext cx="2714644" cy="150019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3" grpId="0"/>
      <p:bldP spid="24" grpId="0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600" dirty="0" smtClean="0"/>
              <a:t>Правильные глаголы</a:t>
            </a:r>
            <a:endParaRPr lang="ru-RU" sz="6600" dirty="0"/>
          </a:p>
        </p:txBody>
      </p:sp>
      <p:sp>
        <p:nvSpPr>
          <p:cNvPr id="9" name="TextBox 8"/>
          <p:cNvSpPr txBox="1"/>
          <p:nvPr/>
        </p:nvSpPr>
        <p:spPr>
          <a:xfrm>
            <a:off x="1000100" y="2000240"/>
            <a:ext cx="5143536" cy="2656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solidFill>
                  <a:srgbClr val="7030A0"/>
                </a:solidFill>
              </a:rPr>
              <a:t>play</a:t>
            </a:r>
            <a:r>
              <a:rPr lang="en-US" sz="5400" dirty="0" smtClean="0">
                <a:solidFill>
                  <a:srgbClr val="FF0000"/>
                </a:solidFill>
              </a:rPr>
              <a:t>ed</a:t>
            </a:r>
          </a:p>
          <a:p>
            <a:r>
              <a:rPr lang="en-US" sz="5400" dirty="0" smtClean="0">
                <a:solidFill>
                  <a:srgbClr val="7030A0"/>
                </a:solidFill>
              </a:rPr>
              <a:t>lik</a:t>
            </a:r>
            <a:r>
              <a:rPr lang="en-US" sz="5400" dirty="0" smtClean="0">
                <a:solidFill>
                  <a:srgbClr val="FF0000"/>
                </a:solidFill>
              </a:rPr>
              <a:t>ed</a:t>
            </a:r>
          </a:p>
          <a:p>
            <a:r>
              <a:rPr lang="en-US" sz="5400" dirty="0" smtClean="0">
                <a:solidFill>
                  <a:srgbClr val="7030A0"/>
                </a:solidFill>
              </a:rPr>
              <a:t>walk</a:t>
            </a:r>
            <a:r>
              <a:rPr lang="en-US" sz="5400" dirty="0" smtClean="0">
                <a:solidFill>
                  <a:srgbClr val="FF0000"/>
                </a:solidFill>
              </a:rPr>
              <a:t>ed</a:t>
            </a:r>
            <a:endParaRPr lang="ru-RU" sz="5400" dirty="0">
              <a:solidFill>
                <a:srgbClr val="FF0000"/>
              </a:solidFill>
            </a:endParaRPr>
          </a:p>
        </p:txBody>
      </p:sp>
      <p:sp>
        <p:nvSpPr>
          <p:cNvPr id="10" name="Правая фигурная скобка 9"/>
          <p:cNvSpPr/>
          <p:nvPr/>
        </p:nvSpPr>
        <p:spPr>
          <a:xfrm>
            <a:off x="3857620" y="1928802"/>
            <a:ext cx="500066" cy="2928958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786314" y="2571744"/>
            <a:ext cx="271464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solidFill>
                  <a:srgbClr val="7030A0"/>
                </a:solidFill>
              </a:rPr>
              <a:t>V</a:t>
            </a:r>
            <a:r>
              <a:rPr lang="en-US" sz="5400" dirty="0" smtClean="0"/>
              <a:t>+ </a:t>
            </a:r>
            <a:r>
              <a:rPr lang="en-US" sz="8000" dirty="0" err="1" smtClean="0">
                <a:solidFill>
                  <a:srgbClr val="FF0000"/>
                </a:solidFill>
              </a:rPr>
              <a:t>ed</a:t>
            </a:r>
            <a:endParaRPr lang="ru-RU" sz="8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 animBg="1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5400" dirty="0" smtClean="0"/>
              <a:t>Правила чтения окончания</a:t>
            </a:r>
            <a:endParaRPr lang="ru-RU" sz="5400" dirty="0"/>
          </a:p>
        </p:txBody>
      </p:sp>
      <p:sp>
        <p:nvSpPr>
          <p:cNvPr id="3" name="TextBox 2"/>
          <p:cNvSpPr txBox="1"/>
          <p:nvPr/>
        </p:nvSpPr>
        <p:spPr>
          <a:xfrm>
            <a:off x="3286116" y="1643050"/>
            <a:ext cx="19288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 smtClean="0">
                <a:solidFill>
                  <a:srgbClr val="FF0000"/>
                </a:solidFill>
              </a:rPr>
              <a:t>ed</a:t>
            </a:r>
            <a:endParaRPr lang="ru-RU" sz="6000" b="1" dirty="0">
              <a:solidFill>
                <a:srgbClr val="FF0000"/>
              </a:solidFill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rot="10800000" flipV="1">
            <a:off x="2071670" y="2428868"/>
            <a:ext cx="1785950" cy="71438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Двойные круглые скобки 6"/>
          <p:cNvSpPr/>
          <p:nvPr/>
        </p:nvSpPr>
        <p:spPr>
          <a:xfrm>
            <a:off x="1857356" y="3143248"/>
            <a:ext cx="500066" cy="571504"/>
          </a:xfrm>
          <a:prstGeom prst="bracketPair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4800" b="1" dirty="0" smtClean="0"/>
              <a:t>t</a:t>
            </a:r>
            <a:endParaRPr lang="ru-RU" sz="4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642910" y="3714752"/>
            <a:ext cx="257176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 smtClean="0"/>
              <a:t>если основа глагола заканчивается на </a:t>
            </a:r>
            <a:r>
              <a:rPr lang="ru-RU" sz="2000" b="1" i="1" dirty="0" smtClean="0">
                <a:solidFill>
                  <a:srgbClr val="C00000"/>
                </a:solidFill>
              </a:rPr>
              <a:t>глухую согласную</a:t>
            </a:r>
            <a:endParaRPr lang="en-US" sz="2000" b="1" i="1" dirty="0" smtClean="0">
              <a:solidFill>
                <a:srgbClr val="C00000"/>
              </a:solidFill>
            </a:endParaRPr>
          </a:p>
          <a:p>
            <a:endParaRPr lang="ru-RU" sz="2000" b="1" i="1" dirty="0" smtClean="0">
              <a:solidFill>
                <a:srgbClr val="C00000"/>
              </a:solidFill>
            </a:endParaRPr>
          </a:p>
          <a:p>
            <a:r>
              <a:rPr lang="en-US" sz="2000" b="1" dirty="0" smtClean="0">
                <a:solidFill>
                  <a:srgbClr val="002060"/>
                </a:solidFill>
              </a:rPr>
              <a:t>Helped - [</a:t>
            </a:r>
            <a:r>
              <a:rPr lang="en-US" sz="2000" b="1" dirty="0" err="1" smtClean="0">
                <a:solidFill>
                  <a:srgbClr val="002060"/>
                </a:solidFill>
              </a:rPr>
              <a:t>helpt</a:t>
            </a:r>
            <a:r>
              <a:rPr lang="en-US" sz="2000" b="1" dirty="0" smtClean="0">
                <a:solidFill>
                  <a:srgbClr val="002060"/>
                </a:solidFill>
              </a:rPr>
              <a:t>]</a:t>
            </a:r>
            <a:endParaRPr lang="ru-RU" sz="2000" b="1" dirty="0">
              <a:solidFill>
                <a:srgbClr val="002060"/>
              </a:solidFill>
            </a:endParaRPr>
          </a:p>
        </p:txBody>
      </p:sp>
      <p:cxnSp>
        <p:nvCxnSpPr>
          <p:cNvPr id="10" name="Прямая со стрелкой 9"/>
          <p:cNvCxnSpPr>
            <a:endCxn id="11" idx="0"/>
          </p:cNvCxnSpPr>
          <p:nvPr/>
        </p:nvCxnSpPr>
        <p:spPr>
          <a:xfrm rot="16200000" flipH="1">
            <a:off x="4001290" y="2929728"/>
            <a:ext cx="1000132" cy="1412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Двойные круглые скобки 10"/>
          <p:cNvSpPr/>
          <p:nvPr/>
        </p:nvSpPr>
        <p:spPr>
          <a:xfrm>
            <a:off x="4286248" y="3500438"/>
            <a:ext cx="571504" cy="571504"/>
          </a:xfrm>
          <a:prstGeom prst="bracketPair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4800" b="1" dirty="0" smtClean="0"/>
              <a:t>d</a:t>
            </a:r>
            <a:endParaRPr lang="ru-RU" sz="48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3786182" y="4000504"/>
            <a:ext cx="192882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 smtClean="0"/>
              <a:t>если основа глагола заканчивается на</a:t>
            </a:r>
            <a:r>
              <a:rPr lang="ru-RU" sz="2000" i="1" dirty="0" smtClean="0">
                <a:solidFill>
                  <a:srgbClr val="C00000"/>
                </a:solidFill>
              </a:rPr>
              <a:t> </a:t>
            </a:r>
            <a:r>
              <a:rPr lang="ru-RU" sz="2000" b="1" i="1" dirty="0" smtClean="0">
                <a:solidFill>
                  <a:srgbClr val="C00000"/>
                </a:solidFill>
              </a:rPr>
              <a:t>звонкую</a:t>
            </a:r>
            <a:r>
              <a:rPr lang="ru-RU" sz="2000" i="1" dirty="0" smtClean="0">
                <a:solidFill>
                  <a:srgbClr val="C00000"/>
                </a:solidFill>
              </a:rPr>
              <a:t> </a:t>
            </a:r>
            <a:r>
              <a:rPr lang="ru-RU" sz="2000" b="1" i="1" dirty="0" smtClean="0">
                <a:solidFill>
                  <a:srgbClr val="C00000"/>
                </a:solidFill>
              </a:rPr>
              <a:t>согласную</a:t>
            </a:r>
            <a:r>
              <a:rPr lang="ru-RU" sz="2000" i="1" dirty="0" smtClean="0">
                <a:solidFill>
                  <a:srgbClr val="C00000"/>
                </a:solidFill>
              </a:rPr>
              <a:t> </a:t>
            </a:r>
            <a:r>
              <a:rPr lang="ru-RU" sz="2000" i="1" dirty="0" smtClean="0"/>
              <a:t>или </a:t>
            </a:r>
            <a:r>
              <a:rPr lang="ru-RU" sz="2000" b="1" i="1" dirty="0" smtClean="0">
                <a:solidFill>
                  <a:srgbClr val="C00000"/>
                </a:solidFill>
              </a:rPr>
              <a:t>гласную</a:t>
            </a:r>
            <a:endParaRPr lang="en-US" sz="2000" b="1" i="1" dirty="0" smtClean="0">
              <a:solidFill>
                <a:srgbClr val="C00000"/>
              </a:solidFill>
            </a:endParaRPr>
          </a:p>
          <a:p>
            <a:endParaRPr lang="ru-RU" sz="2000" b="1" i="1" dirty="0" smtClean="0">
              <a:solidFill>
                <a:srgbClr val="C00000"/>
              </a:solidFill>
            </a:endParaRPr>
          </a:p>
          <a:p>
            <a:r>
              <a:rPr lang="en-US" sz="2000" b="1" dirty="0" smtClean="0">
                <a:solidFill>
                  <a:srgbClr val="002060"/>
                </a:solidFill>
              </a:rPr>
              <a:t>Lived – [</a:t>
            </a:r>
            <a:r>
              <a:rPr lang="en-US" sz="2000" b="1" dirty="0" err="1" smtClean="0">
                <a:solidFill>
                  <a:srgbClr val="002060"/>
                </a:solidFill>
              </a:rPr>
              <a:t>livd</a:t>
            </a:r>
            <a:r>
              <a:rPr lang="en-US" sz="2000" b="1" dirty="0" smtClean="0">
                <a:solidFill>
                  <a:srgbClr val="002060"/>
                </a:solidFill>
              </a:rPr>
              <a:t>]</a:t>
            </a:r>
            <a:endParaRPr lang="ru-RU" sz="2000" b="1" dirty="0">
              <a:solidFill>
                <a:srgbClr val="002060"/>
              </a:solidFill>
            </a:endParaRPr>
          </a:p>
        </p:txBody>
      </p:sp>
      <p:cxnSp>
        <p:nvCxnSpPr>
          <p:cNvPr id="14" name="Прямая со стрелкой 13"/>
          <p:cNvCxnSpPr/>
          <p:nvPr/>
        </p:nvCxnSpPr>
        <p:spPr>
          <a:xfrm>
            <a:off x="4714876" y="2428868"/>
            <a:ext cx="2000264" cy="78581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Двойные круглые скобки 14"/>
          <p:cNvSpPr/>
          <p:nvPr/>
        </p:nvSpPr>
        <p:spPr>
          <a:xfrm>
            <a:off x="6286512" y="3286124"/>
            <a:ext cx="928694" cy="642942"/>
          </a:xfrm>
          <a:prstGeom prst="bracketPair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4800" b="1" dirty="0" smtClean="0"/>
              <a:t>id</a:t>
            </a:r>
            <a:endParaRPr lang="ru-RU" sz="48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6143636" y="3857628"/>
            <a:ext cx="24288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 smtClean="0"/>
              <a:t>если основа глагола заканчивается на</a:t>
            </a:r>
            <a:r>
              <a:rPr lang="ru-RU" sz="2000" b="1" i="1" dirty="0" smtClean="0">
                <a:solidFill>
                  <a:srgbClr val="C00000"/>
                </a:solidFill>
              </a:rPr>
              <a:t> </a:t>
            </a:r>
            <a:r>
              <a:rPr lang="en-US" sz="2000" b="1" i="1" dirty="0" smtClean="0">
                <a:solidFill>
                  <a:srgbClr val="C00000"/>
                </a:solidFill>
              </a:rPr>
              <a:t>[t]</a:t>
            </a:r>
            <a:r>
              <a:rPr lang="ru-RU" sz="2000" b="1" i="1" dirty="0" smtClean="0">
                <a:solidFill>
                  <a:srgbClr val="C00000"/>
                </a:solidFill>
              </a:rPr>
              <a:t> </a:t>
            </a:r>
            <a:r>
              <a:rPr lang="ru-RU" sz="2000" i="1" dirty="0" smtClean="0"/>
              <a:t>или</a:t>
            </a:r>
            <a:r>
              <a:rPr lang="en-US" sz="2000" b="1" i="1" dirty="0" smtClean="0">
                <a:solidFill>
                  <a:srgbClr val="C00000"/>
                </a:solidFill>
              </a:rPr>
              <a:t> [d]</a:t>
            </a:r>
            <a:endParaRPr lang="ru-RU" sz="2000" b="1" i="1" dirty="0" smtClean="0">
              <a:solidFill>
                <a:srgbClr val="C00000"/>
              </a:solidFill>
            </a:endParaRPr>
          </a:p>
          <a:p>
            <a:endParaRPr lang="ru-RU" sz="2000" b="1" i="1" dirty="0" smtClean="0">
              <a:solidFill>
                <a:srgbClr val="C00000"/>
              </a:solidFill>
            </a:endParaRPr>
          </a:p>
          <a:p>
            <a:r>
              <a:rPr lang="en-US" sz="2000" b="1" dirty="0" smtClean="0">
                <a:solidFill>
                  <a:srgbClr val="002060"/>
                </a:solidFill>
              </a:rPr>
              <a:t>skated – [‘</a:t>
            </a:r>
            <a:r>
              <a:rPr lang="en-US" sz="2000" b="1" dirty="0" err="1" smtClean="0">
                <a:solidFill>
                  <a:srgbClr val="002060"/>
                </a:solidFill>
              </a:rPr>
              <a:t>skeitid</a:t>
            </a:r>
            <a:r>
              <a:rPr lang="en-US" sz="2000" b="1" dirty="0" smtClean="0">
                <a:solidFill>
                  <a:srgbClr val="002060"/>
                </a:solidFill>
              </a:rPr>
              <a:t>]</a:t>
            </a:r>
            <a:endParaRPr lang="ru-RU" sz="2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5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6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77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770" decel="100000"/>
                                        <p:tgtEl>
                                          <p:spTgt spid="1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9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1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77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0" dur="770" decel="100000"/>
                                        <p:tgtEl>
                                          <p:spTgt spid="1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2" dur="77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4" dur="77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5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6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 animBg="1"/>
      <p:bldP spid="8" grpId="0"/>
      <p:bldP spid="11" grpId="0" animBg="1"/>
      <p:bldP spid="12" grpId="0"/>
      <p:bldP spid="15" grpId="0" animBg="1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5400" dirty="0" smtClean="0"/>
              <a:t>Неправильные глаголы</a:t>
            </a:r>
            <a:endParaRPr lang="ru-RU" sz="5400" dirty="0"/>
          </a:p>
        </p:txBody>
      </p:sp>
      <p:sp>
        <p:nvSpPr>
          <p:cNvPr id="3" name="TextBox 2"/>
          <p:cNvSpPr txBox="1"/>
          <p:nvPr/>
        </p:nvSpPr>
        <p:spPr>
          <a:xfrm>
            <a:off x="714348" y="1857364"/>
            <a:ext cx="79296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i="1" dirty="0" smtClean="0"/>
              <a:t>Имеют свою особую форму, которая находится </a:t>
            </a:r>
            <a:r>
              <a:rPr lang="ru-RU" sz="2400" b="1" i="1" dirty="0" smtClean="0"/>
              <a:t>в таблице неправильных глаголов</a:t>
            </a:r>
            <a:endParaRPr lang="ru-RU" sz="2400" b="1" i="1" dirty="0"/>
          </a:p>
        </p:txBody>
      </p:sp>
      <p:sp>
        <p:nvSpPr>
          <p:cNvPr id="4" name="TextBox 3"/>
          <p:cNvSpPr txBox="1"/>
          <p:nvPr/>
        </p:nvSpPr>
        <p:spPr>
          <a:xfrm>
            <a:off x="785786" y="2928934"/>
            <a:ext cx="407196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7030A0"/>
                </a:solidFill>
              </a:rPr>
              <a:t>Go – went</a:t>
            </a:r>
          </a:p>
          <a:p>
            <a:r>
              <a:rPr lang="en-US" sz="4000" b="1" dirty="0" smtClean="0">
                <a:solidFill>
                  <a:srgbClr val="7030A0"/>
                </a:solidFill>
              </a:rPr>
              <a:t>Have – had</a:t>
            </a:r>
          </a:p>
          <a:p>
            <a:r>
              <a:rPr lang="en-US" sz="4000" b="1" dirty="0" smtClean="0">
                <a:solidFill>
                  <a:srgbClr val="7030A0"/>
                </a:solidFill>
              </a:rPr>
              <a:t>Know - knew</a:t>
            </a:r>
            <a:endParaRPr lang="ru-RU" sz="4000" b="1" dirty="0">
              <a:solidFill>
                <a:srgbClr val="7030A0"/>
              </a:solidFill>
            </a:endParaRPr>
          </a:p>
        </p:txBody>
      </p:sp>
      <p:sp>
        <p:nvSpPr>
          <p:cNvPr id="5" name="Правая фигурная скобка 4"/>
          <p:cNvSpPr/>
          <p:nvPr/>
        </p:nvSpPr>
        <p:spPr>
          <a:xfrm>
            <a:off x="4000496" y="3000372"/>
            <a:ext cx="428628" cy="1928826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572000" y="3214686"/>
            <a:ext cx="164307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FF0000"/>
                </a:solidFill>
              </a:rPr>
              <a:t>V</a:t>
            </a:r>
            <a:r>
              <a:rPr lang="en-US" sz="5400" b="1" dirty="0" smtClean="0">
                <a:solidFill>
                  <a:srgbClr val="FF0000"/>
                </a:solidFill>
              </a:rPr>
              <a:t>2</a:t>
            </a:r>
            <a:endParaRPr lang="ru-RU" sz="5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9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 animBg="1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5400" dirty="0" smtClean="0"/>
              <a:t>Глагол </a:t>
            </a:r>
            <a:r>
              <a:rPr lang="en-US" sz="5400" b="1" dirty="0" smtClean="0">
                <a:solidFill>
                  <a:srgbClr val="7030A0"/>
                </a:solidFill>
              </a:rPr>
              <a:t>“to be” </a:t>
            </a:r>
            <a:r>
              <a:rPr lang="ru-RU" sz="5400" dirty="0" smtClean="0"/>
              <a:t>в </a:t>
            </a:r>
            <a:r>
              <a:rPr lang="en-US" sz="5400" dirty="0" smtClean="0">
                <a:solidFill>
                  <a:srgbClr val="FF0000"/>
                </a:solidFill>
              </a:rPr>
              <a:t>Past Simple</a:t>
            </a:r>
            <a:endParaRPr lang="ru-RU" sz="5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ед.ч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мн.ч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9600" b="1" dirty="0" smtClean="0"/>
              <a:t>  </a:t>
            </a:r>
            <a:r>
              <a:rPr lang="en-US" sz="9600" b="1" dirty="0" smtClean="0">
                <a:solidFill>
                  <a:srgbClr val="7030A0"/>
                </a:solidFill>
              </a:rPr>
              <a:t>was</a:t>
            </a:r>
            <a:endParaRPr lang="ru-RU" sz="9600" b="1" dirty="0">
              <a:solidFill>
                <a:srgbClr val="7030A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9600" b="1" dirty="0" smtClean="0"/>
              <a:t>  </a:t>
            </a:r>
            <a:r>
              <a:rPr lang="en-US" sz="9600" b="1" dirty="0" smtClean="0">
                <a:solidFill>
                  <a:srgbClr val="7030A0"/>
                </a:solidFill>
              </a:rPr>
              <a:t>were</a:t>
            </a:r>
          </a:p>
          <a:p>
            <a:pPr>
              <a:buNone/>
            </a:pPr>
            <a:r>
              <a:rPr lang="en-US" sz="9600" b="1" dirty="0" smtClean="0">
                <a:solidFill>
                  <a:srgbClr val="FF0000"/>
                </a:solidFill>
              </a:rPr>
              <a:t>!</a:t>
            </a:r>
            <a:r>
              <a:rPr lang="en-US" sz="9600" b="1" dirty="0" smtClean="0">
                <a:solidFill>
                  <a:schemeClr val="accent5"/>
                </a:solidFill>
              </a:rPr>
              <a:t> </a:t>
            </a:r>
            <a:r>
              <a:rPr lang="en-US" sz="3500" b="1" dirty="0" smtClean="0"/>
              <a:t>You were in the country last year.</a:t>
            </a:r>
            <a:endParaRPr lang="ru-RU" sz="3500" b="1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70" decel="100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770" decel="100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2" dur="77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770" decel="100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770" decel="100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6" dur="77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8" dur="77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5400" dirty="0" smtClean="0"/>
              <a:t>Слова-спутники </a:t>
            </a:r>
            <a:r>
              <a:rPr lang="en-US" sz="5400" dirty="0" smtClean="0">
                <a:solidFill>
                  <a:srgbClr val="FF0000"/>
                </a:solidFill>
              </a:rPr>
              <a:t>Past Simple</a:t>
            </a:r>
            <a:endParaRPr lang="ru-RU" sz="5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800" i="1" dirty="0" smtClean="0"/>
              <a:t> </a:t>
            </a:r>
            <a:r>
              <a:rPr lang="en-US" sz="2800" b="1" i="1" dirty="0" smtClean="0">
                <a:solidFill>
                  <a:schemeClr val="bg2">
                    <a:lumMod val="25000"/>
                  </a:schemeClr>
                </a:solidFill>
              </a:rPr>
              <a:t>Yesterday </a:t>
            </a:r>
            <a:r>
              <a:rPr lang="en-US" sz="2800" i="1" dirty="0" smtClean="0"/>
              <a:t>– </a:t>
            </a:r>
            <a:r>
              <a:rPr lang="ru-RU" sz="2800" i="1" dirty="0" smtClean="0"/>
              <a:t>вчера</a:t>
            </a:r>
          </a:p>
          <a:p>
            <a:pPr>
              <a:buFont typeface="Wingdings" pitchFamily="2" charset="2"/>
              <a:buChar char="v"/>
            </a:pPr>
            <a:r>
              <a:rPr lang="ru-RU" sz="2800" i="1" dirty="0" smtClean="0"/>
              <a:t> </a:t>
            </a:r>
            <a:r>
              <a:rPr lang="en-US" sz="2800" b="1" i="1" dirty="0" smtClean="0">
                <a:solidFill>
                  <a:schemeClr val="bg2">
                    <a:lumMod val="25000"/>
                  </a:schemeClr>
                </a:solidFill>
              </a:rPr>
              <a:t>The day before yesterday </a:t>
            </a:r>
            <a:r>
              <a:rPr lang="en-US" sz="2800" i="1" dirty="0" smtClean="0"/>
              <a:t>– </a:t>
            </a:r>
            <a:r>
              <a:rPr lang="ru-RU" sz="2800" i="1" dirty="0" smtClean="0"/>
              <a:t>позавчера</a:t>
            </a:r>
          </a:p>
          <a:p>
            <a:pPr>
              <a:buFont typeface="Wingdings" pitchFamily="2" charset="2"/>
              <a:buChar char="v"/>
            </a:pPr>
            <a:r>
              <a:rPr lang="ru-RU" sz="2800" i="1" dirty="0" smtClean="0"/>
              <a:t> </a:t>
            </a:r>
            <a:r>
              <a:rPr lang="en-US" sz="2800" b="1" i="1" dirty="0" smtClean="0">
                <a:solidFill>
                  <a:schemeClr val="bg2">
                    <a:lumMod val="25000"/>
                  </a:schemeClr>
                </a:solidFill>
              </a:rPr>
              <a:t>Last summer </a:t>
            </a:r>
            <a:r>
              <a:rPr lang="en-US" sz="2800" i="1" dirty="0" smtClean="0"/>
              <a:t>– </a:t>
            </a:r>
            <a:r>
              <a:rPr lang="ru-RU" sz="2800" i="1" dirty="0" smtClean="0"/>
              <a:t>прошлым летом</a:t>
            </a:r>
            <a:endParaRPr lang="en-US" sz="2800" i="1" dirty="0" smtClean="0"/>
          </a:p>
          <a:p>
            <a:pPr>
              <a:buFont typeface="Wingdings" pitchFamily="2" charset="2"/>
              <a:buChar char="v"/>
            </a:pPr>
            <a:r>
              <a:rPr lang="ru-RU" sz="2800" i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800" b="1" i="1" dirty="0" smtClean="0">
                <a:solidFill>
                  <a:schemeClr val="bg2">
                    <a:lumMod val="25000"/>
                  </a:schemeClr>
                </a:solidFill>
              </a:rPr>
              <a:t>Last week  </a:t>
            </a:r>
            <a:r>
              <a:rPr lang="en-US" sz="2800" i="1" dirty="0" smtClean="0"/>
              <a:t>– </a:t>
            </a:r>
            <a:r>
              <a:rPr lang="ru-RU" sz="2800" i="1" dirty="0" smtClean="0"/>
              <a:t>на прошлой неделе</a:t>
            </a:r>
          </a:p>
          <a:p>
            <a:pPr>
              <a:buFont typeface="Wingdings" pitchFamily="2" charset="2"/>
              <a:buChar char="v"/>
            </a:pPr>
            <a:r>
              <a:rPr lang="ru-RU" sz="2800" i="1" dirty="0" smtClean="0"/>
              <a:t> </a:t>
            </a:r>
            <a:r>
              <a:rPr lang="en-US" sz="2800" b="1" i="1" dirty="0" smtClean="0">
                <a:solidFill>
                  <a:schemeClr val="bg2">
                    <a:lumMod val="25000"/>
                  </a:schemeClr>
                </a:solidFill>
              </a:rPr>
              <a:t>A week  ago </a:t>
            </a:r>
            <a:r>
              <a:rPr lang="en-US" sz="2800" i="1" dirty="0" smtClean="0"/>
              <a:t>–</a:t>
            </a:r>
            <a:r>
              <a:rPr lang="ru-RU" sz="2800" i="1" dirty="0" smtClean="0"/>
              <a:t> неделю  тому назад</a:t>
            </a:r>
            <a:endParaRPr lang="en-US" sz="2800" i="1" dirty="0" smtClean="0"/>
          </a:p>
          <a:p>
            <a:pPr>
              <a:buFont typeface="Wingdings" pitchFamily="2" charset="2"/>
              <a:buChar char="v"/>
            </a:pPr>
            <a:r>
              <a:rPr lang="ru-RU" sz="2800" i="1" dirty="0" smtClean="0"/>
              <a:t> </a:t>
            </a:r>
            <a:r>
              <a:rPr lang="en-US" sz="2800" b="1" i="1" dirty="0" smtClean="0">
                <a:solidFill>
                  <a:schemeClr val="bg2">
                    <a:lumMod val="25000"/>
                  </a:schemeClr>
                </a:solidFill>
              </a:rPr>
              <a:t>A month ago</a:t>
            </a:r>
            <a:r>
              <a:rPr lang="en-US" sz="2800" i="1" dirty="0" smtClean="0"/>
              <a:t> – </a:t>
            </a:r>
            <a:r>
              <a:rPr lang="ru-RU" sz="2800" i="1" dirty="0" smtClean="0"/>
              <a:t>месяц тому назад</a:t>
            </a:r>
          </a:p>
          <a:p>
            <a:pPr>
              <a:buNone/>
            </a:pPr>
            <a:endParaRPr lang="ru-RU" sz="2800" i="1" dirty="0" smtClean="0"/>
          </a:p>
          <a:p>
            <a:pPr>
              <a:buNone/>
            </a:pPr>
            <a:r>
              <a:rPr lang="en-US" sz="2800" i="1" dirty="0" smtClean="0"/>
              <a:t> </a:t>
            </a:r>
            <a:r>
              <a:rPr lang="en-US" sz="3600" dirty="0" smtClean="0"/>
              <a:t>I visited my granny </a:t>
            </a:r>
            <a:r>
              <a:rPr lang="en-US" sz="3600" b="1" i="1" dirty="0" smtClean="0">
                <a:solidFill>
                  <a:schemeClr val="bg2">
                    <a:lumMod val="25000"/>
                  </a:schemeClr>
                </a:solidFill>
              </a:rPr>
              <a:t>last week</a:t>
            </a:r>
            <a:r>
              <a:rPr lang="en-US" sz="3600" i="1" dirty="0" smtClean="0"/>
              <a:t>.</a:t>
            </a:r>
            <a:endParaRPr lang="ru-RU" sz="3600" i="1" dirty="0" smtClean="0"/>
          </a:p>
          <a:p>
            <a:pPr>
              <a:buNone/>
            </a:pPr>
            <a:endParaRPr lang="ru-RU" sz="2800" i="1" dirty="0" smtClean="0"/>
          </a:p>
          <a:p>
            <a:pPr>
              <a:buNone/>
            </a:pPr>
            <a:endParaRPr lang="ru-RU" sz="2800" i="1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29642" cy="1510466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/>
              <a:t>Отрицательная форма</a:t>
            </a:r>
            <a:r>
              <a:rPr lang="en-US" sz="4800" dirty="0" smtClean="0">
                <a:solidFill>
                  <a:srgbClr val="FF0000"/>
                </a:solidFill>
              </a:rPr>
              <a:t> Past Simple</a:t>
            </a:r>
            <a:endParaRPr lang="ru-RU" sz="4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6000" dirty="0" smtClean="0">
                <a:solidFill>
                  <a:srgbClr val="FF0000"/>
                </a:solidFill>
              </a:rPr>
              <a:t>Did</a:t>
            </a:r>
            <a:r>
              <a:rPr lang="en-US" sz="6000" dirty="0" smtClean="0"/>
              <a:t> + </a:t>
            </a:r>
            <a:r>
              <a:rPr lang="en-US" sz="6000" dirty="0" smtClean="0">
                <a:solidFill>
                  <a:srgbClr val="FF0000"/>
                </a:solidFill>
              </a:rPr>
              <a:t>not </a:t>
            </a:r>
            <a:r>
              <a:rPr lang="en-US" sz="6000" dirty="0" smtClean="0"/>
              <a:t>+ </a:t>
            </a:r>
            <a:r>
              <a:rPr lang="en-US" sz="6000" dirty="0" smtClean="0">
                <a:solidFill>
                  <a:srgbClr val="7030A0"/>
                </a:solidFill>
              </a:rPr>
              <a:t>V</a:t>
            </a:r>
            <a:r>
              <a:rPr lang="en-US" sz="6000" dirty="0" smtClean="0"/>
              <a:t>= </a:t>
            </a:r>
            <a:r>
              <a:rPr lang="en-US" sz="6000" dirty="0" err="1" smtClean="0">
                <a:solidFill>
                  <a:srgbClr val="FF0000"/>
                </a:solidFill>
              </a:rPr>
              <a:t>didn’t</a:t>
            </a:r>
            <a:r>
              <a:rPr lang="en-US" sz="6000" dirty="0" err="1" smtClean="0"/>
              <a:t>+</a:t>
            </a:r>
            <a:r>
              <a:rPr lang="en-US" sz="6000" dirty="0" err="1" smtClean="0">
                <a:solidFill>
                  <a:srgbClr val="7030A0"/>
                </a:solidFill>
              </a:rPr>
              <a:t>V</a:t>
            </a:r>
            <a:endParaRPr lang="en-US" sz="60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sz="4000" dirty="0" smtClean="0">
                <a:solidFill>
                  <a:schemeClr val="bg2">
                    <a:lumMod val="10000"/>
                  </a:schemeClr>
                </a:solidFill>
              </a:rPr>
              <a:t>	</a:t>
            </a:r>
            <a:r>
              <a:rPr lang="en-US" sz="4000" dirty="0" smtClean="0"/>
              <a:t>I</a:t>
            </a:r>
            <a:r>
              <a:rPr lang="en-US" sz="4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4400" b="1" i="1" dirty="0" smtClean="0">
                <a:solidFill>
                  <a:srgbClr val="FF0000"/>
                </a:solidFill>
              </a:rPr>
              <a:t>did not </a:t>
            </a:r>
            <a:r>
              <a:rPr lang="en-US" sz="4400" b="1" i="1" dirty="0" smtClean="0">
                <a:solidFill>
                  <a:srgbClr val="7030A0"/>
                </a:solidFill>
              </a:rPr>
              <a:t>play</a:t>
            </a:r>
            <a:r>
              <a:rPr lang="en-US" sz="4400" b="1" i="1" dirty="0" smtClean="0"/>
              <a:t> </a:t>
            </a:r>
            <a:r>
              <a:rPr lang="en-US" sz="4000" dirty="0" smtClean="0"/>
              <a:t>football yesterday.</a:t>
            </a:r>
          </a:p>
          <a:p>
            <a:pPr>
              <a:buNone/>
            </a:pPr>
            <a:r>
              <a:rPr lang="en-US" sz="4000" dirty="0" smtClean="0">
                <a:solidFill>
                  <a:schemeClr val="accent5">
                    <a:lumMod val="50000"/>
                  </a:schemeClr>
                </a:solidFill>
              </a:rPr>
              <a:t>	</a:t>
            </a:r>
            <a:r>
              <a:rPr lang="en-US" sz="4000" dirty="0" smtClean="0"/>
              <a:t>I </a:t>
            </a:r>
            <a:r>
              <a:rPr lang="en-US" sz="4400" b="1" i="1" dirty="0" smtClean="0">
                <a:solidFill>
                  <a:srgbClr val="FF0000"/>
                </a:solidFill>
              </a:rPr>
              <a:t>didn’t</a:t>
            </a:r>
            <a:r>
              <a:rPr lang="en-US" sz="4400" b="1" i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4400" b="1" i="1" dirty="0" smtClean="0">
                <a:solidFill>
                  <a:srgbClr val="7030A0"/>
                </a:solidFill>
              </a:rPr>
              <a:t>go</a:t>
            </a:r>
            <a:r>
              <a:rPr lang="en-US" sz="4400" b="1" i="1" dirty="0" smtClean="0"/>
              <a:t> </a:t>
            </a:r>
            <a:r>
              <a:rPr lang="en-US" sz="4000" dirty="0" smtClean="0"/>
              <a:t>to Sochi last summer.</a:t>
            </a:r>
            <a:endParaRPr lang="ru-RU" sz="40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2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602</TotalTime>
  <Words>301</Words>
  <Application>Microsoft Office PowerPoint</Application>
  <PresentationFormat>Экран (4:3)</PresentationFormat>
  <Paragraphs>72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Поток</vt:lpstr>
      <vt:lpstr>Past Simple Tense</vt:lpstr>
      <vt:lpstr>Содержание</vt:lpstr>
      <vt:lpstr>Значение Past Simple</vt:lpstr>
      <vt:lpstr>Правильные глаголы</vt:lpstr>
      <vt:lpstr>Правила чтения окончания</vt:lpstr>
      <vt:lpstr>Неправильные глаголы</vt:lpstr>
      <vt:lpstr>Глагол “to be” в Past Simple</vt:lpstr>
      <vt:lpstr>Слова-спутники Past Simple</vt:lpstr>
      <vt:lpstr>Отрицательная форма Past Simple</vt:lpstr>
      <vt:lpstr>Вопросительная форма Past Simple </vt:lpstr>
      <vt:lpstr>Вопросительная форма Past simple</vt:lpstr>
      <vt:lpstr>Слайд 12</vt:lpstr>
    </vt:vector>
  </TitlesOfParts>
  <Company>acer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Леха</dc:creator>
  <cp:lastModifiedBy>Леха</cp:lastModifiedBy>
  <cp:revision>63</cp:revision>
  <dcterms:created xsi:type="dcterms:W3CDTF">2009-01-18T13:12:59Z</dcterms:created>
  <dcterms:modified xsi:type="dcterms:W3CDTF">2013-09-29T10:42:52Z</dcterms:modified>
</cp:coreProperties>
</file>