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282" r:id="rId3"/>
    <p:sldId id="265" r:id="rId4"/>
    <p:sldId id="266" r:id="rId5"/>
    <p:sldId id="274" r:id="rId6"/>
    <p:sldId id="275" r:id="rId7"/>
    <p:sldId id="278" r:id="rId8"/>
    <p:sldId id="268" r:id="rId9"/>
    <p:sldId id="276" r:id="rId10"/>
    <p:sldId id="269" r:id="rId11"/>
    <p:sldId id="257" r:id="rId12"/>
    <p:sldId id="279" r:id="rId13"/>
    <p:sldId id="280" r:id="rId14"/>
    <p:sldId id="270" r:id="rId15"/>
    <p:sldId id="284" r:id="rId16"/>
    <p:sldId id="289" r:id="rId17"/>
    <p:sldId id="286" r:id="rId18"/>
    <p:sldId id="287" r:id="rId19"/>
    <p:sldId id="288" r:id="rId20"/>
    <p:sldId id="290" r:id="rId21"/>
    <p:sldId id="291" r:id="rId22"/>
    <p:sldId id="292" r:id="rId23"/>
    <p:sldId id="285" r:id="rId24"/>
    <p:sldId id="262" r:id="rId25"/>
    <p:sldId id="283" r:id="rId26"/>
    <p:sldId id="271" r:id="rId27"/>
    <p:sldId id="294" r:id="rId28"/>
    <p:sldId id="272" r:id="rId29"/>
    <p:sldId id="293" r:id="rId30"/>
    <p:sldId id="273" r:id="rId31"/>
    <p:sldId id="258" r:id="rId32"/>
    <p:sldId id="295" r:id="rId33"/>
    <p:sldId id="296" r:id="rId34"/>
    <p:sldId id="297" r:id="rId35"/>
    <p:sldId id="298" r:id="rId36"/>
    <p:sldId id="299" r:id="rId37"/>
    <p:sldId id="27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89" autoAdjust="0"/>
    <p:restoredTop sz="94660"/>
  </p:normalViewPr>
  <p:slideViewPr>
    <p:cSldViewPr>
      <p:cViewPr varScale="1">
        <p:scale>
          <a:sx n="96" d="100"/>
          <a:sy n="96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88050-37A5-4855-9A36-B36E8939E4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938D66-78CA-4A7B-8C97-D8386D1A269A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По качеству и количеству металла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1. Промышленные (до 0,4%)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2. Непромышленные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B6A6C05D-C3F2-40FF-9652-2BAA1A4BDEA3}" type="parTrans" cxnId="{5EBEAC2B-D6C8-45F3-92FC-773B041A2AAF}">
      <dgm:prSet/>
      <dgm:spPr/>
      <dgm:t>
        <a:bodyPr/>
        <a:lstStyle/>
        <a:p>
          <a:endParaRPr lang="ru-RU"/>
        </a:p>
      </dgm:t>
    </dgm:pt>
    <dgm:pt modelId="{30D338FA-7871-4079-860A-A629583B9684}" type="sibTrans" cxnId="{5EBEAC2B-D6C8-45F3-92FC-773B041A2AAF}">
      <dgm:prSet/>
      <dgm:spPr/>
      <dgm:t>
        <a:bodyPr/>
        <a:lstStyle/>
        <a:p>
          <a:endParaRPr lang="ru-RU"/>
        </a:p>
      </dgm:t>
    </dgm:pt>
    <dgm:pt modelId="{25E89609-E829-495B-B36B-07816299051C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По числу содержащихся в руде металлов 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1. Монометаллические (простые)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2. Полиметаллические (комплексные)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EA00E231-EE7F-405E-A5D9-4CBA2449763F}" type="parTrans" cxnId="{D2CFE73A-2D91-41EE-8F74-AEA490DF5962}">
      <dgm:prSet/>
      <dgm:spPr/>
      <dgm:t>
        <a:bodyPr/>
        <a:lstStyle/>
        <a:p>
          <a:endParaRPr lang="ru-RU"/>
        </a:p>
      </dgm:t>
    </dgm:pt>
    <dgm:pt modelId="{DC732B9C-1209-4A68-9A04-6796ACF1D9AE}" type="sibTrans" cxnId="{D2CFE73A-2D91-41EE-8F74-AEA490DF5962}">
      <dgm:prSet/>
      <dgm:spPr/>
      <dgm:t>
        <a:bodyPr/>
        <a:lstStyle/>
        <a:p>
          <a:endParaRPr lang="ru-RU"/>
        </a:p>
      </dgm:t>
    </dgm:pt>
    <dgm:pt modelId="{6F9BDCCF-9B4D-4019-BFD7-B2F10207B361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По содержанию металла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1. Богатые;            2. Средние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3. Бедные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F0E7F8B8-E555-4661-BE30-5E47DED65EE1}" type="parTrans" cxnId="{14CC2610-F2BB-4096-8E8A-6A17428507EE}">
      <dgm:prSet/>
      <dgm:spPr/>
      <dgm:t>
        <a:bodyPr/>
        <a:lstStyle/>
        <a:p>
          <a:endParaRPr lang="ru-RU"/>
        </a:p>
      </dgm:t>
    </dgm:pt>
    <dgm:pt modelId="{EA837236-6970-4915-82B6-C08438DCC00E}" type="sibTrans" cxnId="{14CC2610-F2BB-4096-8E8A-6A17428507EE}">
      <dgm:prSet/>
      <dgm:spPr/>
      <dgm:t>
        <a:bodyPr/>
        <a:lstStyle/>
        <a:p>
          <a:endParaRPr lang="ru-RU"/>
        </a:p>
      </dgm:t>
    </dgm:pt>
    <dgm:pt modelId="{96C40C1D-197F-406E-8515-A48DA4B55D65}">
      <dgm:prSet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По форме нахождения металла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1. Самородные (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Ме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);   2. Окисленные (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МеО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)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3. Сульфидные (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Ме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S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);  4. Галогенидные (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МеНа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l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)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8381F011-0679-4535-B285-74A549895231}" type="parTrans" cxnId="{50845E83-0DF4-4AF4-AD29-3F72E773E229}">
      <dgm:prSet/>
      <dgm:spPr/>
      <dgm:t>
        <a:bodyPr/>
        <a:lstStyle/>
        <a:p>
          <a:endParaRPr lang="ru-RU"/>
        </a:p>
      </dgm:t>
    </dgm:pt>
    <dgm:pt modelId="{18A88EE8-D481-48F8-8B5D-A1542BA998A7}" type="sibTrans" cxnId="{50845E83-0DF4-4AF4-AD29-3F72E773E229}">
      <dgm:prSet/>
      <dgm:spPr/>
      <dgm:t>
        <a:bodyPr/>
        <a:lstStyle/>
        <a:p>
          <a:endParaRPr lang="ru-RU"/>
        </a:p>
      </dgm:t>
    </dgm:pt>
    <dgm:pt modelId="{F9472665-5B3B-439A-B6AB-CB67C9C38C19}" type="pres">
      <dgm:prSet presAssocID="{E5A88050-37A5-4855-9A36-B36E8939E4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04585-01A2-4E8F-99F2-6C3D016BF1A9}" type="pres">
      <dgm:prSet presAssocID="{4F938D66-78CA-4A7B-8C97-D8386D1A269A}" presName="comp" presStyleCnt="0"/>
      <dgm:spPr/>
    </dgm:pt>
    <dgm:pt modelId="{A765E081-2156-460D-B702-52F596431FE5}" type="pres">
      <dgm:prSet presAssocID="{4F938D66-78CA-4A7B-8C97-D8386D1A269A}" presName="box" presStyleLbl="node1" presStyleIdx="0" presStyleCnt="4" custLinFactNeighborY="-5976"/>
      <dgm:spPr/>
      <dgm:t>
        <a:bodyPr/>
        <a:lstStyle/>
        <a:p>
          <a:endParaRPr lang="ru-RU"/>
        </a:p>
      </dgm:t>
    </dgm:pt>
    <dgm:pt modelId="{23311DE1-F4B5-4FE5-B3D8-83F8E1F274CF}" type="pres">
      <dgm:prSet presAssocID="{4F938D66-78CA-4A7B-8C97-D8386D1A269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06E4A508-034E-452F-9247-AD6EDF80E806}" type="pres">
      <dgm:prSet presAssocID="{4F938D66-78CA-4A7B-8C97-D8386D1A269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59435-2043-4E9B-A29E-EAD7522CCFDE}" type="pres">
      <dgm:prSet presAssocID="{30D338FA-7871-4079-860A-A629583B9684}" presName="spacer" presStyleCnt="0"/>
      <dgm:spPr/>
    </dgm:pt>
    <dgm:pt modelId="{656388D3-2A1F-4FBA-BB1B-0B2EC05B303B}" type="pres">
      <dgm:prSet presAssocID="{25E89609-E829-495B-B36B-07816299051C}" presName="comp" presStyleCnt="0"/>
      <dgm:spPr/>
    </dgm:pt>
    <dgm:pt modelId="{6307C3B7-EAFD-492E-A99A-AA482251720D}" type="pres">
      <dgm:prSet presAssocID="{25E89609-E829-495B-B36B-07816299051C}" presName="box" presStyleLbl="node1" presStyleIdx="1" presStyleCnt="4"/>
      <dgm:spPr/>
      <dgm:t>
        <a:bodyPr/>
        <a:lstStyle/>
        <a:p>
          <a:endParaRPr lang="ru-RU"/>
        </a:p>
      </dgm:t>
    </dgm:pt>
    <dgm:pt modelId="{2E0E65FC-99AC-457E-8339-3B840A4BEE9B}" type="pres">
      <dgm:prSet presAssocID="{25E89609-E829-495B-B36B-07816299051C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33D920F6-2B0B-4836-A2E8-73AFF8AD0102}" type="pres">
      <dgm:prSet presAssocID="{25E89609-E829-495B-B36B-07816299051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94F7A-9C74-4ED0-B9B6-E6DF0C8FB01C}" type="pres">
      <dgm:prSet presAssocID="{DC732B9C-1209-4A68-9A04-6796ACF1D9AE}" presName="spacer" presStyleCnt="0"/>
      <dgm:spPr/>
    </dgm:pt>
    <dgm:pt modelId="{182DA3F3-2FCD-465B-AE39-E759D0A4057E}" type="pres">
      <dgm:prSet presAssocID="{6F9BDCCF-9B4D-4019-BFD7-B2F10207B361}" presName="comp" presStyleCnt="0"/>
      <dgm:spPr/>
    </dgm:pt>
    <dgm:pt modelId="{B24806CD-9454-421A-99EB-B6C5898D60A1}" type="pres">
      <dgm:prSet presAssocID="{6F9BDCCF-9B4D-4019-BFD7-B2F10207B361}" presName="box" presStyleLbl="node1" presStyleIdx="2" presStyleCnt="4" custLinFactNeighborX="781" custLinFactNeighborY="1876"/>
      <dgm:spPr/>
      <dgm:t>
        <a:bodyPr/>
        <a:lstStyle/>
        <a:p>
          <a:endParaRPr lang="ru-RU"/>
        </a:p>
      </dgm:t>
    </dgm:pt>
    <dgm:pt modelId="{7FAB6784-C6DE-4F33-9C59-75CDEDB0F666}" type="pres">
      <dgm:prSet presAssocID="{6F9BDCCF-9B4D-4019-BFD7-B2F10207B36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A2FA66AF-BE2D-4416-8B7A-095E0F61C7CC}" type="pres">
      <dgm:prSet presAssocID="{6F9BDCCF-9B4D-4019-BFD7-B2F10207B36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90D7B-2EF6-41BC-B1BD-1CAF81A0E212}" type="pres">
      <dgm:prSet presAssocID="{EA837236-6970-4915-82B6-C08438DCC00E}" presName="spacer" presStyleCnt="0"/>
      <dgm:spPr/>
    </dgm:pt>
    <dgm:pt modelId="{78A49F3B-2D4A-4899-8106-8546EA8C472F}" type="pres">
      <dgm:prSet presAssocID="{96C40C1D-197F-406E-8515-A48DA4B55D65}" presName="comp" presStyleCnt="0"/>
      <dgm:spPr/>
    </dgm:pt>
    <dgm:pt modelId="{485EC69D-0163-4DCF-A852-54136E79A204}" type="pres">
      <dgm:prSet presAssocID="{96C40C1D-197F-406E-8515-A48DA4B55D65}" presName="box" presStyleLbl="node1" presStyleIdx="3" presStyleCnt="4"/>
      <dgm:spPr/>
      <dgm:t>
        <a:bodyPr/>
        <a:lstStyle/>
        <a:p>
          <a:endParaRPr lang="ru-RU"/>
        </a:p>
      </dgm:t>
    </dgm:pt>
    <dgm:pt modelId="{349EE3F3-F18E-4FE9-86BD-F75087AA9F9C}" type="pres">
      <dgm:prSet presAssocID="{96C40C1D-197F-406E-8515-A48DA4B55D65}" presName="img" presStyleLbl="fgImgPlace1" presStyleIdx="3" presStyleCnt="4" custLinFactNeighborX="-3826" custLinFactNeighborY="772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8E69D700-A4B6-433C-8AE9-011978AA4891}" type="pres">
      <dgm:prSet presAssocID="{96C40C1D-197F-406E-8515-A48DA4B55D6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C2610-F2BB-4096-8E8A-6A17428507EE}" srcId="{E5A88050-37A5-4855-9A36-B36E8939E43F}" destId="{6F9BDCCF-9B4D-4019-BFD7-B2F10207B361}" srcOrd="2" destOrd="0" parTransId="{F0E7F8B8-E555-4661-BE30-5E47DED65EE1}" sibTransId="{EA837236-6970-4915-82B6-C08438DCC00E}"/>
    <dgm:cxn modelId="{5EBEAC2B-D6C8-45F3-92FC-773B041A2AAF}" srcId="{E5A88050-37A5-4855-9A36-B36E8939E43F}" destId="{4F938D66-78CA-4A7B-8C97-D8386D1A269A}" srcOrd="0" destOrd="0" parTransId="{B6A6C05D-C3F2-40FF-9652-2BAA1A4BDEA3}" sibTransId="{30D338FA-7871-4079-860A-A629583B9684}"/>
    <dgm:cxn modelId="{50845E83-0DF4-4AF4-AD29-3F72E773E229}" srcId="{E5A88050-37A5-4855-9A36-B36E8939E43F}" destId="{96C40C1D-197F-406E-8515-A48DA4B55D65}" srcOrd="3" destOrd="0" parTransId="{8381F011-0679-4535-B285-74A549895231}" sibTransId="{18A88EE8-D481-48F8-8B5D-A1542BA998A7}"/>
    <dgm:cxn modelId="{961D0A1E-506A-43EF-9F6E-B57E70F52AE1}" type="presOf" srcId="{E5A88050-37A5-4855-9A36-B36E8939E43F}" destId="{F9472665-5B3B-439A-B6AB-CB67C9C38C19}" srcOrd="0" destOrd="0" presId="urn:microsoft.com/office/officeart/2005/8/layout/vList4"/>
    <dgm:cxn modelId="{647A5ACB-8591-40B8-B166-B18514A037BD}" type="presOf" srcId="{96C40C1D-197F-406E-8515-A48DA4B55D65}" destId="{485EC69D-0163-4DCF-A852-54136E79A204}" srcOrd="0" destOrd="0" presId="urn:microsoft.com/office/officeart/2005/8/layout/vList4"/>
    <dgm:cxn modelId="{D2CFE73A-2D91-41EE-8F74-AEA490DF5962}" srcId="{E5A88050-37A5-4855-9A36-B36E8939E43F}" destId="{25E89609-E829-495B-B36B-07816299051C}" srcOrd="1" destOrd="0" parTransId="{EA00E231-EE7F-405E-A5D9-4CBA2449763F}" sibTransId="{DC732B9C-1209-4A68-9A04-6796ACF1D9AE}"/>
    <dgm:cxn modelId="{881D0519-8E82-45F1-8A3A-ECFF4FB70798}" type="presOf" srcId="{25E89609-E829-495B-B36B-07816299051C}" destId="{6307C3B7-EAFD-492E-A99A-AA482251720D}" srcOrd="0" destOrd="0" presId="urn:microsoft.com/office/officeart/2005/8/layout/vList4"/>
    <dgm:cxn modelId="{CEE54243-DAF3-4A3A-B9B6-E8781C7673DC}" type="presOf" srcId="{96C40C1D-197F-406E-8515-A48DA4B55D65}" destId="{8E69D700-A4B6-433C-8AE9-011978AA4891}" srcOrd="1" destOrd="0" presId="urn:microsoft.com/office/officeart/2005/8/layout/vList4"/>
    <dgm:cxn modelId="{0719A63E-8721-4B03-9029-AD508DFABBE6}" type="presOf" srcId="{4F938D66-78CA-4A7B-8C97-D8386D1A269A}" destId="{06E4A508-034E-452F-9247-AD6EDF80E806}" srcOrd="1" destOrd="0" presId="urn:microsoft.com/office/officeart/2005/8/layout/vList4"/>
    <dgm:cxn modelId="{77592C65-D01C-493E-AB72-6DEC23A28338}" type="presOf" srcId="{6F9BDCCF-9B4D-4019-BFD7-B2F10207B361}" destId="{A2FA66AF-BE2D-4416-8B7A-095E0F61C7CC}" srcOrd="1" destOrd="0" presId="urn:microsoft.com/office/officeart/2005/8/layout/vList4"/>
    <dgm:cxn modelId="{DDDF9BC7-F807-42F0-A546-FB89CC41F1B9}" type="presOf" srcId="{6F9BDCCF-9B4D-4019-BFD7-B2F10207B361}" destId="{B24806CD-9454-421A-99EB-B6C5898D60A1}" srcOrd="0" destOrd="0" presId="urn:microsoft.com/office/officeart/2005/8/layout/vList4"/>
    <dgm:cxn modelId="{1A529494-3915-498D-A727-846B6FFA1AC3}" type="presOf" srcId="{25E89609-E829-495B-B36B-07816299051C}" destId="{33D920F6-2B0B-4836-A2E8-73AFF8AD0102}" srcOrd="1" destOrd="0" presId="urn:microsoft.com/office/officeart/2005/8/layout/vList4"/>
    <dgm:cxn modelId="{F6A02826-8EB5-4A4E-B64B-052B8CC8A4F6}" type="presOf" srcId="{4F938D66-78CA-4A7B-8C97-D8386D1A269A}" destId="{A765E081-2156-460D-B702-52F596431FE5}" srcOrd="0" destOrd="0" presId="urn:microsoft.com/office/officeart/2005/8/layout/vList4"/>
    <dgm:cxn modelId="{19DFCC6C-A40C-47CE-9ADA-BC9B27C0AE7F}" type="presParOf" srcId="{F9472665-5B3B-439A-B6AB-CB67C9C38C19}" destId="{1FC04585-01A2-4E8F-99F2-6C3D016BF1A9}" srcOrd="0" destOrd="0" presId="urn:microsoft.com/office/officeart/2005/8/layout/vList4"/>
    <dgm:cxn modelId="{483AB278-1483-4966-B221-48EF1B42CF6B}" type="presParOf" srcId="{1FC04585-01A2-4E8F-99F2-6C3D016BF1A9}" destId="{A765E081-2156-460D-B702-52F596431FE5}" srcOrd="0" destOrd="0" presId="urn:microsoft.com/office/officeart/2005/8/layout/vList4"/>
    <dgm:cxn modelId="{FA5D8C68-139F-4D44-B934-EBAA1E778ED8}" type="presParOf" srcId="{1FC04585-01A2-4E8F-99F2-6C3D016BF1A9}" destId="{23311DE1-F4B5-4FE5-B3D8-83F8E1F274CF}" srcOrd="1" destOrd="0" presId="urn:microsoft.com/office/officeart/2005/8/layout/vList4"/>
    <dgm:cxn modelId="{A3370AB5-FF00-497F-A582-40CCF3C1F597}" type="presParOf" srcId="{1FC04585-01A2-4E8F-99F2-6C3D016BF1A9}" destId="{06E4A508-034E-452F-9247-AD6EDF80E806}" srcOrd="2" destOrd="0" presId="urn:microsoft.com/office/officeart/2005/8/layout/vList4"/>
    <dgm:cxn modelId="{AE24B6EB-A114-456D-BE02-144B45D5FE70}" type="presParOf" srcId="{F9472665-5B3B-439A-B6AB-CB67C9C38C19}" destId="{A4159435-2043-4E9B-A29E-EAD7522CCFDE}" srcOrd="1" destOrd="0" presId="urn:microsoft.com/office/officeart/2005/8/layout/vList4"/>
    <dgm:cxn modelId="{5B79E986-B762-4B2B-BEBE-F6A5C963E188}" type="presParOf" srcId="{F9472665-5B3B-439A-B6AB-CB67C9C38C19}" destId="{656388D3-2A1F-4FBA-BB1B-0B2EC05B303B}" srcOrd="2" destOrd="0" presId="urn:microsoft.com/office/officeart/2005/8/layout/vList4"/>
    <dgm:cxn modelId="{7675D637-9170-4310-BC63-EA5D4EDAE8B1}" type="presParOf" srcId="{656388D3-2A1F-4FBA-BB1B-0B2EC05B303B}" destId="{6307C3B7-EAFD-492E-A99A-AA482251720D}" srcOrd="0" destOrd="0" presId="urn:microsoft.com/office/officeart/2005/8/layout/vList4"/>
    <dgm:cxn modelId="{BC60E40A-A346-4E03-9381-DC2314980305}" type="presParOf" srcId="{656388D3-2A1F-4FBA-BB1B-0B2EC05B303B}" destId="{2E0E65FC-99AC-457E-8339-3B840A4BEE9B}" srcOrd="1" destOrd="0" presId="urn:microsoft.com/office/officeart/2005/8/layout/vList4"/>
    <dgm:cxn modelId="{A6095B85-9526-4FE5-882B-3104740153DA}" type="presParOf" srcId="{656388D3-2A1F-4FBA-BB1B-0B2EC05B303B}" destId="{33D920F6-2B0B-4836-A2E8-73AFF8AD0102}" srcOrd="2" destOrd="0" presId="urn:microsoft.com/office/officeart/2005/8/layout/vList4"/>
    <dgm:cxn modelId="{DA656D0A-E109-4FE7-98D8-2E337740FD1A}" type="presParOf" srcId="{F9472665-5B3B-439A-B6AB-CB67C9C38C19}" destId="{6B694F7A-9C74-4ED0-B9B6-E6DF0C8FB01C}" srcOrd="3" destOrd="0" presId="urn:microsoft.com/office/officeart/2005/8/layout/vList4"/>
    <dgm:cxn modelId="{FCCABC48-9093-4AE1-BD57-F095216FFE13}" type="presParOf" srcId="{F9472665-5B3B-439A-B6AB-CB67C9C38C19}" destId="{182DA3F3-2FCD-465B-AE39-E759D0A4057E}" srcOrd="4" destOrd="0" presId="urn:microsoft.com/office/officeart/2005/8/layout/vList4"/>
    <dgm:cxn modelId="{789F78CA-E298-4BFE-899C-6D67CE047660}" type="presParOf" srcId="{182DA3F3-2FCD-465B-AE39-E759D0A4057E}" destId="{B24806CD-9454-421A-99EB-B6C5898D60A1}" srcOrd="0" destOrd="0" presId="urn:microsoft.com/office/officeart/2005/8/layout/vList4"/>
    <dgm:cxn modelId="{BA057BAE-736F-490A-BE70-3EB1276A2073}" type="presParOf" srcId="{182DA3F3-2FCD-465B-AE39-E759D0A4057E}" destId="{7FAB6784-C6DE-4F33-9C59-75CDEDB0F666}" srcOrd="1" destOrd="0" presId="urn:microsoft.com/office/officeart/2005/8/layout/vList4"/>
    <dgm:cxn modelId="{0E7B085C-E1F2-450E-B8AB-22F34A5BC4F0}" type="presParOf" srcId="{182DA3F3-2FCD-465B-AE39-E759D0A4057E}" destId="{A2FA66AF-BE2D-4416-8B7A-095E0F61C7CC}" srcOrd="2" destOrd="0" presId="urn:microsoft.com/office/officeart/2005/8/layout/vList4"/>
    <dgm:cxn modelId="{C52ECFDF-F3DA-4A15-9D68-F70EDFB6193B}" type="presParOf" srcId="{F9472665-5B3B-439A-B6AB-CB67C9C38C19}" destId="{4AB90D7B-2EF6-41BC-B1BD-1CAF81A0E212}" srcOrd="5" destOrd="0" presId="urn:microsoft.com/office/officeart/2005/8/layout/vList4"/>
    <dgm:cxn modelId="{6DDC6B71-3464-44E8-A3F7-8F079DE9DA16}" type="presParOf" srcId="{F9472665-5B3B-439A-B6AB-CB67C9C38C19}" destId="{78A49F3B-2D4A-4899-8106-8546EA8C472F}" srcOrd="6" destOrd="0" presId="urn:microsoft.com/office/officeart/2005/8/layout/vList4"/>
    <dgm:cxn modelId="{EE13433F-C259-4C40-9BEA-3E69DC446D6D}" type="presParOf" srcId="{78A49F3B-2D4A-4899-8106-8546EA8C472F}" destId="{485EC69D-0163-4DCF-A852-54136E79A204}" srcOrd="0" destOrd="0" presId="urn:microsoft.com/office/officeart/2005/8/layout/vList4"/>
    <dgm:cxn modelId="{D778EDDE-EF4E-4EA7-8EAC-AC1E726DBF34}" type="presParOf" srcId="{78A49F3B-2D4A-4899-8106-8546EA8C472F}" destId="{349EE3F3-F18E-4FE9-86BD-F75087AA9F9C}" srcOrd="1" destOrd="0" presId="urn:microsoft.com/office/officeart/2005/8/layout/vList4"/>
    <dgm:cxn modelId="{B83F35FD-A4DB-4669-81C9-089ACE4EEC94}" type="presParOf" srcId="{78A49F3B-2D4A-4899-8106-8546EA8C472F}" destId="{8E69D700-A4B6-433C-8AE9-011978AA4891}" srcOrd="2" destOrd="0" presId="urn:microsoft.com/office/officeart/2005/8/layout/vList4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8C6DF-237F-4331-8B38-52D276142A0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D8C16-3AD8-4EBA-B0F1-2AF942D6EA59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Fe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O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4</a:t>
          </a:r>
          <a:r>
            <a:rPr lang="en-US" sz="3300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ru-RU" sz="3300" dirty="0" smtClean="0">
              <a:solidFill>
                <a:schemeClr val="accent6">
                  <a:lumMod val="50000"/>
                </a:schemeClr>
              </a:solidFill>
            </a:rPr>
            <a:t>магнетит (магнитный железняк)</a:t>
          </a:r>
          <a:endParaRPr lang="ru-RU" sz="3300" dirty="0">
            <a:solidFill>
              <a:schemeClr val="accent6">
                <a:lumMod val="50000"/>
              </a:schemeClr>
            </a:solidFill>
          </a:endParaRPr>
        </a:p>
      </dgm:t>
    </dgm:pt>
    <dgm:pt modelId="{6C98D773-23A5-414B-8892-1DBD9C22D15E}" type="parTrans" cxnId="{84C0D207-8276-49B7-803A-F35159E0C0FD}">
      <dgm:prSet/>
      <dgm:spPr/>
      <dgm:t>
        <a:bodyPr/>
        <a:lstStyle/>
        <a:p>
          <a:endParaRPr lang="ru-RU"/>
        </a:p>
      </dgm:t>
    </dgm:pt>
    <dgm:pt modelId="{01119859-134C-4CD0-8708-7D2E419D1A91}" type="sibTrans" cxnId="{84C0D207-8276-49B7-803A-F35159E0C0FD}">
      <dgm:prSet/>
      <dgm:spPr/>
      <dgm:t>
        <a:bodyPr/>
        <a:lstStyle/>
        <a:p>
          <a:endParaRPr lang="ru-RU"/>
        </a:p>
      </dgm:t>
    </dgm:pt>
    <dgm:pt modelId="{365319D2-1076-4FA6-9047-CB5B1ED261BF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Fe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2</a:t>
          </a:r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O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sz="3300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ru-RU" sz="3300" dirty="0" smtClean="0">
              <a:solidFill>
                <a:schemeClr val="accent6">
                  <a:lumMod val="50000"/>
                </a:schemeClr>
              </a:solidFill>
            </a:rPr>
            <a:t>гематит (красный железняк)</a:t>
          </a:r>
          <a:endParaRPr lang="ru-RU" sz="3300" dirty="0">
            <a:solidFill>
              <a:schemeClr val="accent6">
                <a:lumMod val="50000"/>
              </a:schemeClr>
            </a:solidFill>
          </a:endParaRPr>
        </a:p>
      </dgm:t>
    </dgm:pt>
    <dgm:pt modelId="{78FACA65-4C5A-4AEA-9331-3A0C509A9C25}" type="parTrans" cxnId="{495E8139-E967-4F78-B805-A2536790C0A2}">
      <dgm:prSet/>
      <dgm:spPr/>
      <dgm:t>
        <a:bodyPr/>
        <a:lstStyle/>
        <a:p>
          <a:endParaRPr lang="ru-RU"/>
        </a:p>
      </dgm:t>
    </dgm:pt>
    <dgm:pt modelId="{31FE9509-18CA-49CC-B568-44718C932FAB}" type="sibTrans" cxnId="{495E8139-E967-4F78-B805-A2536790C0A2}">
      <dgm:prSet/>
      <dgm:spPr/>
      <dgm:t>
        <a:bodyPr/>
        <a:lstStyle/>
        <a:p>
          <a:endParaRPr lang="ru-RU"/>
        </a:p>
      </dgm:t>
    </dgm:pt>
    <dgm:pt modelId="{5F1EDC5B-9179-496F-9433-5A7A8E25E360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accent6">
                  <a:lumMod val="50000"/>
                </a:schemeClr>
              </a:solidFill>
            </a:rPr>
            <a:t>Fe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2</a:t>
          </a:r>
          <a:r>
            <a:rPr lang="en-US" sz="3200" b="1" dirty="0" smtClean="0">
              <a:solidFill>
                <a:schemeClr val="accent6">
                  <a:lumMod val="50000"/>
                </a:schemeClr>
              </a:solidFill>
            </a:rPr>
            <a:t>O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sz="32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200" b="1" dirty="0" smtClean="0">
              <a:solidFill>
                <a:schemeClr val="accent6">
                  <a:lumMod val="50000"/>
                </a:schemeClr>
              </a:solidFill>
              <a:sym typeface="Symbol"/>
            </a:rPr>
            <a:t> nH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sym typeface="Symbol"/>
            </a:rPr>
            <a:t>2</a:t>
          </a:r>
          <a:r>
            <a:rPr lang="en-US" sz="3200" b="1" dirty="0" smtClean="0">
              <a:solidFill>
                <a:schemeClr val="accent6">
                  <a:lumMod val="50000"/>
                </a:schemeClr>
              </a:solidFill>
              <a:sym typeface="Symbol"/>
            </a:rPr>
            <a:t>O </a:t>
          </a:r>
          <a:r>
            <a:rPr lang="en-US" sz="3200" dirty="0" smtClean="0">
              <a:solidFill>
                <a:schemeClr val="accent6">
                  <a:lumMod val="50000"/>
                </a:schemeClr>
              </a:solidFill>
              <a:sym typeface="Symbol"/>
            </a:rPr>
            <a:t>– </a:t>
          </a:r>
          <a:r>
            <a:rPr lang="ru-RU" sz="3200" dirty="0" smtClean="0">
              <a:solidFill>
                <a:schemeClr val="accent6">
                  <a:lumMod val="50000"/>
                </a:schemeClr>
              </a:solidFill>
              <a:sym typeface="Symbol"/>
            </a:rPr>
            <a:t>лимонит (бурый железняк)</a:t>
          </a:r>
          <a:endParaRPr lang="ru-RU" sz="3200" dirty="0">
            <a:solidFill>
              <a:schemeClr val="accent6">
                <a:lumMod val="50000"/>
              </a:schemeClr>
            </a:solidFill>
          </a:endParaRPr>
        </a:p>
      </dgm:t>
    </dgm:pt>
    <dgm:pt modelId="{EE91EE44-CA18-43A3-B02D-19B38DF61A41}" type="parTrans" cxnId="{C398406C-32C6-4048-A417-7DBCFC17C054}">
      <dgm:prSet/>
      <dgm:spPr/>
      <dgm:t>
        <a:bodyPr/>
        <a:lstStyle/>
        <a:p>
          <a:endParaRPr lang="ru-RU"/>
        </a:p>
      </dgm:t>
    </dgm:pt>
    <dgm:pt modelId="{999BF34B-9E07-461D-A4C9-748D11867D3D}" type="sibTrans" cxnId="{C398406C-32C6-4048-A417-7DBCFC17C054}">
      <dgm:prSet/>
      <dgm:spPr/>
      <dgm:t>
        <a:bodyPr/>
        <a:lstStyle/>
        <a:p>
          <a:endParaRPr lang="ru-RU"/>
        </a:p>
      </dgm:t>
    </dgm:pt>
    <dgm:pt modelId="{CBB5DD23-33AD-4D53-ADE7-8B6ABB8B6ECD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FeS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2</a:t>
          </a:r>
          <a:r>
            <a:rPr lang="en-US" sz="3300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ru-RU" sz="3300" dirty="0" smtClean="0">
              <a:solidFill>
                <a:schemeClr val="accent6">
                  <a:lumMod val="50000"/>
                </a:schemeClr>
              </a:solidFill>
            </a:rPr>
            <a:t>пирит (железный или серный  колчедан)</a:t>
          </a:r>
          <a:endParaRPr lang="ru-RU" sz="3300" dirty="0">
            <a:solidFill>
              <a:schemeClr val="accent6">
                <a:lumMod val="50000"/>
              </a:schemeClr>
            </a:solidFill>
          </a:endParaRPr>
        </a:p>
      </dgm:t>
    </dgm:pt>
    <dgm:pt modelId="{C6331441-E1D6-48C8-B350-EE5CF257F393}" type="parTrans" cxnId="{707E6CB1-BDFB-46CC-AF06-E64D7BB7B098}">
      <dgm:prSet/>
      <dgm:spPr/>
      <dgm:t>
        <a:bodyPr/>
        <a:lstStyle/>
        <a:p>
          <a:endParaRPr lang="ru-RU"/>
        </a:p>
      </dgm:t>
    </dgm:pt>
    <dgm:pt modelId="{56E3437E-CBE9-4C9C-A8E9-C09C13868D39}" type="sibTrans" cxnId="{707E6CB1-BDFB-46CC-AF06-E64D7BB7B098}">
      <dgm:prSet/>
      <dgm:spPr/>
      <dgm:t>
        <a:bodyPr/>
        <a:lstStyle/>
        <a:p>
          <a:endParaRPr lang="ru-RU"/>
        </a:p>
      </dgm:t>
    </dgm:pt>
    <dgm:pt modelId="{B7FEC595-45FB-445F-B998-7E91896C6D17}" type="pres">
      <dgm:prSet presAssocID="{CB88C6DF-237F-4331-8B38-52D276142A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AD651-BC31-4F14-86E3-938E84108174}" type="pres">
      <dgm:prSet presAssocID="{AB2D8C16-3AD8-4EBA-B0F1-2AF942D6EA59}" presName="comp" presStyleCnt="0"/>
      <dgm:spPr/>
    </dgm:pt>
    <dgm:pt modelId="{6DD1A4D4-8BB8-45E6-A3C8-B024F6F77AF9}" type="pres">
      <dgm:prSet presAssocID="{AB2D8C16-3AD8-4EBA-B0F1-2AF942D6EA59}" presName="box" presStyleLbl="node1" presStyleIdx="0" presStyleCnt="4"/>
      <dgm:spPr/>
      <dgm:t>
        <a:bodyPr/>
        <a:lstStyle/>
        <a:p>
          <a:endParaRPr lang="ru-RU"/>
        </a:p>
      </dgm:t>
    </dgm:pt>
    <dgm:pt modelId="{4186A509-6631-4605-BACB-C1C95D7C5895}" type="pres">
      <dgm:prSet presAssocID="{AB2D8C16-3AD8-4EBA-B0F1-2AF942D6EA5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9DF60958-DB99-4E57-BDC4-CB495C13CA2B}" type="pres">
      <dgm:prSet presAssocID="{AB2D8C16-3AD8-4EBA-B0F1-2AF942D6EA5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D490C-8D91-47E0-BFD5-2A2DF0889DD1}" type="pres">
      <dgm:prSet presAssocID="{01119859-134C-4CD0-8708-7D2E419D1A91}" presName="spacer" presStyleCnt="0"/>
      <dgm:spPr/>
    </dgm:pt>
    <dgm:pt modelId="{CBD2B8FC-A6F5-47EF-B628-EBF765EE953D}" type="pres">
      <dgm:prSet presAssocID="{365319D2-1076-4FA6-9047-CB5B1ED261BF}" presName="comp" presStyleCnt="0"/>
      <dgm:spPr/>
    </dgm:pt>
    <dgm:pt modelId="{3316D0EA-6C0E-4E1F-967D-A39A6889AF75}" type="pres">
      <dgm:prSet presAssocID="{365319D2-1076-4FA6-9047-CB5B1ED261BF}" presName="box" presStyleLbl="node1" presStyleIdx="1" presStyleCnt="4"/>
      <dgm:spPr/>
      <dgm:t>
        <a:bodyPr/>
        <a:lstStyle/>
        <a:p>
          <a:endParaRPr lang="ru-RU"/>
        </a:p>
      </dgm:t>
    </dgm:pt>
    <dgm:pt modelId="{486B7C47-63A9-442F-A41B-8B4DC68DF0CE}" type="pres">
      <dgm:prSet presAssocID="{365319D2-1076-4FA6-9047-CB5B1ED261B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BB974A81-7400-42B4-8D2A-0D39CE3E961B}" type="pres">
      <dgm:prSet presAssocID="{365319D2-1076-4FA6-9047-CB5B1ED261B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19CDB-151D-46D3-BA3B-6A4CE0EFFACE}" type="pres">
      <dgm:prSet presAssocID="{31FE9509-18CA-49CC-B568-44718C932FAB}" presName="spacer" presStyleCnt="0"/>
      <dgm:spPr/>
    </dgm:pt>
    <dgm:pt modelId="{89DE9188-8D2A-4752-A611-6D739340FFFA}" type="pres">
      <dgm:prSet presAssocID="{5F1EDC5B-9179-496F-9433-5A7A8E25E360}" presName="comp" presStyleCnt="0"/>
      <dgm:spPr/>
    </dgm:pt>
    <dgm:pt modelId="{50B3C83D-A0C3-489C-A928-0ADF0E9AF966}" type="pres">
      <dgm:prSet presAssocID="{5F1EDC5B-9179-496F-9433-5A7A8E25E360}" presName="box" presStyleLbl="node1" presStyleIdx="2" presStyleCnt="4" custLinFactNeighborY="-1663"/>
      <dgm:spPr/>
      <dgm:t>
        <a:bodyPr/>
        <a:lstStyle/>
        <a:p>
          <a:endParaRPr lang="ru-RU"/>
        </a:p>
      </dgm:t>
    </dgm:pt>
    <dgm:pt modelId="{10B61AEA-093D-4392-AB84-FE9C6B0DCD88}" type="pres">
      <dgm:prSet presAssocID="{5F1EDC5B-9179-496F-9433-5A7A8E25E36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A3860A90-696F-47AF-86FB-DD495BE772DB}" type="pres">
      <dgm:prSet presAssocID="{5F1EDC5B-9179-496F-9433-5A7A8E25E36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2894-A0E7-42A8-B17A-E94B03450483}" type="pres">
      <dgm:prSet presAssocID="{999BF34B-9E07-461D-A4C9-748D11867D3D}" presName="spacer" presStyleCnt="0"/>
      <dgm:spPr/>
    </dgm:pt>
    <dgm:pt modelId="{2F772725-BE83-455B-9617-2925CFDB731E}" type="pres">
      <dgm:prSet presAssocID="{CBB5DD23-33AD-4D53-ADE7-8B6ABB8B6ECD}" presName="comp" presStyleCnt="0"/>
      <dgm:spPr/>
    </dgm:pt>
    <dgm:pt modelId="{16AC820E-1E0B-43AE-B492-B6CA2DA7BE10}" type="pres">
      <dgm:prSet presAssocID="{CBB5DD23-33AD-4D53-ADE7-8B6ABB8B6ECD}" presName="box" presStyleLbl="node1" presStyleIdx="3" presStyleCnt="4" custLinFactNeighborY="5002"/>
      <dgm:spPr/>
      <dgm:t>
        <a:bodyPr/>
        <a:lstStyle/>
        <a:p>
          <a:endParaRPr lang="ru-RU"/>
        </a:p>
      </dgm:t>
    </dgm:pt>
    <dgm:pt modelId="{2963B17B-4272-4A77-967E-28E27658AC83}" type="pres">
      <dgm:prSet presAssocID="{CBB5DD23-33AD-4D53-ADE7-8B6ABB8B6ECD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chemeClr val="accent6">
              <a:lumMod val="50000"/>
            </a:schemeClr>
          </a:solidFill>
        </a:ln>
      </dgm:spPr>
    </dgm:pt>
    <dgm:pt modelId="{263AB449-FF2A-49CD-AEF0-A7AFBE00241A}" type="pres">
      <dgm:prSet presAssocID="{CBB5DD23-33AD-4D53-ADE7-8B6ABB8B6EC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F24E2B-8595-422D-8FB2-30B4996AE9D2}" type="presOf" srcId="{AB2D8C16-3AD8-4EBA-B0F1-2AF942D6EA59}" destId="{9DF60958-DB99-4E57-BDC4-CB495C13CA2B}" srcOrd="1" destOrd="0" presId="urn:microsoft.com/office/officeart/2005/8/layout/vList4"/>
    <dgm:cxn modelId="{7320772D-0B3F-4CB5-B775-F3E397F20FCB}" type="presOf" srcId="{365319D2-1076-4FA6-9047-CB5B1ED261BF}" destId="{3316D0EA-6C0E-4E1F-967D-A39A6889AF75}" srcOrd="0" destOrd="0" presId="urn:microsoft.com/office/officeart/2005/8/layout/vList4"/>
    <dgm:cxn modelId="{DC623652-9A91-4EDA-900D-D906381A5F49}" type="presOf" srcId="{CBB5DD23-33AD-4D53-ADE7-8B6ABB8B6ECD}" destId="{263AB449-FF2A-49CD-AEF0-A7AFBE00241A}" srcOrd="1" destOrd="0" presId="urn:microsoft.com/office/officeart/2005/8/layout/vList4"/>
    <dgm:cxn modelId="{C398406C-32C6-4048-A417-7DBCFC17C054}" srcId="{CB88C6DF-237F-4331-8B38-52D276142A03}" destId="{5F1EDC5B-9179-496F-9433-5A7A8E25E360}" srcOrd="2" destOrd="0" parTransId="{EE91EE44-CA18-43A3-B02D-19B38DF61A41}" sibTransId="{999BF34B-9E07-461D-A4C9-748D11867D3D}"/>
    <dgm:cxn modelId="{2D4CACAC-D519-4BC3-8EE9-C9EDEAC6FEB8}" type="presOf" srcId="{CB88C6DF-237F-4331-8B38-52D276142A03}" destId="{B7FEC595-45FB-445F-B998-7E91896C6D17}" srcOrd="0" destOrd="0" presId="urn:microsoft.com/office/officeart/2005/8/layout/vList4"/>
    <dgm:cxn modelId="{84C0D207-8276-49B7-803A-F35159E0C0FD}" srcId="{CB88C6DF-237F-4331-8B38-52D276142A03}" destId="{AB2D8C16-3AD8-4EBA-B0F1-2AF942D6EA59}" srcOrd="0" destOrd="0" parTransId="{6C98D773-23A5-414B-8892-1DBD9C22D15E}" sibTransId="{01119859-134C-4CD0-8708-7D2E419D1A91}"/>
    <dgm:cxn modelId="{C014638A-6C2C-4D17-B13B-FA33ABDF717E}" type="presOf" srcId="{CBB5DD23-33AD-4D53-ADE7-8B6ABB8B6ECD}" destId="{16AC820E-1E0B-43AE-B492-B6CA2DA7BE10}" srcOrd="0" destOrd="0" presId="urn:microsoft.com/office/officeart/2005/8/layout/vList4"/>
    <dgm:cxn modelId="{2CA5B25F-13A8-494C-9D57-66DF7C8CE20C}" type="presOf" srcId="{365319D2-1076-4FA6-9047-CB5B1ED261BF}" destId="{BB974A81-7400-42B4-8D2A-0D39CE3E961B}" srcOrd="1" destOrd="0" presId="urn:microsoft.com/office/officeart/2005/8/layout/vList4"/>
    <dgm:cxn modelId="{495E8139-E967-4F78-B805-A2536790C0A2}" srcId="{CB88C6DF-237F-4331-8B38-52D276142A03}" destId="{365319D2-1076-4FA6-9047-CB5B1ED261BF}" srcOrd="1" destOrd="0" parTransId="{78FACA65-4C5A-4AEA-9331-3A0C509A9C25}" sibTransId="{31FE9509-18CA-49CC-B568-44718C932FAB}"/>
    <dgm:cxn modelId="{5F71A28E-D4ED-40A1-B8EF-2D9DF77EE928}" type="presOf" srcId="{5F1EDC5B-9179-496F-9433-5A7A8E25E360}" destId="{50B3C83D-A0C3-489C-A928-0ADF0E9AF966}" srcOrd="0" destOrd="0" presId="urn:microsoft.com/office/officeart/2005/8/layout/vList4"/>
    <dgm:cxn modelId="{707E6CB1-BDFB-46CC-AF06-E64D7BB7B098}" srcId="{CB88C6DF-237F-4331-8B38-52D276142A03}" destId="{CBB5DD23-33AD-4D53-ADE7-8B6ABB8B6ECD}" srcOrd="3" destOrd="0" parTransId="{C6331441-E1D6-48C8-B350-EE5CF257F393}" sibTransId="{56E3437E-CBE9-4C9C-A8E9-C09C13868D39}"/>
    <dgm:cxn modelId="{D9EB1665-1B4C-4604-B58E-D44795AB01AD}" type="presOf" srcId="{AB2D8C16-3AD8-4EBA-B0F1-2AF942D6EA59}" destId="{6DD1A4D4-8BB8-45E6-A3C8-B024F6F77AF9}" srcOrd="0" destOrd="0" presId="urn:microsoft.com/office/officeart/2005/8/layout/vList4"/>
    <dgm:cxn modelId="{6A626E44-36D1-4A34-84D8-229DB0E004E6}" type="presOf" srcId="{5F1EDC5B-9179-496F-9433-5A7A8E25E360}" destId="{A3860A90-696F-47AF-86FB-DD495BE772DB}" srcOrd="1" destOrd="0" presId="urn:microsoft.com/office/officeart/2005/8/layout/vList4"/>
    <dgm:cxn modelId="{E800A10F-78B1-44A4-B70D-6191C29DF981}" type="presParOf" srcId="{B7FEC595-45FB-445F-B998-7E91896C6D17}" destId="{307AD651-BC31-4F14-86E3-938E84108174}" srcOrd="0" destOrd="0" presId="urn:microsoft.com/office/officeart/2005/8/layout/vList4"/>
    <dgm:cxn modelId="{C0821C32-2938-487C-B1EA-CBA57F1CB940}" type="presParOf" srcId="{307AD651-BC31-4F14-86E3-938E84108174}" destId="{6DD1A4D4-8BB8-45E6-A3C8-B024F6F77AF9}" srcOrd="0" destOrd="0" presId="urn:microsoft.com/office/officeart/2005/8/layout/vList4"/>
    <dgm:cxn modelId="{94DFA4BB-B58C-464C-B6BD-EA96DB71789C}" type="presParOf" srcId="{307AD651-BC31-4F14-86E3-938E84108174}" destId="{4186A509-6631-4605-BACB-C1C95D7C5895}" srcOrd="1" destOrd="0" presId="urn:microsoft.com/office/officeart/2005/8/layout/vList4"/>
    <dgm:cxn modelId="{30B6D612-BD53-46C8-8A76-148013F21DE2}" type="presParOf" srcId="{307AD651-BC31-4F14-86E3-938E84108174}" destId="{9DF60958-DB99-4E57-BDC4-CB495C13CA2B}" srcOrd="2" destOrd="0" presId="urn:microsoft.com/office/officeart/2005/8/layout/vList4"/>
    <dgm:cxn modelId="{0071111F-E57D-462F-98BD-521EB42D6744}" type="presParOf" srcId="{B7FEC595-45FB-445F-B998-7E91896C6D17}" destId="{AA9D490C-8D91-47E0-BFD5-2A2DF0889DD1}" srcOrd="1" destOrd="0" presId="urn:microsoft.com/office/officeart/2005/8/layout/vList4"/>
    <dgm:cxn modelId="{852B1420-FB57-46E6-A9F3-A2B4C313EC0F}" type="presParOf" srcId="{B7FEC595-45FB-445F-B998-7E91896C6D17}" destId="{CBD2B8FC-A6F5-47EF-B628-EBF765EE953D}" srcOrd="2" destOrd="0" presId="urn:microsoft.com/office/officeart/2005/8/layout/vList4"/>
    <dgm:cxn modelId="{0B05FFF3-0D4C-4E93-A9B7-01D6A8242233}" type="presParOf" srcId="{CBD2B8FC-A6F5-47EF-B628-EBF765EE953D}" destId="{3316D0EA-6C0E-4E1F-967D-A39A6889AF75}" srcOrd="0" destOrd="0" presId="urn:microsoft.com/office/officeart/2005/8/layout/vList4"/>
    <dgm:cxn modelId="{D9A085ED-DAFF-4735-85FA-75F04EFE98F5}" type="presParOf" srcId="{CBD2B8FC-A6F5-47EF-B628-EBF765EE953D}" destId="{486B7C47-63A9-442F-A41B-8B4DC68DF0CE}" srcOrd="1" destOrd="0" presId="urn:microsoft.com/office/officeart/2005/8/layout/vList4"/>
    <dgm:cxn modelId="{62390822-04EF-4A8B-9ACA-ABF07DCA2D42}" type="presParOf" srcId="{CBD2B8FC-A6F5-47EF-B628-EBF765EE953D}" destId="{BB974A81-7400-42B4-8D2A-0D39CE3E961B}" srcOrd="2" destOrd="0" presId="urn:microsoft.com/office/officeart/2005/8/layout/vList4"/>
    <dgm:cxn modelId="{A2854ED1-8E92-48C1-9FBD-CFD97A0E9C7F}" type="presParOf" srcId="{B7FEC595-45FB-445F-B998-7E91896C6D17}" destId="{23319CDB-151D-46D3-BA3B-6A4CE0EFFACE}" srcOrd="3" destOrd="0" presId="urn:microsoft.com/office/officeart/2005/8/layout/vList4"/>
    <dgm:cxn modelId="{7800A7E6-6005-47D8-8AD6-D34F0D515334}" type="presParOf" srcId="{B7FEC595-45FB-445F-B998-7E91896C6D17}" destId="{89DE9188-8D2A-4752-A611-6D739340FFFA}" srcOrd="4" destOrd="0" presId="urn:microsoft.com/office/officeart/2005/8/layout/vList4"/>
    <dgm:cxn modelId="{A2F41BC3-6F55-4112-90BF-2C88E74FE52B}" type="presParOf" srcId="{89DE9188-8D2A-4752-A611-6D739340FFFA}" destId="{50B3C83D-A0C3-489C-A928-0ADF0E9AF966}" srcOrd="0" destOrd="0" presId="urn:microsoft.com/office/officeart/2005/8/layout/vList4"/>
    <dgm:cxn modelId="{71D83FE4-8AF5-43E4-89E6-8359CDF9B901}" type="presParOf" srcId="{89DE9188-8D2A-4752-A611-6D739340FFFA}" destId="{10B61AEA-093D-4392-AB84-FE9C6B0DCD88}" srcOrd="1" destOrd="0" presId="urn:microsoft.com/office/officeart/2005/8/layout/vList4"/>
    <dgm:cxn modelId="{AB7AED3A-F32B-4B5F-8756-DDAFCC0E6965}" type="presParOf" srcId="{89DE9188-8D2A-4752-A611-6D739340FFFA}" destId="{A3860A90-696F-47AF-86FB-DD495BE772DB}" srcOrd="2" destOrd="0" presId="urn:microsoft.com/office/officeart/2005/8/layout/vList4"/>
    <dgm:cxn modelId="{FEFE0934-3D87-4F0B-8003-190B1A2AC4F7}" type="presParOf" srcId="{B7FEC595-45FB-445F-B998-7E91896C6D17}" destId="{8E7B2894-A0E7-42A8-B17A-E94B03450483}" srcOrd="5" destOrd="0" presId="urn:microsoft.com/office/officeart/2005/8/layout/vList4"/>
    <dgm:cxn modelId="{C6B52FF1-02C0-449B-A787-4107D7BDEAAE}" type="presParOf" srcId="{B7FEC595-45FB-445F-B998-7E91896C6D17}" destId="{2F772725-BE83-455B-9617-2925CFDB731E}" srcOrd="6" destOrd="0" presId="urn:microsoft.com/office/officeart/2005/8/layout/vList4"/>
    <dgm:cxn modelId="{F4F40531-FC56-4B04-83FB-22F2FB6287FE}" type="presParOf" srcId="{2F772725-BE83-455B-9617-2925CFDB731E}" destId="{16AC820E-1E0B-43AE-B492-B6CA2DA7BE10}" srcOrd="0" destOrd="0" presId="urn:microsoft.com/office/officeart/2005/8/layout/vList4"/>
    <dgm:cxn modelId="{2A25245C-A0B5-40C3-95D5-FBEB0A4A5334}" type="presParOf" srcId="{2F772725-BE83-455B-9617-2925CFDB731E}" destId="{2963B17B-4272-4A77-967E-28E27658AC83}" srcOrd="1" destOrd="0" presId="urn:microsoft.com/office/officeart/2005/8/layout/vList4"/>
    <dgm:cxn modelId="{72A1ACE5-64EB-472D-98C8-AAFC2957FB76}" type="presParOf" srcId="{2F772725-BE83-455B-9617-2925CFDB731E}" destId="{263AB449-FF2A-49CD-AEF0-A7AFBE00241A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9C50A-34E2-4419-9D47-7B5CDFE3D1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D718C-8E7F-4CEA-81B5-37FBA8A445CE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мартеновский</a:t>
          </a:r>
          <a:endParaRPr lang="ru-RU" dirty="0"/>
        </a:p>
      </dgm:t>
    </dgm:pt>
    <dgm:pt modelId="{8376A413-12F1-4C86-BFE3-77342EDE31DD}" type="parTrans" cxnId="{993B1EB9-1381-4D47-8283-CAA07EBA5086}">
      <dgm:prSet/>
      <dgm:spPr/>
      <dgm:t>
        <a:bodyPr/>
        <a:lstStyle/>
        <a:p>
          <a:endParaRPr lang="ru-RU"/>
        </a:p>
      </dgm:t>
    </dgm:pt>
    <dgm:pt modelId="{AB830230-5D6F-4CAE-B068-EE0A169722AF}" type="sibTrans" cxnId="{993B1EB9-1381-4D47-8283-CAA07EBA5086}">
      <dgm:prSet/>
      <dgm:spPr/>
      <dgm:t>
        <a:bodyPr/>
        <a:lstStyle/>
        <a:p>
          <a:endParaRPr lang="ru-RU"/>
        </a:p>
      </dgm:t>
    </dgm:pt>
    <dgm:pt modelId="{26D53968-ADE6-4394-8929-D6EA1F1E263C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бессемеровский</a:t>
          </a:r>
          <a:endParaRPr lang="ru-RU" dirty="0"/>
        </a:p>
      </dgm:t>
    </dgm:pt>
    <dgm:pt modelId="{D6593879-1A0E-4CBA-9C2A-7105131179FA}" type="parTrans" cxnId="{037F2B35-44F5-4F11-9601-17A3B58EA11F}">
      <dgm:prSet/>
      <dgm:spPr/>
      <dgm:t>
        <a:bodyPr/>
        <a:lstStyle/>
        <a:p>
          <a:endParaRPr lang="ru-RU"/>
        </a:p>
      </dgm:t>
    </dgm:pt>
    <dgm:pt modelId="{9FEB15D8-AFFF-4E27-AB21-C21328D7C893}" type="sibTrans" cxnId="{037F2B35-44F5-4F11-9601-17A3B58EA11F}">
      <dgm:prSet/>
      <dgm:spPr/>
      <dgm:t>
        <a:bodyPr/>
        <a:lstStyle/>
        <a:p>
          <a:endParaRPr lang="ru-RU"/>
        </a:p>
      </dgm:t>
    </dgm:pt>
    <dgm:pt modelId="{7326F4FC-3A24-4EA0-9372-26107CC6AA64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томасовский</a:t>
          </a:r>
          <a:endParaRPr lang="ru-RU" dirty="0"/>
        </a:p>
      </dgm:t>
    </dgm:pt>
    <dgm:pt modelId="{483F7248-0D8E-46CF-BD0D-74D2A935848F}" type="parTrans" cxnId="{7FCA30BE-D157-48AC-B00D-B32E8D059301}">
      <dgm:prSet/>
      <dgm:spPr/>
      <dgm:t>
        <a:bodyPr/>
        <a:lstStyle/>
        <a:p>
          <a:endParaRPr lang="ru-RU"/>
        </a:p>
      </dgm:t>
    </dgm:pt>
    <dgm:pt modelId="{96C203D4-E456-4381-963C-1F70CEC5AAF4}" type="sibTrans" cxnId="{7FCA30BE-D157-48AC-B00D-B32E8D059301}">
      <dgm:prSet/>
      <dgm:spPr/>
      <dgm:t>
        <a:bodyPr/>
        <a:lstStyle/>
        <a:p>
          <a:endParaRPr lang="ru-RU"/>
        </a:p>
      </dgm:t>
    </dgm:pt>
    <dgm:pt modelId="{42ED2114-DBAF-4661-AFF1-189EF4C10F28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электродуговой</a:t>
          </a:r>
          <a:endParaRPr lang="ru-RU" dirty="0"/>
        </a:p>
      </dgm:t>
    </dgm:pt>
    <dgm:pt modelId="{CA972259-D652-45AC-828F-F4F6AE0081C2}" type="parTrans" cxnId="{DBD2A4F1-A27D-464C-BEA9-F203FAE1538A}">
      <dgm:prSet/>
      <dgm:spPr/>
      <dgm:t>
        <a:bodyPr/>
        <a:lstStyle/>
        <a:p>
          <a:endParaRPr lang="ru-RU"/>
        </a:p>
      </dgm:t>
    </dgm:pt>
    <dgm:pt modelId="{0F47953A-B625-4FAC-B9AF-03DE3C996F89}" type="sibTrans" cxnId="{DBD2A4F1-A27D-464C-BEA9-F203FAE1538A}">
      <dgm:prSet/>
      <dgm:spPr/>
      <dgm:t>
        <a:bodyPr/>
        <a:lstStyle/>
        <a:p>
          <a:endParaRPr lang="ru-RU"/>
        </a:p>
      </dgm:t>
    </dgm:pt>
    <dgm:pt modelId="{C204B9E8-2DF8-4BC6-995C-51867209186E}" type="pres">
      <dgm:prSet presAssocID="{0109C50A-34E2-4419-9D47-7B5CDFE3D1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91D85-593D-42FD-9229-C24712262F41}" type="pres">
      <dgm:prSet presAssocID="{8F6D718C-8E7F-4CEA-81B5-37FBA8A445CE}" presName="comp" presStyleCnt="0"/>
      <dgm:spPr/>
    </dgm:pt>
    <dgm:pt modelId="{7C52B34E-4B52-4FDD-9B7F-C582947FE3AD}" type="pres">
      <dgm:prSet presAssocID="{8F6D718C-8E7F-4CEA-81B5-37FBA8A445CE}" presName="box" presStyleLbl="node1" presStyleIdx="0" presStyleCnt="4" custLinFactNeighborX="-391" custLinFactNeighborY="2499"/>
      <dgm:spPr/>
      <dgm:t>
        <a:bodyPr/>
        <a:lstStyle/>
        <a:p>
          <a:endParaRPr lang="ru-RU"/>
        </a:p>
      </dgm:t>
    </dgm:pt>
    <dgm:pt modelId="{8CE9BF2B-8180-4073-98A0-DDB3E1AEC8FF}" type="pres">
      <dgm:prSet presAssocID="{8F6D718C-8E7F-4CEA-81B5-37FBA8A445CE}" presName="img" presStyleLbl="fgImgPlace1" presStyleIdx="0" presStyleCnt="4" custScaleX="63738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57544EB1-06CB-4AE4-8011-3C615C954553}" type="pres">
      <dgm:prSet presAssocID="{8F6D718C-8E7F-4CEA-81B5-37FBA8A445C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C539F-DF41-4632-AEFA-CD120683E3CE}" type="pres">
      <dgm:prSet presAssocID="{AB830230-5D6F-4CAE-B068-EE0A169722AF}" presName="spacer" presStyleCnt="0"/>
      <dgm:spPr/>
    </dgm:pt>
    <dgm:pt modelId="{B85C6C9F-5991-4216-9D2F-65148E6F3079}" type="pres">
      <dgm:prSet presAssocID="{26D53968-ADE6-4394-8929-D6EA1F1E263C}" presName="comp" presStyleCnt="0"/>
      <dgm:spPr/>
    </dgm:pt>
    <dgm:pt modelId="{33D18D98-4D80-4513-8563-5BB0EA9B8305}" type="pres">
      <dgm:prSet presAssocID="{26D53968-ADE6-4394-8929-D6EA1F1E263C}" presName="box" presStyleLbl="node1" presStyleIdx="1" presStyleCnt="4"/>
      <dgm:spPr/>
      <dgm:t>
        <a:bodyPr/>
        <a:lstStyle/>
        <a:p>
          <a:endParaRPr lang="ru-RU"/>
        </a:p>
      </dgm:t>
    </dgm:pt>
    <dgm:pt modelId="{256A1349-2BA8-4A1A-9964-E64815C8D76A}" type="pres">
      <dgm:prSet presAssocID="{26D53968-ADE6-4394-8929-D6EA1F1E263C}" presName="img" presStyleLbl="fgImgPlace1" presStyleIdx="1" presStyleCnt="4" custScaleX="63738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C9622CA5-D674-4AF9-A975-074C158884F2}" type="pres">
      <dgm:prSet presAssocID="{26D53968-ADE6-4394-8929-D6EA1F1E263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815E4-D4D5-49A7-B3BE-D6A9B607F8F1}" type="pres">
      <dgm:prSet presAssocID="{9FEB15D8-AFFF-4E27-AB21-C21328D7C893}" presName="spacer" presStyleCnt="0"/>
      <dgm:spPr/>
    </dgm:pt>
    <dgm:pt modelId="{6EC19029-D4F7-4565-9983-A98BC5836824}" type="pres">
      <dgm:prSet presAssocID="{7326F4FC-3A24-4EA0-9372-26107CC6AA64}" presName="comp" presStyleCnt="0"/>
      <dgm:spPr/>
    </dgm:pt>
    <dgm:pt modelId="{E3B3FB0E-07C8-40E2-B07F-B2AC57D4C39B}" type="pres">
      <dgm:prSet presAssocID="{7326F4FC-3A24-4EA0-9372-26107CC6AA64}" presName="box" presStyleLbl="node1" presStyleIdx="2" presStyleCnt="4" custLinFactNeighborX="-1429" custLinFactNeighborY="1273"/>
      <dgm:spPr/>
      <dgm:t>
        <a:bodyPr/>
        <a:lstStyle/>
        <a:p>
          <a:endParaRPr lang="ru-RU"/>
        </a:p>
      </dgm:t>
    </dgm:pt>
    <dgm:pt modelId="{C6A0242D-00EC-4AF6-932D-622C5882B8A2}" type="pres">
      <dgm:prSet presAssocID="{7326F4FC-3A24-4EA0-9372-26107CC6AA64}" presName="img" presStyleLbl="fgImgPlace1" presStyleIdx="2" presStyleCnt="4" custScaleX="63738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F078480F-C087-497E-8BCE-026ED875A593}" type="pres">
      <dgm:prSet presAssocID="{7326F4FC-3A24-4EA0-9372-26107CC6AA6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C6BA2-0B6D-4493-AB82-AC92FBEBB691}" type="pres">
      <dgm:prSet presAssocID="{96C203D4-E456-4381-963C-1F70CEC5AAF4}" presName="spacer" presStyleCnt="0"/>
      <dgm:spPr/>
    </dgm:pt>
    <dgm:pt modelId="{1050C329-A02F-4F80-8F69-C5038BB2A113}" type="pres">
      <dgm:prSet presAssocID="{42ED2114-DBAF-4661-AFF1-189EF4C10F28}" presName="comp" presStyleCnt="0"/>
      <dgm:spPr/>
    </dgm:pt>
    <dgm:pt modelId="{BFDFA59C-BD19-4457-81D5-97A544D2907C}" type="pres">
      <dgm:prSet presAssocID="{42ED2114-DBAF-4661-AFF1-189EF4C10F28}" presName="box" presStyleLbl="node1" presStyleIdx="3" presStyleCnt="4"/>
      <dgm:spPr/>
      <dgm:t>
        <a:bodyPr/>
        <a:lstStyle/>
        <a:p>
          <a:endParaRPr lang="ru-RU"/>
        </a:p>
      </dgm:t>
    </dgm:pt>
    <dgm:pt modelId="{A3C8C64C-A4EB-4689-A798-5E3AFF1DCAA0}" type="pres">
      <dgm:prSet presAssocID="{42ED2114-DBAF-4661-AFF1-189EF4C10F28}" presName="img" presStyleLbl="fgImgPlace1" presStyleIdx="3" presStyleCnt="4" custScaleX="60509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08F5D67-14D3-415C-ACF7-2CD6AC696759}" type="pres">
      <dgm:prSet presAssocID="{42ED2114-DBAF-4661-AFF1-189EF4C10F2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EA9467-F9B4-40E5-B657-BDB559EE4338}" type="presOf" srcId="{0109C50A-34E2-4419-9D47-7B5CDFE3D1FB}" destId="{C204B9E8-2DF8-4BC6-995C-51867209186E}" srcOrd="0" destOrd="0" presId="urn:microsoft.com/office/officeart/2005/8/layout/vList4"/>
    <dgm:cxn modelId="{67B99FF5-E83D-42DE-8D46-1440D7AD8E46}" type="presOf" srcId="{8F6D718C-8E7F-4CEA-81B5-37FBA8A445CE}" destId="{7C52B34E-4B52-4FDD-9B7F-C582947FE3AD}" srcOrd="0" destOrd="0" presId="urn:microsoft.com/office/officeart/2005/8/layout/vList4"/>
    <dgm:cxn modelId="{24959499-1E64-4768-93B2-373E6840D9FC}" type="presOf" srcId="{26D53968-ADE6-4394-8929-D6EA1F1E263C}" destId="{33D18D98-4D80-4513-8563-5BB0EA9B8305}" srcOrd="0" destOrd="0" presId="urn:microsoft.com/office/officeart/2005/8/layout/vList4"/>
    <dgm:cxn modelId="{883ED0DB-DF0D-4ABE-B4A2-519C082C7FD2}" type="presOf" srcId="{8F6D718C-8E7F-4CEA-81B5-37FBA8A445CE}" destId="{57544EB1-06CB-4AE4-8011-3C615C954553}" srcOrd="1" destOrd="0" presId="urn:microsoft.com/office/officeart/2005/8/layout/vList4"/>
    <dgm:cxn modelId="{2140E7F9-9E52-407E-9CA6-A23BF4F99817}" type="presOf" srcId="{42ED2114-DBAF-4661-AFF1-189EF4C10F28}" destId="{BFDFA59C-BD19-4457-81D5-97A544D2907C}" srcOrd="0" destOrd="0" presId="urn:microsoft.com/office/officeart/2005/8/layout/vList4"/>
    <dgm:cxn modelId="{993B1EB9-1381-4D47-8283-CAA07EBA5086}" srcId="{0109C50A-34E2-4419-9D47-7B5CDFE3D1FB}" destId="{8F6D718C-8E7F-4CEA-81B5-37FBA8A445CE}" srcOrd="0" destOrd="0" parTransId="{8376A413-12F1-4C86-BFE3-77342EDE31DD}" sibTransId="{AB830230-5D6F-4CAE-B068-EE0A169722AF}"/>
    <dgm:cxn modelId="{3617C937-CD98-45D2-A9E8-03E95DEC23DE}" type="presOf" srcId="{26D53968-ADE6-4394-8929-D6EA1F1E263C}" destId="{C9622CA5-D674-4AF9-A975-074C158884F2}" srcOrd="1" destOrd="0" presId="urn:microsoft.com/office/officeart/2005/8/layout/vList4"/>
    <dgm:cxn modelId="{DBD2A4F1-A27D-464C-BEA9-F203FAE1538A}" srcId="{0109C50A-34E2-4419-9D47-7B5CDFE3D1FB}" destId="{42ED2114-DBAF-4661-AFF1-189EF4C10F28}" srcOrd="3" destOrd="0" parTransId="{CA972259-D652-45AC-828F-F4F6AE0081C2}" sibTransId="{0F47953A-B625-4FAC-B9AF-03DE3C996F89}"/>
    <dgm:cxn modelId="{5838A9DE-FDE1-4A3C-AA06-3CABC87F8810}" type="presOf" srcId="{7326F4FC-3A24-4EA0-9372-26107CC6AA64}" destId="{F078480F-C087-497E-8BCE-026ED875A593}" srcOrd="1" destOrd="0" presId="urn:microsoft.com/office/officeart/2005/8/layout/vList4"/>
    <dgm:cxn modelId="{7FCA30BE-D157-48AC-B00D-B32E8D059301}" srcId="{0109C50A-34E2-4419-9D47-7B5CDFE3D1FB}" destId="{7326F4FC-3A24-4EA0-9372-26107CC6AA64}" srcOrd="2" destOrd="0" parTransId="{483F7248-0D8E-46CF-BD0D-74D2A935848F}" sibTransId="{96C203D4-E456-4381-963C-1F70CEC5AAF4}"/>
    <dgm:cxn modelId="{15CD4A3B-B4CF-4E72-9668-98D265DD866F}" type="presOf" srcId="{7326F4FC-3A24-4EA0-9372-26107CC6AA64}" destId="{E3B3FB0E-07C8-40E2-B07F-B2AC57D4C39B}" srcOrd="0" destOrd="0" presId="urn:microsoft.com/office/officeart/2005/8/layout/vList4"/>
    <dgm:cxn modelId="{037F2B35-44F5-4F11-9601-17A3B58EA11F}" srcId="{0109C50A-34E2-4419-9D47-7B5CDFE3D1FB}" destId="{26D53968-ADE6-4394-8929-D6EA1F1E263C}" srcOrd="1" destOrd="0" parTransId="{D6593879-1A0E-4CBA-9C2A-7105131179FA}" sibTransId="{9FEB15D8-AFFF-4E27-AB21-C21328D7C893}"/>
    <dgm:cxn modelId="{59ED45AA-5546-4ED8-ADE8-6B89EDE741B8}" type="presOf" srcId="{42ED2114-DBAF-4661-AFF1-189EF4C10F28}" destId="{508F5D67-14D3-415C-ACF7-2CD6AC696759}" srcOrd="1" destOrd="0" presId="urn:microsoft.com/office/officeart/2005/8/layout/vList4"/>
    <dgm:cxn modelId="{1E6BC84B-653B-4625-97E7-1267F9C5366C}" type="presParOf" srcId="{C204B9E8-2DF8-4BC6-995C-51867209186E}" destId="{17091D85-593D-42FD-9229-C24712262F41}" srcOrd="0" destOrd="0" presId="urn:microsoft.com/office/officeart/2005/8/layout/vList4"/>
    <dgm:cxn modelId="{515632C1-4C10-423F-9ECF-996506B6E89E}" type="presParOf" srcId="{17091D85-593D-42FD-9229-C24712262F41}" destId="{7C52B34E-4B52-4FDD-9B7F-C582947FE3AD}" srcOrd="0" destOrd="0" presId="urn:microsoft.com/office/officeart/2005/8/layout/vList4"/>
    <dgm:cxn modelId="{08A1BA70-846E-46C8-A02C-CF3CD40BE0C7}" type="presParOf" srcId="{17091D85-593D-42FD-9229-C24712262F41}" destId="{8CE9BF2B-8180-4073-98A0-DDB3E1AEC8FF}" srcOrd="1" destOrd="0" presId="urn:microsoft.com/office/officeart/2005/8/layout/vList4"/>
    <dgm:cxn modelId="{A047FAD2-2175-496C-B4E9-214055E452C0}" type="presParOf" srcId="{17091D85-593D-42FD-9229-C24712262F41}" destId="{57544EB1-06CB-4AE4-8011-3C615C954553}" srcOrd="2" destOrd="0" presId="urn:microsoft.com/office/officeart/2005/8/layout/vList4"/>
    <dgm:cxn modelId="{B5E44484-CFDE-4B97-91FD-65CCD3639462}" type="presParOf" srcId="{C204B9E8-2DF8-4BC6-995C-51867209186E}" destId="{343C539F-DF41-4632-AEFA-CD120683E3CE}" srcOrd="1" destOrd="0" presId="urn:microsoft.com/office/officeart/2005/8/layout/vList4"/>
    <dgm:cxn modelId="{4C6AF39C-A96C-414C-BA7B-2E930153CE44}" type="presParOf" srcId="{C204B9E8-2DF8-4BC6-995C-51867209186E}" destId="{B85C6C9F-5991-4216-9D2F-65148E6F3079}" srcOrd="2" destOrd="0" presId="urn:microsoft.com/office/officeart/2005/8/layout/vList4"/>
    <dgm:cxn modelId="{550693B7-149C-4FE3-A6F1-6EA0AEDDFE57}" type="presParOf" srcId="{B85C6C9F-5991-4216-9D2F-65148E6F3079}" destId="{33D18D98-4D80-4513-8563-5BB0EA9B8305}" srcOrd="0" destOrd="0" presId="urn:microsoft.com/office/officeart/2005/8/layout/vList4"/>
    <dgm:cxn modelId="{E419FB7E-1F29-457E-9276-01F2C95305BF}" type="presParOf" srcId="{B85C6C9F-5991-4216-9D2F-65148E6F3079}" destId="{256A1349-2BA8-4A1A-9964-E64815C8D76A}" srcOrd="1" destOrd="0" presId="urn:microsoft.com/office/officeart/2005/8/layout/vList4"/>
    <dgm:cxn modelId="{4813F2F9-0B59-4FD1-A1AF-63F16856F884}" type="presParOf" srcId="{B85C6C9F-5991-4216-9D2F-65148E6F3079}" destId="{C9622CA5-D674-4AF9-A975-074C158884F2}" srcOrd="2" destOrd="0" presId="urn:microsoft.com/office/officeart/2005/8/layout/vList4"/>
    <dgm:cxn modelId="{7125E57E-7DFC-43D4-853F-ADE4A2FEFE13}" type="presParOf" srcId="{C204B9E8-2DF8-4BC6-995C-51867209186E}" destId="{90B815E4-D4D5-49A7-B3BE-D6A9B607F8F1}" srcOrd="3" destOrd="0" presId="urn:microsoft.com/office/officeart/2005/8/layout/vList4"/>
    <dgm:cxn modelId="{CC8CF4CA-ECA6-4F6E-8A5F-6383EDF919C8}" type="presParOf" srcId="{C204B9E8-2DF8-4BC6-995C-51867209186E}" destId="{6EC19029-D4F7-4565-9983-A98BC5836824}" srcOrd="4" destOrd="0" presId="urn:microsoft.com/office/officeart/2005/8/layout/vList4"/>
    <dgm:cxn modelId="{60AD9E34-6F46-4BE2-B45C-798231B6AD9A}" type="presParOf" srcId="{6EC19029-D4F7-4565-9983-A98BC5836824}" destId="{E3B3FB0E-07C8-40E2-B07F-B2AC57D4C39B}" srcOrd="0" destOrd="0" presId="urn:microsoft.com/office/officeart/2005/8/layout/vList4"/>
    <dgm:cxn modelId="{DCF457D1-709E-4F2E-9AC7-4F2974764E27}" type="presParOf" srcId="{6EC19029-D4F7-4565-9983-A98BC5836824}" destId="{C6A0242D-00EC-4AF6-932D-622C5882B8A2}" srcOrd="1" destOrd="0" presId="urn:microsoft.com/office/officeart/2005/8/layout/vList4"/>
    <dgm:cxn modelId="{1106F3DC-FD40-4BB8-A797-6EA979A7FB0A}" type="presParOf" srcId="{6EC19029-D4F7-4565-9983-A98BC5836824}" destId="{F078480F-C087-497E-8BCE-026ED875A593}" srcOrd="2" destOrd="0" presId="urn:microsoft.com/office/officeart/2005/8/layout/vList4"/>
    <dgm:cxn modelId="{D3072E94-2596-4C8A-9CEE-A16FF14F542F}" type="presParOf" srcId="{C204B9E8-2DF8-4BC6-995C-51867209186E}" destId="{22DC6BA2-0B6D-4493-AB82-AC92FBEBB691}" srcOrd="5" destOrd="0" presId="urn:microsoft.com/office/officeart/2005/8/layout/vList4"/>
    <dgm:cxn modelId="{2DEB4D82-538C-4626-B2FB-9DA1CB16003E}" type="presParOf" srcId="{C204B9E8-2DF8-4BC6-995C-51867209186E}" destId="{1050C329-A02F-4F80-8F69-C5038BB2A113}" srcOrd="6" destOrd="0" presId="urn:microsoft.com/office/officeart/2005/8/layout/vList4"/>
    <dgm:cxn modelId="{9A8E7C10-0DBC-4618-8B8E-87A4539D3F48}" type="presParOf" srcId="{1050C329-A02F-4F80-8F69-C5038BB2A113}" destId="{BFDFA59C-BD19-4457-81D5-97A544D2907C}" srcOrd="0" destOrd="0" presId="urn:microsoft.com/office/officeart/2005/8/layout/vList4"/>
    <dgm:cxn modelId="{863760E3-62F9-4C0D-9DBC-1DEAA1509750}" type="presParOf" srcId="{1050C329-A02F-4F80-8F69-C5038BB2A113}" destId="{A3C8C64C-A4EB-4689-A798-5E3AFF1DCAA0}" srcOrd="1" destOrd="0" presId="urn:microsoft.com/office/officeart/2005/8/layout/vList4"/>
    <dgm:cxn modelId="{11CC9AFE-C174-4A29-9002-60277876A48A}" type="presParOf" srcId="{1050C329-A02F-4F80-8F69-C5038BB2A113}" destId="{508F5D67-14D3-415C-ACF7-2CD6AC696759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139E9-F44A-4ABC-873B-BF680152B46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82885-4C5B-4B22-B9BF-710CE892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2885-4C5B-4B22-B9BF-710CE89242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2885-4C5B-4B22-B9BF-710CE892421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2885-4C5B-4B22-B9BF-710CE892421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DAFE-273F-49EC-828B-E30CBC260BE8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5A31-0406-4DDB-B242-B25F092C876F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264F-8FFD-4DEF-A2D0-DD77DF1ADC9B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D8A2-8035-4C6A-812C-DAF70EC44AF8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D1B-0D4D-4CFB-AFD1-52E27482CC3A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687-3FAA-4977-AF77-D8A108CFECF2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3E16-C413-4FEF-B88D-F4047F52622C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0B2C-DA60-4053-9DA1-01F668753DE4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7BCF-F557-4E2D-8B31-7859BBF08783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EE6-2974-4FDC-BDA5-FFC0742EB2ED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000F-ACA5-4ADC-BE6F-032B602D0157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836BC0-4910-461D-B054-B46495E8690D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.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H1VJ1v5As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fishki.net/comment.php?id=90823" TargetMode="External"/><Relationship Id="rId3" Type="http://schemas.openxmlformats.org/officeDocument/2006/relationships/hyperlink" Target="http://fs.nashaucheba.ru/docs/180/index-170427.html" TargetMode="External"/><Relationship Id="rId7" Type="http://schemas.openxmlformats.org/officeDocument/2006/relationships/hyperlink" Target="http://www.epr-magazine.ru/industrial_history/technologies/metallsearch/" TargetMode="External"/><Relationship Id="rId2" Type="http://schemas.openxmlformats.org/officeDocument/2006/relationships/hyperlink" Target="http://dic.academic.ru/dic.nsf/ruwiki/18295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n-live-metal.narod.ru/Revolution_2_Me.htm" TargetMode="External"/><Relationship Id="rId5" Type="http://schemas.openxmlformats.org/officeDocument/2006/relationships/hyperlink" Target="http://loveopium.ru/texnologiya/stalevary.html" TargetMode="External"/><Relationship Id="rId4" Type="http://schemas.openxmlformats.org/officeDocument/2006/relationships/hyperlink" Target="http://www.google.ru/imghp?hl=ru&amp;tab=ii" TargetMode="External"/><Relationship Id="rId9" Type="http://schemas.openxmlformats.org/officeDocument/2006/relationships/hyperlink" Target="http://www.dishisvobodno.ru/iron-and-steel-wast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2638473c09e07ec33b0990106a324a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91" y="142851"/>
            <a:ext cx="8512910" cy="56436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Общие способы получения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металлов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Понятие о металлургии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1429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Ленинградская область, Волховский район,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МОБУ «Сясьстройская СОШ №2»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86388"/>
            <a:ext cx="3357586" cy="143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Автор: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учитель химии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высшей квалификационной категории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Бочкова Ирина Анатольевна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607220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2013-2014 учебный год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Доменное производство (выплавка чугуна)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D:\Общие способы получения металлов\Журналы\Металлург научно-технический и производственный журн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285992"/>
            <a:ext cx="2634146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2000232" y="142873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Источник получения железа – </a:t>
            </a:r>
            <a:r>
              <a:rPr lang="ru-RU" sz="2400" i="1" dirty="0" smtClean="0"/>
              <a:t>железная руда:</a:t>
            </a:r>
            <a:endParaRPr lang="ru-RU" sz="2400" i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928802"/>
          <a:ext cx="623887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018.radikal.ru/i518/1204/5c/093763574f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1" y="5214950"/>
            <a:ext cx="2412000" cy="15195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3314" name="Picture 2" descr="http://upload.wikimedia.org/wikipedia/commons/thumb/e/ef/Andrei_Vinius_by_L_Gusikov_1874.jpg/200px-Andrei_Vinius_by_L_Gusikov_18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42" y="530776"/>
            <a:ext cx="1833562" cy="225528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1546" y="457200"/>
            <a:ext cx="8686800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 доменного производства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7146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1643050"/>
            <a:ext cx="63579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600" dirty="0" smtClean="0"/>
              <a:t>Первые доменные печи появились в Европе в середине </a:t>
            </a:r>
            <a:r>
              <a:rPr lang="en-US" sz="1600" dirty="0" smtClean="0"/>
              <a:t>XIV</a:t>
            </a:r>
            <a:r>
              <a:rPr lang="ru-RU" sz="1600" dirty="0" smtClean="0"/>
              <a:t> века.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 Отцом русской доменной металлургии, считают  </a:t>
            </a:r>
            <a:r>
              <a:rPr lang="ru-RU" sz="1600" b="1" dirty="0" smtClean="0"/>
              <a:t>Андрея Денисовича Виниуса.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29 февраля 1632 года получил жалованную грамоту царя Михаила Федоровича на монопольное устройство на Урале заводов с правом безоброчного владения на 10 лет.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24 марта 1636 г. заводчик объявил 144 пуда железа «первого своего дела».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Построил чугунолитейный и железоделательный заводы в 15 км от Тулы.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Позднее он основал железоделательный завод в Шенкурском уезде, на реке Ваге.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До А. Виниуса в России пользовались железом, покупавшимся в Швеции по очень высокой цене.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Тульский завод стал первым предприятием по изготовлению отечественного железа.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На его базе при Петре I в 1712 году был основан Тульский оружейный завод, который позволил прекратить импорт оружия из Европы.</a:t>
            </a:r>
          </a:p>
          <a:p>
            <a:endParaRPr lang="ru-RU" sz="1400" dirty="0"/>
          </a:p>
        </p:txBody>
      </p:sp>
      <p:pic>
        <p:nvPicPr>
          <p:cNvPr id="17410" name="Picture 2" descr="http://www.epr-magazine.ru/industrial_history/technologies/metallsearch/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156" y="3143248"/>
            <a:ext cx="2412000" cy="168237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9C85-5E22-4F05-87AA-618B28345F84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785926"/>
            <a:ext cx="4714908" cy="459740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ru-RU" sz="3800" dirty="0" smtClean="0"/>
              <a:t>Загрузка железорудных материалов, известняка и кокса (</a:t>
            </a:r>
            <a:r>
              <a:rPr lang="ru-RU" sz="3800" b="1" i="1" dirty="0" smtClean="0"/>
              <a:t>загрузочное устройство</a:t>
            </a:r>
            <a:r>
              <a:rPr lang="ru-RU" sz="3800" dirty="0" smtClean="0"/>
              <a:t>)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ru-RU" sz="3800" dirty="0" smtClean="0"/>
              <a:t>Зона предварительного нагрева (</a:t>
            </a:r>
            <a:r>
              <a:rPr lang="ru-RU" sz="3800" b="1" i="1" dirty="0" smtClean="0"/>
              <a:t>колошник</a:t>
            </a:r>
            <a:r>
              <a:rPr lang="ru-RU" sz="3800" dirty="0" smtClean="0"/>
              <a:t>)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ru-RU" sz="3800" dirty="0" smtClean="0"/>
              <a:t>Зона восстановления Fe</a:t>
            </a:r>
            <a:r>
              <a:rPr lang="ru-RU" sz="3800" baseline="-25000" dirty="0" smtClean="0"/>
              <a:t>2</a:t>
            </a:r>
            <a:r>
              <a:rPr lang="ru-RU" sz="3800" dirty="0" smtClean="0"/>
              <a:t>O</a:t>
            </a:r>
            <a:r>
              <a:rPr lang="ru-RU" sz="3800" baseline="-25000" dirty="0" smtClean="0"/>
              <a:t>3</a:t>
            </a:r>
            <a:r>
              <a:rPr lang="ru-RU" sz="3800" dirty="0" smtClean="0"/>
              <a:t> (</a:t>
            </a:r>
            <a:r>
              <a:rPr lang="ru-RU" sz="3800" b="1" i="1" dirty="0" smtClean="0"/>
              <a:t>шахта</a:t>
            </a:r>
            <a:r>
              <a:rPr lang="ru-RU" sz="3800" dirty="0" smtClean="0"/>
              <a:t>)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ru-RU" sz="3800" dirty="0" smtClean="0"/>
              <a:t>Зона восстановления FeO (</a:t>
            </a:r>
            <a:r>
              <a:rPr lang="ru-RU" sz="3800" b="1" i="1" dirty="0" smtClean="0"/>
              <a:t>распар</a:t>
            </a:r>
            <a:r>
              <a:rPr lang="ru-RU" sz="3800" dirty="0" smtClean="0"/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Зона плавления (</a:t>
            </a: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заплечики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горн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Доменный газ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Летка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выпуска шлака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ru-RU" sz="3800" b="1" i="1" dirty="0" smtClean="0"/>
              <a:t>Летка</a:t>
            </a:r>
            <a:r>
              <a:rPr lang="ru-RU" sz="3800" dirty="0" smtClean="0"/>
              <a:t> в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ыпуска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жидкого чугуна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ttp://savepic.net/1622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127" y="857232"/>
            <a:ext cx="4318715" cy="342902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71546" y="457200"/>
            <a:ext cx="8686800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Устройство доменной печи</a:t>
            </a:r>
            <a:endParaRPr kumimoji="0" lang="ru-RU" sz="3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7072330" y="3857628"/>
            <a:ext cx="1285884" cy="7143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5786446" y="3526823"/>
            <a:ext cx="2485623" cy="3045449"/>
            <a:chOff x="5786446" y="3571876"/>
            <a:chExt cx="2485623" cy="3045449"/>
          </a:xfrm>
        </p:grpSpPr>
        <p:pic>
          <p:nvPicPr>
            <p:cNvPr id="2" name="Picture 6" descr="http://him.1september.ru/2010/12/31-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6446" y="3571876"/>
              <a:ext cx="2485623" cy="3045449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7358082" y="4071942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358082" y="4295780"/>
              <a:ext cx="723904" cy="347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643834" y="5429264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786710" y="6215082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29322" y="3857628"/>
              <a:ext cx="785818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000760" y="4857760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5857892"/>
              <a:ext cx="57150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929322" y="6215082"/>
              <a:ext cx="35719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072330" y="3857628"/>
            <a:ext cx="1928826" cy="500066"/>
            <a:chOff x="7072330" y="3857628"/>
            <a:chExt cx="1928826" cy="500066"/>
          </a:xfrm>
        </p:grpSpPr>
        <p:cxnSp>
          <p:nvCxnSpPr>
            <p:cNvPr id="30" name="Прямая со стрелкой 29"/>
            <p:cNvCxnSpPr/>
            <p:nvPr/>
          </p:nvCxnSpPr>
          <p:spPr>
            <a:xfrm rot="10800000">
              <a:off x="7072330" y="4071942"/>
              <a:ext cx="1357322" cy="714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Группа 50"/>
            <p:cNvGrpSpPr/>
            <p:nvPr/>
          </p:nvGrpSpPr>
          <p:grpSpPr>
            <a:xfrm>
              <a:off x="8501090" y="3857628"/>
              <a:ext cx="500066" cy="500066"/>
              <a:chOff x="8501090" y="3857628"/>
              <a:chExt cx="500066" cy="50006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8501090" y="3857628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572528" y="392906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1</a:t>
                </a:r>
                <a:endParaRPr lang="ru-RU" b="1" dirty="0"/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7224730" y="4500570"/>
            <a:ext cx="1776426" cy="571504"/>
            <a:chOff x="7224730" y="4500570"/>
            <a:chExt cx="1776426" cy="571504"/>
          </a:xfrm>
        </p:grpSpPr>
        <p:cxnSp>
          <p:nvCxnSpPr>
            <p:cNvPr id="31" name="Прямая со стрелкой 30"/>
            <p:cNvCxnSpPr/>
            <p:nvPr/>
          </p:nvCxnSpPr>
          <p:spPr>
            <a:xfrm rot="10800000">
              <a:off x="7224730" y="4500570"/>
              <a:ext cx="1204922" cy="214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51"/>
            <p:cNvGrpSpPr/>
            <p:nvPr/>
          </p:nvGrpSpPr>
          <p:grpSpPr>
            <a:xfrm>
              <a:off x="8501090" y="4572008"/>
              <a:ext cx="500066" cy="500066"/>
              <a:chOff x="8501090" y="4572008"/>
              <a:chExt cx="500066" cy="500066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8501090" y="4572008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572528" y="464344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2</a:t>
                </a:r>
                <a:endParaRPr lang="ru-RU" b="1" dirty="0"/>
              </a:p>
            </p:txBody>
          </p:sp>
        </p:grpSp>
      </p:grpSp>
      <p:grpSp>
        <p:nvGrpSpPr>
          <p:cNvPr id="61" name="Группа 60"/>
          <p:cNvGrpSpPr/>
          <p:nvPr/>
        </p:nvGrpSpPr>
        <p:grpSpPr>
          <a:xfrm>
            <a:off x="7643834" y="5286388"/>
            <a:ext cx="1357322" cy="500066"/>
            <a:chOff x="7643834" y="5286388"/>
            <a:chExt cx="1357322" cy="500066"/>
          </a:xfrm>
        </p:grpSpPr>
        <p:cxnSp>
          <p:nvCxnSpPr>
            <p:cNvPr id="33" name="Прямая со стрелкой 32"/>
            <p:cNvCxnSpPr/>
            <p:nvPr/>
          </p:nvCxnSpPr>
          <p:spPr>
            <a:xfrm rot="10800000">
              <a:off x="7643834" y="5429264"/>
              <a:ext cx="785818" cy="71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Группа 52"/>
            <p:cNvGrpSpPr/>
            <p:nvPr/>
          </p:nvGrpSpPr>
          <p:grpSpPr>
            <a:xfrm>
              <a:off x="8501090" y="5286388"/>
              <a:ext cx="500066" cy="500066"/>
              <a:chOff x="8501090" y="5286388"/>
              <a:chExt cx="500066" cy="500066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8501090" y="5286388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572528" y="535782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4</a:t>
                </a:r>
                <a:endParaRPr lang="ru-RU" b="1" dirty="0"/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8001024" y="6000768"/>
            <a:ext cx="1000132" cy="500066"/>
            <a:chOff x="8001024" y="6000768"/>
            <a:chExt cx="1000132" cy="500066"/>
          </a:xfrm>
        </p:grpSpPr>
        <p:cxnSp>
          <p:nvCxnSpPr>
            <p:cNvPr id="37" name="Прямая со стрелкой 36"/>
            <p:cNvCxnSpPr/>
            <p:nvPr/>
          </p:nvCxnSpPr>
          <p:spPr>
            <a:xfrm rot="10800000">
              <a:off x="8001024" y="6072206"/>
              <a:ext cx="428628" cy="214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Группа 53"/>
            <p:cNvGrpSpPr/>
            <p:nvPr/>
          </p:nvGrpSpPr>
          <p:grpSpPr>
            <a:xfrm>
              <a:off x="8501090" y="6000768"/>
              <a:ext cx="500066" cy="500066"/>
              <a:chOff x="8501090" y="6000768"/>
              <a:chExt cx="500066" cy="500066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8501090" y="6000768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572528" y="606006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7</a:t>
                </a:r>
                <a:endParaRPr lang="ru-RU" b="1" dirty="0"/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5000628" y="3929066"/>
            <a:ext cx="1071570" cy="500066"/>
            <a:chOff x="5000628" y="3929066"/>
            <a:chExt cx="1071570" cy="500066"/>
          </a:xfrm>
        </p:grpSpPr>
        <p:cxnSp>
          <p:nvCxnSpPr>
            <p:cNvPr id="41" name="Прямая со стрелкой 40"/>
            <p:cNvCxnSpPr/>
            <p:nvPr/>
          </p:nvCxnSpPr>
          <p:spPr>
            <a:xfrm>
              <a:off x="5572132" y="4143380"/>
              <a:ext cx="5000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Группа 57"/>
            <p:cNvGrpSpPr/>
            <p:nvPr/>
          </p:nvGrpSpPr>
          <p:grpSpPr>
            <a:xfrm>
              <a:off x="5000628" y="3929066"/>
              <a:ext cx="500066" cy="500066"/>
              <a:chOff x="5000628" y="3929066"/>
              <a:chExt cx="500066" cy="500066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00628" y="3929066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72066" y="400050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6</a:t>
                </a:r>
                <a:endParaRPr lang="ru-RU" b="1" dirty="0"/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5000628" y="4643446"/>
            <a:ext cx="1571636" cy="500066"/>
            <a:chOff x="5000628" y="4643446"/>
            <a:chExt cx="1571636" cy="500066"/>
          </a:xfrm>
        </p:grpSpPr>
        <p:cxnSp>
          <p:nvCxnSpPr>
            <p:cNvPr id="48" name="Прямая со стрелкой 47"/>
            <p:cNvCxnSpPr>
              <a:endCxn id="25" idx="3"/>
            </p:cNvCxnSpPr>
            <p:nvPr/>
          </p:nvCxnSpPr>
          <p:spPr>
            <a:xfrm>
              <a:off x="5572132" y="4857760"/>
              <a:ext cx="1000132" cy="978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Группа 56"/>
            <p:cNvGrpSpPr/>
            <p:nvPr/>
          </p:nvGrpSpPr>
          <p:grpSpPr>
            <a:xfrm>
              <a:off x="5000628" y="4643446"/>
              <a:ext cx="500066" cy="500066"/>
              <a:chOff x="5000628" y="4643446"/>
              <a:chExt cx="500066" cy="50006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000628" y="4643446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072066" y="471488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3</a:t>
                </a:r>
                <a:endParaRPr lang="ru-RU" b="1" dirty="0"/>
              </a:p>
            </p:txBody>
          </p:sp>
        </p:grpSp>
      </p:grpSp>
      <p:grpSp>
        <p:nvGrpSpPr>
          <p:cNvPr id="65" name="Группа 64"/>
          <p:cNvGrpSpPr/>
          <p:nvPr/>
        </p:nvGrpSpPr>
        <p:grpSpPr>
          <a:xfrm>
            <a:off x="5000628" y="5357826"/>
            <a:ext cx="1500198" cy="500066"/>
            <a:chOff x="5000628" y="5357826"/>
            <a:chExt cx="1500198" cy="500066"/>
          </a:xfrm>
        </p:grpSpPr>
        <p:cxnSp>
          <p:nvCxnSpPr>
            <p:cNvPr id="42" name="Прямая со стрелкой 41"/>
            <p:cNvCxnSpPr/>
            <p:nvPr/>
          </p:nvCxnSpPr>
          <p:spPr>
            <a:xfrm>
              <a:off x="5572132" y="5641990"/>
              <a:ext cx="928694" cy="730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5572132" y="5643578"/>
              <a:ext cx="804866" cy="214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Группа 55"/>
            <p:cNvGrpSpPr/>
            <p:nvPr/>
          </p:nvGrpSpPr>
          <p:grpSpPr>
            <a:xfrm>
              <a:off x="5000628" y="5357826"/>
              <a:ext cx="500066" cy="500066"/>
              <a:chOff x="5000628" y="5357826"/>
              <a:chExt cx="500066" cy="500066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5000628" y="5357826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72066" y="542926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5</a:t>
                </a:r>
                <a:endParaRPr lang="ru-RU" b="1" dirty="0"/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5000628" y="6072206"/>
            <a:ext cx="1000132" cy="500066"/>
            <a:chOff x="5000628" y="6072206"/>
            <a:chExt cx="1000132" cy="500066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5572132" y="6143644"/>
              <a:ext cx="428628" cy="141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Группа 54"/>
            <p:cNvGrpSpPr/>
            <p:nvPr/>
          </p:nvGrpSpPr>
          <p:grpSpPr>
            <a:xfrm>
              <a:off x="5000628" y="6072206"/>
              <a:ext cx="500066" cy="500066"/>
              <a:chOff x="5000628" y="6072206"/>
              <a:chExt cx="500066" cy="50006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5000628" y="6072206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072066" y="614364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8</a:t>
                </a:r>
                <a:endParaRPr lang="ru-RU" b="1" dirty="0"/>
              </a:p>
            </p:txBody>
          </p:sp>
        </p:grpSp>
      </p:grpSp>
      <p:sp>
        <p:nvSpPr>
          <p:cNvPr id="67" name="Дата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2B03-9F5A-4126-AA50-E6CF2B2DD58C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8" name="Номер слайда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щие способы получения металлов\Металлургия\домен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6842" y="370911"/>
            <a:ext cx="3420000" cy="227227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Заголовок 4"/>
          <p:cNvSpPr txBox="1">
            <a:spLocks/>
          </p:cNvSpPr>
          <p:nvPr/>
        </p:nvSpPr>
        <p:spPr>
          <a:xfrm>
            <a:off x="142844" y="428604"/>
            <a:ext cx="6500858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Химизм доменных процессов</a:t>
            </a:r>
            <a:endParaRPr kumimoji="0" lang="ru-RU" sz="3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1484076"/>
            <a:ext cx="87868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 Образование восстановителя: </a:t>
            </a:r>
            <a:r>
              <a:rPr lang="ru-RU" sz="1200" dirty="0" smtClean="0">
                <a:latin typeface="Arial" charset="0"/>
              </a:rPr>
              <a:t>Проходя через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charset="0"/>
              </a:rPr>
              <a:t>раскалённый кокс (1700</a:t>
            </a:r>
            <a:r>
              <a:rPr lang="ru-RU" sz="1200" baseline="30000" dirty="0" smtClean="0">
                <a:latin typeface="Arial" charset="0"/>
              </a:rPr>
              <a:t>0</a:t>
            </a:r>
            <a:r>
              <a:rPr lang="ru-RU" sz="1200" dirty="0" smtClean="0">
                <a:latin typeface="Arial" charset="0"/>
              </a:rPr>
              <a:t>С), CO</a:t>
            </a:r>
            <a:r>
              <a:rPr lang="ru-RU" sz="1200" baseline="-30000" dirty="0" smtClean="0">
                <a:latin typeface="Arial" charset="0"/>
              </a:rPr>
              <a:t>2</a:t>
            </a:r>
            <a:r>
              <a:rPr lang="ru-RU" sz="1200" dirty="0" smtClean="0">
                <a:latin typeface="Arial" charset="0"/>
              </a:rPr>
              <a:t> восстанавливается до СО.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C+O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= 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 Q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С+CO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=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2CO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II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 Восстановление железа из руды: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Fe</a:t>
            </a:r>
            <a:r>
              <a:rPr lang="ru-RU" sz="1400" b="1" baseline="-30000" dirty="0" smtClean="0">
                <a:latin typeface="Arial" charset="0"/>
              </a:rPr>
              <a:t>2</a:t>
            </a:r>
            <a:r>
              <a:rPr lang="ru-RU" sz="1400" b="1" dirty="0" smtClean="0">
                <a:latin typeface="Arial" charset="0"/>
              </a:rPr>
              <a:t>O</a:t>
            </a:r>
            <a:r>
              <a:rPr lang="ru-RU" sz="1400" b="1" baseline="-30000" dirty="0" smtClean="0">
                <a:latin typeface="Arial" charset="0"/>
              </a:rPr>
              <a:t>3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smtClean="0">
                <a:latin typeface="Arial" charset="0"/>
                <a:sym typeface="Symbol"/>
              </a:rPr>
              <a:t> </a:t>
            </a:r>
            <a:r>
              <a:rPr lang="en-US" sz="1400" b="1" dirty="0" smtClean="0">
                <a:latin typeface="Arial" charset="0"/>
                <a:sym typeface="Symbol"/>
              </a:rPr>
              <a:t>n</a:t>
            </a:r>
            <a:r>
              <a:rPr lang="ru-RU" sz="1400" b="1" dirty="0" smtClean="0">
                <a:latin typeface="Arial" charset="0"/>
                <a:sym typeface="Symbol"/>
              </a:rPr>
              <a:t>Н</a:t>
            </a:r>
            <a:r>
              <a:rPr lang="ru-RU" sz="1400" b="1" baseline="-25000" dirty="0" smtClean="0">
                <a:latin typeface="Arial" charset="0"/>
                <a:sym typeface="Symbol"/>
              </a:rPr>
              <a:t>2</a:t>
            </a:r>
            <a:r>
              <a:rPr lang="ru-RU" sz="1400" b="1" dirty="0" smtClean="0">
                <a:latin typeface="Arial" charset="0"/>
                <a:sym typeface="Symbol"/>
              </a:rPr>
              <a:t>О =</a:t>
            </a:r>
            <a:r>
              <a:rPr lang="ru-RU" sz="1400" b="1" dirty="0" smtClean="0">
                <a:latin typeface="Arial" charset="0"/>
              </a:rPr>
              <a:t> Fe</a:t>
            </a:r>
            <a:r>
              <a:rPr lang="ru-RU" sz="1400" b="1" baseline="-30000" dirty="0" smtClean="0">
                <a:latin typeface="Arial" charset="0"/>
              </a:rPr>
              <a:t>2</a:t>
            </a:r>
            <a:r>
              <a:rPr lang="ru-RU" sz="1400" b="1" dirty="0" smtClean="0">
                <a:latin typeface="Arial" charset="0"/>
              </a:rPr>
              <a:t>O</a:t>
            </a:r>
            <a:r>
              <a:rPr lang="ru-RU" sz="1400" b="1" baseline="-30000" dirty="0" smtClean="0">
                <a:latin typeface="Arial" charset="0"/>
              </a:rPr>
              <a:t>3</a:t>
            </a:r>
            <a:r>
              <a:rPr lang="ru-RU" sz="1400" b="1" dirty="0" smtClean="0">
                <a:latin typeface="Arial" charset="0"/>
              </a:rPr>
              <a:t> +</a:t>
            </a:r>
            <a:r>
              <a:rPr lang="ru-RU" sz="1400" b="1" dirty="0" smtClean="0">
                <a:latin typeface="Arial" charset="0"/>
                <a:sym typeface="Symbol"/>
              </a:rPr>
              <a:t> </a:t>
            </a:r>
            <a:r>
              <a:rPr lang="en-US" sz="1400" b="1" dirty="0" smtClean="0">
                <a:latin typeface="Arial" charset="0"/>
                <a:sym typeface="Symbol"/>
              </a:rPr>
              <a:t>n</a:t>
            </a:r>
            <a:r>
              <a:rPr lang="ru-RU" sz="1400" b="1" dirty="0" smtClean="0">
                <a:latin typeface="Arial" charset="0"/>
                <a:sym typeface="Symbol"/>
              </a:rPr>
              <a:t>Н</a:t>
            </a:r>
            <a:r>
              <a:rPr lang="ru-RU" sz="1400" b="1" baseline="-25000" dirty="0" smtClean="0">
                <a:latin typeface="Arial" charset="0"/>
                <a:sym typeface="Symbol"/>
              </a:rPr>
              <a:t>2</a:t>
            </a:r>
            <a:r>
              <a:rPr lang="ru-RU" sz="1400" b="1" dirty="0" smtClean="0">
                <a:latin typeface="Arial" charset="0"/>
                <a:sym typeface="Symbol"/>
              </a:rPr>
              <a:t>О  (500-700С)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3Fe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 CO = 2Fe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 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450</a:t>
            </a:r>
            <a:r>
              <a:rPr lang="ru-RU" sz="1400" b="1" dirty="0" smtClean="0">
                <a:latin typeface="Arial" charset="0"/>
                <a:sym typeface="Symbol"/>
              </a:rPr>
              <a:t>-500С)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+CO = 3FeO + 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</a:t>
            </a:r>
            <a:r>
              <a:rPr lang="ru-RU" sz="1400" b="1" dirty="0" smtClean="0">
                <a:latin typeface="Arial" charset="0"/>
                <a:sym typeface="Symbol"/>
              </a:rPr>
              <a:t>(500-700С)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FeO + CO = Fe + 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</a:t>
            </a:r>
            <a:r>
              <a:rPr lang="ru-RU" sz="1400" b="1" dirty="0" smtClean="0">
                <a:latin typeface="Arial" charset="0"/>
                <a:sym typeface="Symbol"/>
              </a:rPr>
              <a:t>(700-800С)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Железо частично реагирует с углеродом с образованием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карбида железа Fe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С, которое растворяется в жидком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железе.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3Fe + C = Fe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Частичное 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осстановление примесей: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</a:rPr>
              <a:t>SiO</a:t>
            </a:r>
            <a:r>
              <a:rPr lang="en-US" sz="1400" b="1" baseline="-25000" dirty="0" smtClean="0">
                <a:latin typeface="Arial" charset="0"/>
              </a:rPr>
              <a:t>2</a:t>
            </a:r>
            <a:r>
              <a:rPr lang="en-US" sz="1400" b="1" dirty="0" smtClean="0">
                <a:latin typeface="Arial" charset="0"/>
              </a:rPr>
              <a:t> + 2C = Si + 2CO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MnO + C = Mn + 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</a:rPr>
              <a:t>Ca</a:t>
            </a:r>
            <a:r>
              <a:rPr lang="en-US" sz="1400" b="1" baseline="-25000" dirty="0" smtClean="0">
                <a:latin typeface="Arial" charset="0"/>
              </a:rPr>
              <a:t>3</a:t>
            </a:r>
            <a:r>
              <a:rPr lang="en-US" sz="1400" b="1" dirty="0" smtClean="0">
                <a:latin typeface="Arial" charset="0"/>
              </a:rPr>
              <a:t>(PO</a:t>
            </a:r>
            <a:r>
              <a:rPr lang="en-US" sz="1400" b="1" baseline="-25000" dirty="0" smtClean="0">
                <a:latin typeface="Arial" charset="0"/>
              </a:rPr>
              <a:t>4</a:t>
            </a:r>
            <a:r>
              <a:rPr lang="en-US" sz="1400" b="1" dirty="0" smtClean="0">
                <a:latin typeface="Arial" charset="0"/>
              </a:rPr>
              <a:t>)</a:t>
            </a:r>
            <a:r>
              <a:rPr lang="en-US" sz="1400" b="1" baseline="-25000" dirty="0" smtClean="0">
                <a:latin typeface="Arial" charset="0"/>
              </a:rPr>
              <a:t>2</a:t>
            </a:r>
            <a:r>
              <a:rPr lang="en-US" sz="1400" b="1" dirty="0" smtClean="0">
                <a:latin typeface="Arial" charset="0"/>
              </a:rPr>
              <a:t> + 5C = 2P + 3CaO + 5CO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charset="0"/>
              </a:rPr>
              <a:t>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угун – это сплав железа с углеродом,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содержащий примеси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карбида железа, S, P,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</a:t>
            </a:r>
            <a:r>
              <a:rPr lang="ru-RU" sz="1200" dirty="0" smtClean="0">
                <a:latin typeface="Arial" charset="0"/>
              </a:rPr>
              <a:t>, </a:t>
            </a:r>
            <a:r>
              <a:rPr lang="en-US" sz="1200" dirty="0" smtClean="0">
                <a:latin typeface="Arial" charset="0"/>
              </a:rPr>
              <a:t>Mn</a:t>
            </a:r>
            <a:r>
              <a:rPr lang="ru-RU" sz="1200" dirty="0" smtClean="0">
                <a:latin typeface="Arial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IV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Шлакообразование: </a:t>
            </a:r>
            <a:r>
              <a:rPr lang="ru-RU" sz="1200" dirty="0" smtClean="0">
                <a:latin typeface="Arial" charset="0"/>
              </a:rPr>
              <a:t>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звестняк CaCO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lang="ru-RU" sz="1200" dirty="0" smtClean="0">
                <a:latin typeface="Arial" charset="0"/>
              </a:rPr>
              <a:t> 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ри высокой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температуре разлагается: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CaO+CO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ксид кальция взаимодействует с оксидами пустой породы: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CaO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ru-RU" sz="1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тв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 SiO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2(</a:t>
            </a:r>
            <a:r>
              <a:rPr kumimoji="0" lang="ru-RU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тв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CaSiO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3(ж.)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ru-RU" sz="1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тв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 Al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3(</a:t>
            </a:r>
            <a:r>
              <a:rPr kumimoji="0" lang="ru-RU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тв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=Ca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(AlO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2(ж.)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charset="0"/>
              </a:rPr>
              <a:t>3СаО</a:t>
            </a:r>
            <a:r>
              <a:rPr lang="ru-RU" sz="1400" b="1" baseline="-25000" dirty="0" smtClean="0">
                <a:latin typeface="Arial" charset="0"/>
              </a:rPr>
              <a:t>(</a:t>
            </a:r>
            <a:r>
              <a:rPr lang="ru-RU" sz="1400" b="1" baseline="-25000" dirty="0" err="1" smtClean="0">
                <a:latin typeface="Arial" charset="0"/>
              </a:rPr>
              <a:t>тв</a:t>
            </a:r>
            <a:r>
              <a:rPr lang="ru-RU" sz="1400" b="1" baseline="-25000" dirty="0" smtClean="0">
                <a:latin typeface="Arial" charset="0"/>
              </a:rPr>
              <a:t>.) </a:t>
            </a:r>
            <a:r>
              <a:rPr lang="ru-RU" sz="1400" b="1" dirty="0" smtClean="0">
                <a:latin typeface="Arial" charset="0"/>
              </a:rPr>
              <a:t>+ Р</a:t>
            </a:r>
            <a:r>
              <a:rPr lang="ru-RU" sz="1400" b="1" baseline="-25000" dirty="0" smtClean="0">
                <a:latin typeface="Arial" charset="0"/>
              </a:rPr>
              <a:t>2</a:t>
            </a:r>
            <a:r>
              <a:rPr lang="ru-RU" sz="1400" b="1" dirty="0" smtClean="0">
                <a:latin typeface="Arial" charset="0"/>
              </a:rPr>
              <a:t>О</a:t>
            </a:r>
            <a:r>
              <a:rPr lang="ru-RU" sz="1400" b="1" baseline="-25000" dirty="0" smtClean="0">
                <a:latin typeface="Arial" charset="0"/>
              </a:rPr>
              <a:t>5(</a:t>
            </a:r>
            <a:r>
              <a:rPr lang="ru-RU" sz="1400" b="1" baseline="-25000" dirty="0" err="1" smtClean="0">
                <a:latin typeface="Arial" charset="0"/>
              </a:rPr>
              <a:t>тв</a:t>
            </a:r>
            <a:r>
              <a:rPr lang="ru-RU" sz="1400" b="1" baseline="-25000" dirty="0" smtClean="0">
                <a:latin typeface="Arial" charset="0"/>
              </a:rPr>
              <a:t>.) </a:t>
            </a:r>
            <a:r>
              <a:rPr lang="ru-RU" sz="1400" b="1" dirty="0" smtClean="0">
                <a:latin typeface="Arial" charset="0"/>
              </a:rPr>
              <a:t>= Са</a:t>
            </a:r>
            <a:r>
              <a:rPr lang="ru-RU" sz="1400" b="1" baseline="-25000" dirty="0" smtClean="0">
                <a:latin typeface="Arial" charset="0"/>
              </a:rPr>
              <a:t>3</a:t>
            </a:r>
            <a:r>
              <a:rPr lang="ru-RU" sz="1400" b="1" dirty="0" smtClean="0">
                <a:latin typeface="Arial" charset="0"/>
              </a:rPr>
              <a:t>(РО</a:t>
            </a:r>
            <a:r>
              <a:rPr lang="ru-RU" sz="1400" b="1" baseline="-25000" dirty="0" smtClean="0">
                <a:latin typeface="Arial" charset="0"/>
              </a:rPr>
              <a:t>4</a:t>
            </a:r>
            <a:r>
              <a:rPr lang="ru-RU" sz="1400" b="1" dirty="0" smtClean="0">
                <a:latin typeface="Arial" charset="0"/>
              </a:rPr>
              <a:t>)</a:t>
            </a:r>
            <a:r>
              <a:rPr lang="ru-RU" sz="1400" b="1" baseline="-25000" dirty="0" smtClean="0">
                <a:latin typeface="Arial" charset="0"/>
              </a:rPr>
              <a:t>2(ж.)</a:t>
            </a:r>
            <a:endParaRPr kumimoji="0" lang="ru-RU" sz="1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D:\Общие способы получения металлов\Металлургия\выпуск чугуна с доменной печ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6842" y="4500570"/>
            <a:ext cx="3420000" cy="204040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9" name="Picture 5" descr="D:\Общие способы получения металлов\Металлургия\Выпуск чугуна с доменной печ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428868"/>
            <a:ext cx="3420000" cy="209837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2652-21BB-4E8B-AEE1-C4AE34A5EEFE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428604"/>
            <a:ext cx="6929486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Производство стали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D:\Общие способы получения металлов\Журналы\Чёрные метал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47694"/>
            <a:ext cx="2752725" cy="381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214282" y="150017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Сущность процесса: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уменьшение содержания углерода;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возможно более полное удаление </a:t>
            </a:r>
            <a:r>
              <a:rPr lang="en-US" dirty="0" smtClean="0"/>
              <a:t>S</a:t>
            </a:r>
            <a:r>
              <a:rPr lang="ru-RU" dirty="0" smtClean="0"/>
              <a:t> и</a:t>
            </a:r>
            <a:r>
              <a:rPr lang="en-US" dirty="0" smtClean="0"/>
              <a:t> P</a:t>
            </a:r>
            <a:r>
              <a:rPr lang="ru-RU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доведение содержания </a:t>
            </a:r>
            <a:r>
              <a:rPr lang="en-US" dirty="0" smtClean="0"/>
              <a:t> Si </a:t>
            </a:r>
            <a:r>
              <a:rPr lang="ru-RU" dirty="0" smtClean="0"/>
              <a:t>и </a:t>
            </a:r>
            <a:r>
              <a:rPr lang="en-US" dirty="0" smtClean="0"/>
              <a:t>Mn</a:t>
            </a:r>
            <a:r>
              <a:rPr lang="ru-RU" dirty="0" smtClean="0"/>
              <a:t> до требуемых пределов.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643182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Сырьё: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передельный чугун;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железный лом;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обогащённая железная руда.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14414" y="4214818"/>
          <a:ext cx="500066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378619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Способы переработки чугуна:</a:t>
            </a:r>
            <a:endParaRPr lang="ru-RU" b="1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E876-373E-4F00-A704-B3EE58EF812C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s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143380"/>
            <a:ext cx="3420000" cy="23213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214282" y="1500174"/>
            <a:ext cx="45720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</a:t>
            </a:r>
            <a:r>
              <a:rPr lang="ru-RU" sz="1600" b="1" dirty="0" smtClean="0">
                <a:solidFill>
                  <a:srgbClr val="FF0000"/>
                </a:solidFill>
              </a:rPr>
              <a:t> Окисление примесей кислородом воздуха:</a:t>
            </a:r>
          </a:p>
          <a:p>
            <a:r>
              <a:rPr lang="ru-RU" sz="1600" b="1" dirty="0" smtClean="0"/>
              <a:t>	</a:t>
            </a:r>
            <a:r>
              <a:rPr lang="en-US" sz="1600" b="1" dirty="0" smtClean="0"/>
              <a:t>2C + 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2CO +Q</a:t>
            </a:r>
          </a:p>
          <a:p>
            <a:r>
              <a:rPr lang="en-US" sz="1600" b="1" dirty="0" smtClean="0"/>
              <a:t>	Si + O</a:t>
            </a:r>
            <a:r>
              <a:rPr lang="en-US" sz="1600" b="1" baseline="-25000" dirty="0" smtClean="0"/>
              <a:t>2 </a:t>
            </a:r>
            <a:r>
              <a:rPr lang="en-US" sz="1600" b="1" dirty="0" smtClean="0"/>
              <a:t>= SiO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S + 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SO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4P + 5O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2P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2Mn + 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2MnO + Q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II</a:t>
            </a:r>
            <a:r>
              <a:rPr lang="ru-RU" sz="1600" b="1" dirty="0" smtClean="0">
                <a:solidFill>
                  <a:srgbClr val="FF0000"/>
                </a:solidFill>
              </a:rPr>
              <a:t> Частичное окисление железа кислородом:</a:t>
            </a:r>
          </a:p>
          <a:p>
            <a:r>
              <a:rPr lang="ru-RU" sz="1600" b="1" dirty="0" smtClean="0"/>
              <a:t>	</a:t>
            </a:r>
            <a:r>
              <a:rPr lang="en-US" sz="1600" b="1" dirty="0" smtClean="0"/>
              <a:t>2Fe + O2 = 2FeO + Q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III </a:t>
            </a:r>
            <a:r>
              <a:rPr lang="ru-RU" sz="1600" b="1" dirty="0" smtClean="0">
                <a:solidFill>
                  <a:srgbClr val="FF0000"/>
                </a:solidFill>
              </a:rPr>
              <a:t>Окисление примесей оксидом железа (</a:t>
            </a:r>
            <a:r>
              <a:rPr lang="en-US" sz="1600" b="1" dirty="0" smtClean="0">
                <a:solidFill>
                  <a:srgbClr val="FF0000"/>
                </a:solidFill>
              </a:rPr>
              <a:t>II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sz="1600" b="1" dirty="0" smtClean="0"/>
              <a:t>	</a:t>
            </a:r>
            <a:r>
              <a:rPr lang="en-US" sz="1600" b="1" dirty="0" smtClean="0"/>
              <a:t>C + FeO</a:t>
            </a:r>
            <a:r>
              <a:rPr lang="ru-RU" sz="1600" b="1" dirty="0" smtClean="0"/>
              <a:t> </a:t>
            </a:r>
            <a:r>
              <a:rPr lang="en-US" sz="1600" b="1" dirty="0" smtClean="0"/>
              <a:t>= 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CO </a:t>
            </a:r>
            <a:r>
              <a:rPr lang="ru-RU" sz="1600" b="1" dirty="0" smtClean="0"/>
              <a:t>- </a:t>
            </a:r>
            <a:r>
              <a:rPr lang="en-US" sz="1600" b="1" dirty="0" smtClean="0"/>
              <a:t>Q</a:t>
            </a:r>
          </a:p>
          <a:p>
            <a:r>
              <a:rPr lang="en-US" sz="1600" b="1" dirty="0" smtClean="0"/>
              <a:t>	Si + </a:t>
            </a:r>
            <a:r>
              <a:rPr lang="ru-RU" sz="1600" b="1" dirty="0" smtClean="0"/>
              <a:t>2</a:t>
            </a:r>
            <a:r>
              <a:rPr lang="en-US" sz="1600" b="1" dirty="0" smtClean="0"/>
              <a:t>FeO</a:t>
            </a:r>
            <a:r>
              <a:rPr lang="ru-RU" sz="1600" b="1" dirty="0" smtClean="0"/>
              <a:t> </a:t>
            </a:r>
            <a:r>
              <a:rPr lang="en-US" sz="1600" b="1" dirty="0" smtClean="0"/>
              <a:t>= </a:t>
            </a:r>
            <a:r>
              <a:rPr lang="ru-RU" sz="1600" b="1" dirty="0" smtClean="0"/>
              <a:t>2</a:t>
            </a:r>
            <a:r>
              <a:rPr lang="en-US" sz="1600" b="1" dirty="0" smtClean="0"/>
              <a:t>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SiO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S +</a:t>
            </a:r>
            <a:r>
              <a:rPr lang="ru-RU" sz="1600" b="1" dirty="0" smtClean="0"/>
              <a:t> 2</a:t>
            </a:r>
            <a:r>
              <a:rPr lang="en-US" sz="1600" b="1" dirty="0" smtClean="0"/>
              <a:t>FeO = </a:t>
            </a:r>
            <a:r>
              <a:rPr lang="ru-RU" sz="1600" b="1" dirty="0" smtClean="0"/>
              <a:t>2</a:t>
            </a:r>
            <a:r>
              <a:rPr lang="en-US" sz="1600" b="1" dirty="0" smtClean="0"/>
              <a:t>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SO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</a:t>
            </a:r>
            <a:r>
              <a:rPr lang="ru-RU" sz="1600" b="1" dirty="0" smtClean="0"/>
              <a:t>2</a:t>
            </a:r>
            <a:r>
              <a:rPr lang="en-US" sz="1600" b="1" dirty="0" smtClean="0"/>
              <a:t>P + </a:t>
            </a:r>
            <a:r>
              <a:rPr lang="ru-RU" sz="1600" b="1" dirty="0" smtClean="0"/>
              <a:t>5</a:t>
            </a:r>
            <a:r>
              <a:rPr lang="en-US" sz="1600" b="1" dirty="0" smtClean="0"/>
              <a:t>FeO</a:t>
            </a:r>
            <a:r>
              <a:rPr lang="ru-RU" sz="1600" b="1" dirty="0" smtClean="0"/>
              <a:t> </a:t>
            </a:r>
            <a:r>
              <a:rPr lang="en-US" sz="1600" b="1" dirty="0" smtClean="0"/>
              <a:t>= </a:t>
            </a:r>
            <a:r>
              <a:rPr lang="ru-RU" sz="1600" b="1" dirty="0" smtClean="0"/>
              <a:t>5</a:t>
            </a:r>
            <a:r>
              <a:rPr lang="en-US" sz="1600" b="1" dirty="0" smtClean="0"/>
              <a:t>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P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 + Q</a:t>
            </a:r>
          </a:p>
          <a:p>
            <a:r>
              <a:rPr lang="en-US" sz="1600" b="1" dirty="0" smtClean="0"/>
              <a:t>	Mn + FeO</a:t>
            </a:r>
            <a:r>
              <a:rPr lang="ru-RU" sz="1600" b="1" dirty="0" smtClean="0"/>
              <a:t> </a:t>
            </a:r>
            <a:r>
              <a:rPr lang="en-US" sz="1600" b="1" dirty="0" smtClean="0"/>
              <a:t>= Fe</a:t>
            </a:r>
            <a:r>
              <a:rPr lang="ru-RU" sz="1600" b="1" dirty="0" smtClean="0"/>
              <a:t> + </a:t>
            </a:r>
            <a:r>
              <a:rPr lang="en-US" sz="1600" b="1" dirty="0" smtClean="0"/>
              <a:t>MnO + Q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IV</a:t>
            </a:r>
            <a:r>
              <a:rPr lang="ru-RU" sz="1600" b="1" dirty="0" smtClean="0">
                <a:solidFill>
                  <a:srgbClr val="FF0000"/>
                </a:solidFill>
              </a:rPr>
              <a:t> Шлакообразование:</a:t>
            </a:r>
          </a:p>
          <a:p>
            <a:r>
              <a:rPr lang="ru-RU" sz="1600" b="1" dirty="0" smtClean="0"/>
              <a:t>	</a:t>
            </a:r>
            <a:r>
              <a:rPr lang="en-US" sz="1600" b="1" dirty="0" err="1" smtClean="0"/>
              <a:t>CaO</a:t>
            </a:r>
            <a:r>
              <a:rPr lang="en-US" sz="1600" b="1" dirty="0" smtClean="0"/>
              <a:t> + SiO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CaSiO</a:t>
            </a:r>
            <a:r>
              <a:rPr lang="en-US" sz="1600" b="1" baseline="-25000" dirty="0" smtClean="0"/>
              <a:t>3</a:t>
            </a:r>
          </a:p>
          <a:p>
            <a:r>
              <a:rPr lang="en-US" sz="1600" b="1" dirty="0" smtClean="0"/>
              <a:t>	3CaO + P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5 </a:t>
            </a:r>
            <a:r>
              <a:rPr lang="en-US" sz="1600" b="1" dirty="0" smtClean="0"/>
              <a:t>= Ca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(PO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) </a:t>
            </a:r>
            <a:r>
              <a:rPr lang="en-US" sz="1600" b="1" baseline="-25000" dirty="0" smtClean="0"/>
              <a:t>2</a:t>
            </a:r>
          </a:p>
          <a:p>
            <a:r>
              <a:rPr lang="en-US" sz="1600" b="1" dirty="0" smtClean="0"/>
              <a:t>	MnO + SiO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= MnSiO</a:t>
            </a:r>
            <a:r>
              <a:rPr lang="en-US" sz="1600" b="1" baseline="-25000" dirty="0" smtClean="0"/>
              <a:t>3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V </a:t>
            </a:r>
            <a:r>
              <a:rPr lang="ru-RU" sz="1600" b="1" dirty="0" smtClean="0">
                <a:solidFill>
                  <a:srgbClr val="FF0000"/>
                </a:solidFill>
              </a:rPr>
              <a:t>раскисление железа ферромарганцем:</a:t>
            </a:r>
          </a:p>
          <a:p>
            <a:r>
              <a:rPr lang="ru-RU" sz="1600" b="1" dirty="0" smtClean="0"/>
              <a:t>	</a:t>
            </a:r>
            <a:r>
              <a:rPr lang="en-US" sz="1600" b="1" dirty="0" smtClean="0"/>
              <a:t>FeO + Mn = MnO + Fe</a:t>
            </a:r>
            <a:endParaRPr lang="ru-RU" sz="1600" b="1" dirty="0" smtClean="0"/>
          </a:p>
          <a:p>
            <a:endParaRPr lang="ru-RU" dirty="0"/>
          </a:p>
        </p:txBody>
      </p:sp>
      <p:pic>
        <p:nvPicPr>
          <p:cNvPr id="17412" name="Picture 4" descr="http://www.bulat-steel-sib.ru/images/Varka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42"/>
            <a:ext cx="3420000" cy="2565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7414" name="Picture 6" descr="s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285992"/>
            <a:ext cx="3420000" cy="23213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71538" y="357166"/>
            <a:ext cx="6500858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Химизм варки стали</a:t>
            </a:r>
            <a:endParaRPr kumimoji="0" lang="ru-RU" sz="3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B68-2066-4770-BCC3-817941A03DED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785926"/>
            <a:ext cx="49292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dirty="0" smtClean="0"/>
              <a:t>Первым секрет получения дамасской, или булатной стали разгадал в </a:t>
            </a:r>
            <a:r>
              <a:rPr lang="ru-RU" dirty="0" smtClean="0">
                <a:solidFill>
                  <a:srgbClr val="FF0000"/>
                </a:solidFill>
              </a:rPr>
              <a:t>1828</a:t>
            </a:r>
            <a:r>
              <a:rPr lang="ru-RU" dirty="0" smtClean="0"/>
              <a:t> году генерал-майор </a:t>
            </a:r>
            <a:r>
              <a:rPr lang="ru-RU" dirty="0" smtClean="0">
                <a:solidFill>
                  <a:srgbClr val="FF0000"/>
                </a:solidFill>
              </a:rPr>
              <a:t>Павел Аносов</a:t>
            </a:r>
            <a:r>
              <a:rPr lang="ru-RU" dirty="0" smtClean="0"/>
              <a:t>, который надзирал над производством металла на заводе в Златоусте;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англичанин </a:t>
            </a:r>
            <a:r>
              <a:rPr lang="ru-RU" dirty="0" smtClean="0">
                <a:solidFill>
                  <a:srgbClr val="FF0000"/>
                </a:solidFill>
              </a:rPr>
              <a:t>Генри </a:t>
            </a:r>
            <a:r>
              <a:rPr lang="ru-RU" dirty="0" err="1" smtClean="0">
                <a:solidFill>
                  <a:srgbClr val="FF0000"/>
                </a:solidFill>
              </a:rPr>
              <a:t>Бессемер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</a:t>
            </a:r>
            <a:r>
              <a:rPr lang="ru-RU" dirty="0" smtClean="0">
                <a:solidFill>
                  <a:srgbClr val="FF0000"/>
                </a:solidFill>
              </a:rPr>
              <a:t>1856</a:t>
            </a:r>
            <a:r>
              <a:rPr lang="ru-RU" dirty="0" smtClean="0"/>
              <a:t> году изобрел конверторный способ изготовления стали. Этот метод стал сегодня основным в черной металлургии;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французский металлург </a:t>
            </a:r>
            <a:r>
              <a:rPr lang="ru-RU" dirty="0" smtClean="0">
                <a:solidFill>
                  <a:srgbClr val="FF0000"/>
                </a:solidFill>
              </a:rPr>
              <a:t>Пьер Мартен</a:t>
            </a:r>
            <a:r>
              <a:rPr lang="ru-RU" dirty="0" smtClean="0"/>
              <a:t>, в </a:t>
            </a:r>
            <a:r>
              <a:rPr lang="ru-RU" dirty="0" smtClean="0">
                <a:solidFill>
                  <a:srgbClr val="FF0000"/>
                </a:solidFill>
              </a:rPr>
              <a:t>1865</a:t>
            </a:r>
            <a:r>
              <a:rPr lang="ru-RU" dirty="0" smtClean="0"/>
              <a:t> году запатентовал печь для выплавки стали нового образца, в производстве стало возможным использовать лом, которого на планете к тому времени накопилось громадное количество;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Сидней Джилкрист Томас </a:t>
            </a:r>
            <a:r>
              <a:rPr lang="ru-RU" dirty="0" smtClean="0"/>
              <a:t>а </a:t>
            </a:r>
            <a:r>
              <a:rPr lang="ru-RU" dirty="0" smtClean="0">
                <a:solidFill>
                  <a:srgbClr val="FF0000"/>
                </a:solidFill>
              </a:rPr>
              <a:t>1878</a:t>
            </a:r>
            <a:r>
              <a:rPr lang="ru-RU" dirty="0" smtClean="0"/>
              <a:t> году придумал, как удалять из железной руды при плавке серу и фосфор.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  <p:pic>
        <p:nvPicPr>
          <p:cNvPr id="46082" name="Picture 2" descr="http://www.epr-magazine.ru/industrial_history/technologies/metallsearch/8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847681"/>
            <a:ext cx="3780000" cy="17955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6084" name="Picture 4" descr="http://www.epr-magazine.ru/industrial_history/technologies/metallsearch/8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156" y="2847945"/>
            <a:ext cx="3780000" cy="17955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6086" name="Picture 6" descr="http://www.epr-magazine.ru/industrial_history/technologies/metallsearch/8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848209"/>
            <a:ext cx="3780000" cy="17955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671546" y="457200"/>
            <a:ext cx="8686800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История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сталеплавильного </a:t>
            </a:r>
            <a: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производства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1742-2F93-4EB4-91EC-B64F0462DC71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Pierre Martin (1824-19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04"/>
            <a:ext cx="2324086" cy="30663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14348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Мартеновская печь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928802"/>
            <a:ext cx="56436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Название произошло от фамилии французского инженера и металлурга </a:t>
            </a:r>
            <a:r>
              <a:rPr lang="ru-RU" b="1" dirty="0" smtClean="0">
                <a:solidFill>
                  <a:srgbClr val="FF0000"/>
                </a:solidFill>
              </a:rPr>
              <a:t>Пьера Мартена</a:t>
            </a:r>
            <a:r>
              <a:rPr lang="ru-RU" b="1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В 1864 предложил новый способ получения литой стали в регенеративных пламенных печах.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Использовал  принцип регенерации тепла продуктов горения для подогрева не только воздуха, но и газа. Благодаря этому удалось получить температуру, достаточную для выплавки стали.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Широко применялся в металлургии в последней четверти XIX века.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Мартеновская печь работает в среднем 1 год, после чего кирпич выгорает и теплоизоляция ухудшается.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 С 1970-х годов новые мартеновские печи в мире более не строятся. </a:t>
            </a:r>
            <a:r>
              <a:rPr lang="ru-RU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В России первую мартеновскую печь построили в 1869—1870гг. на </a:t>
            </a:r>
            <a:r>
              <a:rPr lang="ru-RU" dirty="0" err="1" smtClean="0"/>
              <a:t>Сормовском</a:t>
            </a:r>
            <a:r>
              <a:rPr lang="ru-RU" dirty="0" smtClean="0"/>
              <a:t> заводе </a:t>
            </a:r>
            <a:r>
              <a:rPr lang="ru-RU" b="1" dirty="0" err="1" smtClean="0">
                <a:solidFill>
                  <a:srgbClr val="FF0000"/>
                </a:solidFill>
              </a:rPr>
              <a:t>А.А.Износков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Н.Н. Кузнецов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8" name="Picture 4" descr="http://dic.academic.ru/pictures/enc_tech/i_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085" y="3714752"/>
            <a:ext cx="2762633" cy="302418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620-A278-42EF-93F2-164733407568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талева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9430" y="500042"/>
            <a:ext cx="3777412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3012" name="Picture 4" descr="Сталева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9570" y="477562"/>
            <a:ext cx="3780000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3014" name="Picture 6" descr="Сталева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843" y="3837958"/>
            <a:ext cx="3779999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Прямоугольник 5"/>
          <p:cNvSpPr/>
          <p:nvPr/>
        </p:nvSpPr>
        <p:spPr>
          <a:xfrm>
            <a:off x="2071670" y="428604"/>
            <a:ext cx="5857916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Мартен</a:t>
            </a:r>
          </a:p>
        </p:txBody>
      </p:sp>
      <p:pic>
        <p:nvPicPr>
          <p:cNvPr id="43016" name="Picture 8" descr="http://www.citycelebrity.ru/userfiles/_DSC837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78390" y="3837958"/>
            <a:ext cx="3778820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6" descr="Чусовской металлургический заво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000240"/>
            <a:ext cx="4320000" cy="288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0D4-EC1C-4BF6-B77D-CEE8C329AF75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lon-live-metal.narod.ru/L3B_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931" y="1000108"/>
            <a:ext cx="2383275" cy="18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4036" name="Picture 4" descr="http://lon-live-metal.narod.ru/L3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0347" y="1000108"/>
            <a:ext cx="1304529" cy="18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44" y="2857496"/>
            <a:ext cx="68580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600" dirty="0" smtClean="0"/>
              <a:t>В основе  процессов лежит один принцип: чугун, из которого получают сталь, очищают, продувая через него воздух;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сосуд, где протекает реакция (</a:t>
            </a:r>
            <a:r>
              <a:rPr lang="ru-RU" sz="1600" i="1" dirty="0" smtClean="0"/>
              <a:t>конвертер</a:t>
            </a:r>
            <a:r>
              <a:rPr lang="ru-RU" sz="1600" dirty="0" smtClean="0"/>
              <a:t>) имеет грушевидную форму с открытой горловиной вверху; укреплен на горизонтальной оси, что позволяет его наклонять;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конвертеры Бессемера и Томаса по внешнему виду одинаковы;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главное различие:  </a:t>
            </a:r>
            <a:r>
              <a:rPr lang="ru-RU" sz="1600" b="1" dirty="0" smtClean="0"/>
              <a:t>бессемеровский конвертер изнутри выложен - кислой</a:t>
            </a:r>
            <a:r>
              <a:rPr lang="ru-RU" sz="1600" dirty="0" smtClean="0"/>
              <a:t>  огнеупорной футеровкой и в нем нельзя удалить фосфор в основной шлак, потому что такой шлак быстро разъедает кислую футеровку.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/>
              <a:t> Томасовский</a:t>
            </a:r>
            <a:r>
              <a:rPr lang="ru-RU" sz="1600" dirty="0" smtClean="0"/>
              <a:t> конвертер имеет основную футеровку, поэтому здесь, добавляя известь, можно получить </a:t>
            </a:r>
            <a:r>
              <a:rPr lang="ru-RU" sz="1600" b="1" dirty="0" smtClean="0"/>
              <a:t>основной шлак</a:t>
            </a:r>
            <a:r>
              <a:rPr lang="ru-RU" sz="1600" dirty="0" smtClean="0"/>
              <a:t>, который хорошо извлекает</a:t>
            </a:r>
            <a:r>
              <a:rPr lang="ru-RU" sz="1600" b="1" dirty="0" smtClean="0"/>
              <a:t> фосфор</a:t>
            </a:r>
            <a:r>
              <a:rPr lang="ru-RU" sz="1600" dirty="0" smtClean="0"/>
              <a:t> из чугуна, но не разрушает</a:t>
            </a:r>
            <a:r>
              <a:rPr lang="ru-RU" sz="1600" b="1" dirty="0" smtClean="0"/>
              <a:t> основную футеровку</a:t>
            </a:r>
            <a:r>
              <a:rPr lang="ru-RU" sz="1600" dirty="0" smtClean="0"/>
              <a:t>.</a:t>
            </a:r>
            <a:r>
              <a:rPr lang="ru-RU" sz="1600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1600" dirty="0" smtClean="0"/>
              <a:t>бессемеровский и томасовский конверторы позволяют за 20 мин превратить в сталь до 20 т чугуна. </a:t>
            </a:r>
          </a:p>
          <a:p>
            <a:pPr algn="just"/>
            <a:r>
              <a:rPr lang="ru-RU" sz="1600" dirty="0" smtClean="0"/>
              <a:t> </a:t>
            </a:r>
          </a:p>
          <a:p>
            <a:endParaRPr lang="ru-RU" dirty="0"/>
          </a:p>
        </p:txBody>
      </p:sp>
      <p:pic>
        <p:nvPicPr>
          <p:cNvPr id="44038" name="Picture 6" descr="http://fr.academic.ru/pictures/frwiki/49/150px-Henry_Bessem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781628"/>
            <a:ext cx="1800000" cy="2076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4040" name="Picture 8" descr="http://www.epr-magazine.ru/industrial_history/technologies/metallsearch/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116957"/>
            <a:ext cx="1800000" cy="22410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428604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Кислородный конвертер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9852-48FD-4090-A3C4-42665BB1771C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5072074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smtClean="0">
                <a:hlinkClick r:id="rId2" action="ppaction://hlinkpres?slideindex=3&amp;slidetitle=Слайд 3"/>
              </a:rPr>
              <a:t>Схема металлургического производства</a:t>
            </a:r>
            <a:endParaRPr lang="ru-RU" sz="5100" dirty="0" smtClean="0"/>
          </a:p>
          <a:p>
            <a:r>
              <a:rPr lang="ru-RU" sz="5100" dirty="0" smtClean="0">
                <a:hlinkClick r:id="rId2" action="ppaction://hlinkpres?slideindex=5&amp;slidetitle=Слайд 5"/>
              </a:rPr>
              <a:t>Журнал «Национальная металлургия»</a:t>
            </a:r>
            <a:endParaRPr lang="ru-RU" sz="5100" dirty="0" smtClean="0"/>
          </a:p>
          <a:p>
            <a:r>
              <a:rPr lang="ru-RU" sz="5100" dirty="0" smtClean="0">
                <a:hlinkClick r:id="rId2" action="ppaction://hlinkpres?slideindex=8&amp;slidetitle=Слайд 8"/>
              </a:rPr>
              <a:t>Журнал «Металлургия машиностроения»</a:t>
            </a:r>
            <a:endParaRPr lang="ru-RU" sz="5100" dirty="0" smtClean="0"/>
          </a:p>
          <a:p>
            <a:r>
              <a:rPr lang="ru-RU" sz="5100" dirty="0" smtClean="0">
                <a:hlinkClick r:id="rId2" action="ppaction://hlinkpres?slideindex=10&amp;slidetitle=Слайд 10"/>
              </a:rPr>
              <a:t>Журнал «Металлург»</a:t>
            </a:r>
            <a:endParaRPr lang="ru-RU" sz="5100" dirty="0" smtClean="0"/>
          </a:p>
          <a:p>
            <a:r>
              <a:rPr lang="ru-RU" sz="5100" dirty="0" smtClean="0">
                <a:hlinkClick r:id="rId2" action="ppaction://hlinkpres?slideindex=14&amp;slidetitle=Слайд 14"/>
              </a:rPr>
              <a:t>Журнал «Чёрные металлы»</a:t>
            </a:r>
            <a:endParaRPr lang="ru-RU" sz="5100" dirty="0" smtClean="0"/>
          </a:p>
          <a:p>
            <a:r>
              <a:rPr lang="ru-RU" sz="5100" dirty="0" smtClean="0">
                <a:hlinkClick r:id="rId2" action="ppaction://hlinkpres?slideindex=26&amp;slidetitle=Слайд 26"/>
              </a:rPr>
              <a:t>Журнал «Экология производства»</a:t>
            </a:r>
            <a:endParaRPr lang="ru-RU" sz="5100" dirty="0" smtClean="0"/>
          </a:p>
          <a:p>
            <a:r>
              <a:rPr lang="ru-RU" sz="5100" dirty="0" smtClean="0">
                <a:hlinkClick r:id="rId2" action="ppaction://hlinkpres?slideindex=28&amp;slidetitle=Слайд 28"/>
              </a:rPr>
              <a:t>Журнал «Экология и жизнь»</a:t>
            </a:r>
            <a:endParaRPr lang="ru-RU" sz="5100" dirty="0" smtClean="0"/>
          </a:p>
          <a:p>
            <a:r>
              <a:rPr lang="ru-RU" sz="5100" dirty="0" smtClean="0">
                <a:hlinkClick r:id="rId2" action="ppaction://hlinkpres?slideindex=30&amp;slidetitle=Слайд 30"/>
              </a:rPr>
              <a:t>Телеканал </a:t>
            </a:r>
            <a:r>
              <a:rPr lang="en-US" sz="5100" dirty="0" smtClean="0">
                <a:hlinkClick r:id="rId2" action="ppaction://hlinkpres?slideindex=30&amp;slidetitle=Слайд 30"/>
              </a:rPr>
              <a:t>RTG</a:t>
            </a:r>
            <a:endParaRPr lang="ru-RU" sz="5100" dirty="0" smtClean="0"/>
          </a:p>
          <a:p>
            <a:r>
              <a:rPr lang="ru-RU" sz="5100" dirty="0" smtClean="0">
                <a:hlinkClick r:id="rId2" action="ppaction://hlinkpres?slideindex=31&amp;slidetitle=Слайд 31"/>
              </a:rPr>
              <a:t>Задачи производственного характера</a:t>
            </a:r>
            <a:endParaRPr lang="ru-RU" sz="5100" dirty="0" smtClean="0"/>
          </a:p>
          <a:p>
            <a:r>
              <a:rPr lang="ru-RU" sz="5100" dirty="0" smtClean="0">
                <a:hlinkClick r:id="rId2" action="ppaction://hlinkpres?slideindex=37&amp;slidetitle=Слайд 37"/>
              </a:rPr>
              <a:t>Источники информации</a:t>
            </a:r>
            <a:endParaRPr lang="ru-RU" sz="5100" dirty="0" smtClean="0"/>
          </a:p>
          <a:p>
            <a:endParaRPr lang="ru-RU" sz="24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Содержание презентации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64A6-39D2-4480-BACE-9171BA73E31A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&amp;Vcy; &amp;kcy;&amp;icy;&amp;scy;&amp;lcy;&amp;ocy;&amp;rcy;&amp;ocy;&amp;dcy;&amp;ncy;&amp;ocy;-&amp;kcy;&amp;ocy;&amp;ncy;&amp;vcy;&amp;iecy;&amp;rcy;&amp;tcy;&amp;ocy;&amp;rcy;&amp;ncy;&amp;ocy;&amp;mcy; &amp;tscy;&amp;iecy;&amp;khcy;&amp;u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80372"/>
            <a:ext cx="3777302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7110" name="Picture 6" descr="&amp;Zcy;&amp;acy;&amp;vcy;&amp;acy;&amp;lcy;&amp;kcy;&amp;acy; &amp;mcy;&amp;iecy;&amp;tcy;&amp;acy;&amp;lcy;&amp;lcy;&amp;ocy;&amp;lcy;&amp;ocy;&amp;mcy;&amp;acy; &amp;ncy;&amp;acy; &amp;pcy;&amp;iecy;&amp;rcy;&amp;iecy;&amp;pcy;&amp;lcy;&amp;acy;&amp;vcy;&amp;kcy;&amp;ucy; &amp;vcy; &amp;kcy;&amp;icy;&amp;scy;&amp;lcy;&amp;ocy;&amp;rcy;&amp;ocy;&amp;dcy;&amp;ncy;&amp;ocy;-&amp;kcy;&amp;ocy;&amp;ncy;&amp;vcy;&amp;iecy;&amp;rcy;&amp;tcy;&amp;ocy;&amp;rcy;&amp;ncy;&amp;ucy;&amp;yucy; &amp;pcy;&amp;iecy;&amp;ch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3929066"/>
            <a:ext cx="3777301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7112" name="Picture 8" descr="http://uas.su/newsarchive/2011/march/images/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80372"/>
            <a:ext cx="3772455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7114" name="Picture 10" descr="http://knu.znate.ru/pars_docs/refs/481/480800/480800_html_34cb41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0481" y="3929066"/>
            <a:ext cx="3737799" cy="252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Прямоугольник 7"/>
          <p:cNvSpPr/>
          <p:nvPr/>
        </p:nvSpPr>
        <p:spPr>
          <a:xfrm>
            <a:off x="2000232" y="415333"/>
            <a:ext cx="614366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Сталевары</a:t>
            </a:r>
          </a:p>
        </p:txBody>
      </p:sp>
      <p:pic>
        <p:nvPicPr>
          <p:cNvPr id="47106" name="Picture 2" descr="http://www.epr-magazine.ru/industrial_history/technologies/metallsearch/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9" y="2214553"/>
            <a:ext cx="3929090" cy="2475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566-607D-4238-800A-93395C692FAB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708273"/>
            <a:ext cx="60722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Основное назначение дуговой печи - выплавка стали из металлического лома (скрапа);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источником тепла в дуговой печи является электрическая дуга, возникающая между электродами и жидким металлом или шихтой при приложении к электродам электрического тока необходимой силы (температура 3000</a:t>
            </a:r>
            <a:r>
              <a:rPr lang="ru-RU" baseline="30000" dirty="0" smtClean="0"/>
              <a:t>о</a:t>
            </a:r>
            <a:r>
              <a:rPr lang="ru-RU" dirty="0" smtClean="0"/>
              <a:t>С);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возможность электроплавки металлов впервые была установлена русским физиком </a:t>
            </a:r>
            <a:r>
              <a:rPr lang="ru-RU" b="1" dirty="0" smtClean="0">
                <a:solidFill>
                  <a:srgbClr val="FF0000"/>
                </a:solidFill>
              </a:rPr>
              <a:t>В. В. Петровым</a:t>
            </a:r>
            <a:r>
              <a:rPr lang="ru-R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1909 г. считают началом промышленного производства электростали в России. В этом году на дуговой печи </a:t>
            </a:r>
            <a:r>
              <a:rPr lang="ru-RU" b="1" dirty="0" smtClean="0">
                <a:solidFill>
                  <a:srgbClr val="FF0000"/>
                </a:solidFill>
              </a:rPr>
              <a:t>П. Эру </a:t>
            </a:r>
            <a:r>
              <a:rPr lang="ru-RU" dirty="0" smtClean="0"/>
              <a:t>было выплавлено 192 т высококачественной стали;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основоположником создания электрометаллургии качественных сталей в нашей стране следует считать металлурга </a:t>
            </a:r>
            <a:r>
              <a:rPr lang="ru-RU" b="1" dirty="0" smtClean="0">
                <a:solidFill>
                  <a:srgbClr val="FF0000"/>
                </a:solidFill>
              </a:rPr>
              <a:t>Н. И. Беляева</a:t>
            </a:r>
            <a:r>
              <a:rPr lang="ru-RU" dirty="0" smtClean="0"/>
              <a:t>. В 1916 г. он получил первую легированную электросталь.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28604"/>
            <a:ext cx="6643734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Электродуговая печь</a:t>
            </a:r>
          </a:p>
        </p:txBody>
      </p:sp>
      <p:pic>
        <p:nvPicPr>
          <p:cNvPr id="10242" name="Picture 2" descr="Русский физик В. В. Петров (предполагаемый портре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0" y="266620"/>
            <a:ext cx="1800000" cy="244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246" name="Picture 6" descr="http://img0.liveinternet.ru/images/attach/c/8/99/556/99556212_PaulHero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842" y="2473238"/>
            <a:ext cx="1800000" cy="252739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244" name="Picture 4" descr="http://img-fotki.yandex.ru/get/4102/wberdnikov.25/0_349e3_237db8fd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870147"/>
            <a:ext cx="1800000" cy="18450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B0E-559B-4F68-88C9-363DFC4C53B4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c.academic.ru/pictures/wiki/files/68/DC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966" y="689066"/>
            <a:ext cx="4320000" cy="324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4" descr="http://www.tatasteeleurope.com/file_source/Images/Functions/Education/PictureGallery/ElectricArcFurnace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14818"/>
            <a:ext cx="3081328" cy="236058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2071678"/>
            <a:ext cx="3981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Свод печи</a:t>
            </a:r>
          </a:p>
          <a:p>
            <a:pPr>
              <a:buAutoNum type="arabicPeriod"/>
            </a:pPr>
            <a:r>
              <a:rPr lang="ru-RU" sz="2400" b="1" dirty="0" smtClean="0"/>
              <a:t>  Под печи</a:t>
            </a:r>
          </a:p>
          <a:p>
            <a:pPr>
              <a:buAutoNum type="arabicPeriod"/>
            </a:pPr>
            <a:r>
              <a:rPr lang="ru-RU" sz="2400" b="1" dirty="0" smtClean="0"/>
              <a:t>  Механизм наклона печи</a:t>
            </a:r>
          </a:p>
          <a:p>
            <a:pPr>
              <a:buAutoNum type="arabicPeriod"/>
            </a:pPr>
            <a:r>
              <a:rPr lang="ru-RU" sz="2400" b="1" dirty="0" smtClean="0"/>
              <a:t>  Электроды</a:t>
            </a:r>
          </a:p>
          <a:p>
            <a:pPr>
              <a:buAutoNum type="arabicPeriod"/>
            </a:pPr>
            <a:r>
              <a:rPr lang="ru-RU" sz="2400" b="1" dirty="0" smtClean="0"/>
              <a:t>  Расплав</a:t>
            </a:r>
          </a:p>
          <a:p>
            <a:pPr>
              <a:buAutoNum type="arabicPeriod"/>
            </a:pPr>
            <a:r>
              <a:rPr lang="ru-RU" sz="2400" b="1" dirty="0" smtClean="0"/>
              <a:t>  Электрическая дуга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671546" y="457200"/>
            <a:ext cx="8686800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Устройство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электродуговой </a:t>
            </a:r>
            <a: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печи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6929454" y="4429132"/>
            <a:ext cx="1785950" cy="642942"/>
            <a:chOff x="6929454" y="4429132"/>
            <a:chExt cx="1785950" cy="642942"/>
          </a:xfrm>
        </p:grpSpPr>
        <p:sp>
          <p:nvSpPr>
            <p:cNvPr id="11" name="Овал 10"/>
            <p:cNvSpPr/>
            <p:nvPr/>
          </p:nvSpPr>
          <p:spPr>
            <a:xfrm>
              <a:off x="8286776" y="442913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rot="10800000" flipV="1">
              <a:off x="6929454" y="4714884"/>
              <a:ext cx="1285884" cy="35719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358214" y="450057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715272" y="5286388"/>
            <a:ext cx="1000132" cy="428628"/>
            <a:chOff x="7715272" y="5286388"/>
            <a:chExt cx="1000132" cy="428628"/>
          </a:xfrm>
        </p:grpSpPr>
        <p:sp>
          <p:nvSpPr>
            <p:cNvPr id="14" name="Овал 13"/>
            <p:cNvSpPr/>
            <p:nvPr/>
          </p:nvSpPr>
          <p:spPr>
            <a:xfrm>
              <a:off x="8286776" y="528638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10800000" flipV="1">
              <a:off x="7715272" y="5572140"/>
              <a:ext cx="500066" cy="7143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358214" y="528638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215074" y="6072206"/>
            <a:ext cx="2500330" cy="428628"/>
            <a:chOff x="6215074" y="6072206"/>
            <a:chExt cx="2500330" cy="428628"/>
          </a:xfrm>
        </p:grpSpPr>
        <p:sp>
          <p:nvSpPr>
            <p:cNvPr id="9" name="Овал 8"/>
            <p:cNvSpPr/>
            <p:nvPr/>
          </p:nvSpPr>
          <p:spPr>
            <a:xfrm>
              <a:off x="8286776" y="6072206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10800000">
              <a:off x="6215074" y="6072206"/>
              <a:ext cx="2000264" cy="28575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358214" y="607220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6</a:t>
              </a:r>
              <a:endParaRPr lang="ru-RU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714744" y="4429132"/>
            <a:ext cx="1928826" cy="428628"/>
            <a:chOff x="3714744" y="4429132"/>
            <a:chExt cx="1928826" cy="428628"/>
          </a:xfrm>
        </p:grpSpPr>
        <p:sp>
          <p:nvSpPr>
            <p:cNvPr id="10" name="Овал 9"/>
            <p:cNvSpPr/>
            <p:nvPr/>
          </p:nvSpPr>
          <p:spPr>
            <a:xfrm>
              <a:off x="3714744" y="442913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V="1">
              <a:off x="4286248" y="4500570"/>
              <a:ext cx="1357322" cy="142876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786182" y="442913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714744" y="5214950"/>
            <a:ext cx="1714512" cy="857256"/>
            <a:chOff x="3714744" y="5214950"/>
            <a:chExt cx="1714512" cy="857256"/>
          </a:xfrm>
        </p:grpSpPr>
        <p:sp>
          <p:nvSpPr>
            <p:cNvPr id="12" name="Овал 11"/>
            <p:cNvSpPr/>
            <p:nvPr/>
          </p:nvSpPr>
          <p:spPr>
            <a:xfrm>
              <a:off x="3714744" y="5214950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86248" y="5429264"/>
              <a:ext cx="1143008" cy="64294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86182" y="521495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5</a:t>
              </a:r>
              <a:endParaRPr lang="ru-RU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714744" y="6000768"/>
            <a:ext cx="1928826" cy="428628"/>
            <a:chOff x="3714744" y="6000768"/>
            <a:chExt cx="1928826" cy="428628"/>
          </a:xfrm>
        </p:grpSpPr>
        <p:sp>
          <p:nvSpPr>
            <p:cNvPr id="13" name="Овал 12"/>
            <p:cNvSpPr/>
            <p:nvPr/>
          </p:nvSpPr>
          <p:spPr>
            <a:xfrm>
              <a:off x="3714744" y="600076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4214810" y="6215082"/>
              <a:ext cx="1428760" cy="214314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786182" y="600076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1E62-BF61-4DDD-9852-B15B1061C763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8172"/>
            <a:ext cx="3600000" cy="256363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44" name="Picture 20" descr="174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436735"/>
            <a:ext cx="3600000" cy="25636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46" name="Picture 22" descr="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6842" y="3857628"/>
            <a:ext cx="3600000" cy="25636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48" name="Picture 24" descr="kovsh_metal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3857628"/>
            <a:ext cx="3600000" cy="25636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" name="Picture 16" descr="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0" cy="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428604"/>
            <a:ext cx="7500990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Дуговая сталеплавильная печь</a:t>
            </a:r>
          </a:p>
        </p:txBody>
      </p:sp>
      <p:pic>
        <p:nvPicPr>
          <p:cNvPr id="1038" name="Picture 14" descr="3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428868"/>
            <a:ext cx="3600000" cy="25636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C2D9-882C-4D09-BC7E-CD87DC0A82F5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736"/>
            <a:ext cx="5072098" cy="452596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Комплекс оборудования, в котором происходит пластическая деформация металла между вращающимися валками.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Это система машин, выполняющая вспомогательные операции: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транспортирование исходной заготовки со склада к нагревательным печам и к валкам стана,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передачу прокатываемого материала от одного калибра к другому,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кантовку,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транспортирование металла после прокатки,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резку на части,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маркировку или клеймение,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правку,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упаковку,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передачу на склад готовой продукции и др.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Общие способы получения металлов\Металлургия\Прокатный с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8604"/>
            <a:ext cx="3896934" cy="271464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6572296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Прокатный стан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7" descr="D:\Общие способы получения металлов\Металлургия\работа возле прокатного ста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763459" cy="281940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8A94-2090-48BD-B32D-072D777E3747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Общие способы получения металлов\Металлургия\прок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37496"/>
            <a:ext cx="3783206" cy="25200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iblet"/>
            <a:bevelB/>
          </a:sp3d>
        </p:spPr>
      </p:pic>
      <p:pic>
        <p:nvPicPr>
          <p:cNvPr id="1029" name="Picture 5" descr="D:\Общие способы получения металлов\Металлургия\Прокат кру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783206" cy="25200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6" name="Picture 2" descr="D:\Общие способы получения металлов\Металлургия\намоточное устройство прокатного ста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00174"/>
            <a:ext cx="2666999" cy="2911097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8" name="Picture 4" descr="D:\Общие способы получения металлов\Металлургия\Прокат квадратного профил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000504"/>
            <a:ext cx="3738569" cy="2243141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30" name="Picture 6" descr="D:\Общие способы получения металлов\Металлургия\Прокат профил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4000504"/>
            <a:ext cx="3441667" cy="25200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" name="Picture 2" descr="D:\Общие способы получения металлов\Металлургия\сляб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84" y="337496"/>
            <a:ext cx="3783206" cy="25200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Прямоугольник 7"/>
          <p:cNvSpPr/>
          <p:nvPr/>
        </p:nvSpPr>
        <p:spPr>
          <a:xfrm>
            <a:off x="1643042" y="357166"/>
            <a:ext cx="6572296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проката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0706-B9ED-4B56-BAD0-F7F8156A23E4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486771"/>
            <a:ext cx="8143932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Экологические проблемы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металлургии</a:t>
            </a:r>
          </a:p>
        </p:txBody>
      </p:sp>
      <p:pic>
        <p:nvPicPr>
          <p:cNvPr id="6146" name="Picture 2" descr="D:\Общие способы получения металлов\Журналы\Экология производс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642918"/>
            <a:ext cx="2526136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6" descr="http://www.dishisvobodno.ru/pictures/iron-and-steel-waste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256"/>
            <a:ext cx="3143257" cy="235744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1714488"/>
            <a:ext cx="54292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Современное сталеплавильное производство характеризуется значительным объемом технологических выбросов.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На </a:t>
            </a:r>
            <a:r>
              <a:rPr lang="ru-RU" sz="2000" b="1" dirty="0" smtClean="0"/>
              <a:t>1 т</a:t>
            </a:r>
            <a:r>
              <a:rPr lang="ru-RU" sz="2000" dirty="0" smtClean="0"/>
              <a:t> выплавленного чугуна выделяется </a:t>
            </a:r>
            <a:r>
              <a:rPr lang="ru-RU" sz="2000" b="1" dirty="0" smtClean="0"/>
              <a:t>11—13 </a:t>
            </a:r>
            <a:r>
              <a:rPr lang="ru-RU" sz="2000" dirty="0" smtClean="0"/>
              <a:t>кг пыли, </a:t>
            </a:r>
            <a:r>
              <a:rPr lang="ru-RU" sz="2000" b="1" dirty="0" smtClean="0"/>
              <a:t>190—200</a:t>
            </a:r>
            <a:r>
              <a:rPr lang="ru-RU" sz="2000" dirty="0" smtClean="0"/>
              <a:t> кг оксида углерода, </a:t>
            </a:r>
            <a:r>
              <a:rPr lang="ru-RU" sz="2000" b="1" dirty="0" smtClean="0"/>
              <a:t>0,4</a:t>
            </a:r>
            <a:r>
              <a:rPr lang="ru-RU" sz="2000" dirty="0" smtClean="0"/>
              <a:t> кг диоксида серы, </a:t>
            </a:r>
            <a:r>
              <a:rPr lang="ru-RU" sz="2000" b="1" dirty="0" smtClean="0"/>
              <a:t>0,7</a:t>
            </a:r>
            <a:r>
              <a:rPr lang="ru-RU" sz="2000" dirty="0" smtClean="0"/>
              <a:t> кг углеводородов и др.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Концентрация пыли в отходящих газах составляет </a:t>
            </a:r>
            <a:r>
              <a:rPr lang="ru-RU" sz="2000" b="1" dirty="0" smtClean="0"/>
              <a:t>5—20 </a:t>
            </a:r>
            <a:r>
              <a:rPr lang="ru-RU" sz="2000" dirty="0" smtClean="0"/>
              <a:t>г/м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, размер пыли </a:t>
            </a:r>
            <a:r>
              <a:rPr lang="ru-RU" sz="2000" b="1" dirty="0" smtClean="0"/>
              <a:t>35</a:t>
            </a:r>
            <a:r>
              <a:rPr lang="ru-RU" sz="2000" dirty="0" smtClean="0"/>
              <a:t> мкм.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При литье под действием теплоты жидкого металла из формовочных смесей выделяются бензол, фенол, формальдегид, метанол и другие токсичные вещества.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При литье под действием теплоты жидкого металла из формовочных смесей выделяются бензол, фенол, формальдегид, метанол и другие токсичные вещества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55A1-2ABC-4F53-A6B4-2759AA109AFF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dishisvobodno.ru/pictures/iron-and-steel-wast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89"/>
            <a:ext cx="2160000" cy="135491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8136" name="Picture 8" descr="http://www.dishisvobodno.ru/pictures/iron-and-steel-waste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718" y="3429000"/>
            <a:ext cx="2160000" cy="324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1042177"/>
            <a:ext cx="60007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Общая масса накопленных промышленных отходов составляет около </a:t>
            </a:r>
            <a:r>
              <a:rPr lang="ru-RU" sz="2000" b="1" dirty="0" smtClean="0"/>
              <a:t>30 </a:t>
            </a:r>
            <a:r>
              <a:rPr lang="ru-RU" sz="2000" dirty="0" smtClean="0"/>
              <a:t>млрд. т.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Только </a:t>
            </a:r>
            <a:r>
              <a:rPr lang="ru-RU" sz="2000" b="1" dirty="0" smtClean="0"/>
              <a:t>15 – 30% </a:t>
            </a:r>
            <a:r>
              <a:rPr lang="ru-RU" sz="2000" dirty="0" smtClean="0"/>
              <a:t>металлургических отходов подвергаются переработке. </a:t>
            </a: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Основная часть отработанных материалов хранится в отвалах (пластах, негодных для выработки), на шламовых полях и т.п. </a:t>
            </a: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По подсчётам экологов, площадь территории России, занимаемая промышленными отходами металлургических предприятий, составляет свыше </a:t>
            </a:r>
            <a:r>
              <a:rPr lang="ru-RU" sz="2000" b="1" dirty="0" smtClean="0"/>
              <a:t>1300</a:t>
            </a:r>
            <a:r>
              <a:rPr lang="ru-RU" sz="2000" dirty="0" smtClean="0"/>
              <a:t> кв. км. Зачастую отработанное сырьё складируется на плодородных землях.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Промышленные отходы изобилуют токсичными веществами, и вещества эти способны мигрировать на огромные дистанции. Поэтому окружающая среда в радиусе </a:t>
            </a:r>
            <a:r>
              <a:rPr lang="ru-RU" sz="2000" b="1" dirty="0" smtClean="0"/>
              <a:t>200</a:t>
            </a:r>
            <a:r>
              <a:rPr lang="ru-RU" sz="2000" dirty="0" smtClean="0"/>
              <a:t> км от места захоронения металлургических отходов является загрязнённой.</a:t>
            </a:r>
          </a:p>
          <a:p>
            <a:pPr algn="just"/>
            <a:endParaRPr lang="ru-RU" dirty="0"/>
          </a:p>
        </p:txBody>
      </p:sp>
      <p:pic>
        <p:nvPicPr>
          <p:cNvPr id="10" name="Picture 2" descr="http://masters.donntu.edu.ua/2012/fimm/polyanskiy/diss/images/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718" y="1856971"/>
            <a:ext cx="2160000" cy="135771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3EE-6961-429E-B8CE-9535602E57B4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Способы решения экологических проблем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D:\Общие способы получения металлов\Журналы\Экология и жиз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57826"/>
            <a:ext cx="2675159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357158" y="200024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627940"/>
            <a:ext cx="6072230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 металлургическом производстве необходимо стремиться к созданию безотходного производства.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этого предприятиях помимо основного производства (чугуна, стали и проката) развиты сопутствующие химические производства по выпуску бензола, аммиака, минеральных удобрений, цемента.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 как сернистый газ загрязняет окружающую среду, то на многих современных производствах этот газ при помощи специальных устройств улавливается и используется для производства серной кислоты. </a:t>
            </a: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 Котлы-утилизаторы используют физическое тепло нагретых газов для получения пара, который идёт на отопление зданий.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 Пылеулавливающие устройства задерживают пыль.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 Перевод сталеплавильного производства на прогрессивную технологию непрерывной разливки стали позволяет снизить вредные выбросы в атмосферу на </a:t>
            </a:r>
            <a:r>
              <a:rPr lang="ru-RU" b="1" dirty="0" smtClean="0"/>
              <a:t>5,3</a:t>
            </a:r>
            <a:r>
              <a:rPr lang="ru-RU" dirty="0" smtClean="0"/>
              <a:t> тыс.т. в год.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F701-08B7-4B27-8ED1-A09C260279CC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lomcvet.ru/priemka-loma-images/659-pererabotka-metallurgicheskogo-shl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436" y="2357430"/>
            <a:ext cx="2071702" cy="207170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130" name="Picture 10" descr="http://lipeck.promoz.ru/images/big/11021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2880000" cy="20544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7158" y="1735945"/>
            <a:ext cx="55007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Образующиеся шлаки используют в следующих направлениях: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извлечение металла;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получение щебня для дорожного и промышленного строительства;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использование основных шлаков в качестве известковых удобрений (шлаковой муки) для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сельского хозяйства;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использование фосфорсодержащих шлаков для получения удобрений для сельского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хозяйства;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вторичное использование конечных сталеплавильных шлаков.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28604"/>
            <a:ext cx="6429420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Использование шлаков</a:t>
            </a:r>
          </a:p>
        </p:txBody>
      </p:sp>
      <p:pic>
        <p:nvPicPr>
          <p:cNvPr id="5132" name="Picture 12" descr="http://www.newchemistry.ru/images/img/letters1/6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51033"/>
            <a:ext cx="2880000" cy="216411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60F-4163-4292-8C98-27D47917E35A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42844" y="1214422"/>
            <a:ext cx="8786842" cy="1571636"/>
            <a:chOff x="142844" y="928670"/>
            <a:chExt cx="8786842" cy="1571636"/>
          </a:xfrm>
        </p:grpSpPr>
        <p:sp>
          <p:nvSpPr>
            <p:cNvPr id="5" name="Правая фигурная скобка 4"/>
            <p:cNvSpPr/>
            <p:nvPr/>
          </p:nvSpPr>
          <p:spPr>
            <a:xfrm>
              <a:off x="1357290" y="928670"/>
              <a:ext cx="214314" cy="1000132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42844" y="928670"/>
              <a:ext cx="8786842" cy="1571636"/>
              <a:chOff x="142844" y="714356"/>
              <a:chExt cx="8786842" cy="157163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>
                <a:off x="1643042" y="1000108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1643042" y="142873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2928926" y="142873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2928926" y="1000108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6929454" y="142873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6929454" y="928670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1643042" y="1714488"/>
                <a:ext cx="5500726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Группа 37"/>
              <p:cNvGrpSpPr/>
              <p:nvPr/>
            </p:nvGrpSpPr>
            <p:grpSpPr>
              <a:xfrm>
                <a:off x="142844" y="785794"/>
                <a:ext cx="1500198" cy="369332"/>
                <a:chOff x="285720" y="785794"/>
                <a:chExt cx="1500198" cy="369332"/>
              </a:xfrm>
            </p:grpSpPr>
            <p:sp>
              <p:nvSpPr>
                <p:cNvPr id="3" name="Скругленный прямоугольник 2"/>
                <p:cNvSpPr/>
                <p:nvPr/>
              </p:nvSpPr>
              <p:spPr>
                <a:xfrm>
                  <a:off x="285720" y="785794"/>
                  <a:ext cx="1214446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28596" y="785794"/>
                  <a:ext cx="1357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шахты</a:t>
                  </a:r>
                  <a:endParaRPr lang="ru-RU" b="1" dirty="0"/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142844" y="1285860"/>
                <a:ext cx="1214446" cy="369332"/>
                <a:chOff x="285720" y="1285860"/>
                <a:chExt cx="1214446" cy="369332"/>
              </a:xfrm>
            </p:grpSpPr>
            <p:sp>
              <p:nvSpPr>
                <p:cNvPr id="4" name="Скругленный прямоугольник 3"/>
                <p:cNvSpPr/>
                <p:nvPr/>
              </p:nvSpPr>
              <p:spPr>
                <a:xfrm>
                  <a:off x="285720" y="1285860"/>
                  <a:ext cx="1214446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57158" y="1285860"/>
                  <a:ext cx="11430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карьеры</a:t>
                  </a:r>
                  <a:endParaRPr lang="ru-RU" b="1" dirty="0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2000232" y="773652"/>
                <a:ext cx="857256" cy="369332"/>
                <a:chOff x="2357422" y="773652"/>
                <a:chExt cx="857256" cy="36933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2357422" y="785794"/>
                  <a:ext cx="785818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428860" y="77365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руда</a:t>
                  </a:r>
                  <a:endParaRPr lang="ru-RU" b="1" dirty="0"/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000232" y="1285860"/>
                <a:ext cx="785818" cy="369332"/>
                <a:chOff x="2357422" y="1285860"/>
                <a:chExt cx="785818" cy="369332"/>
              </a:xfrm>
            </p:grpSpPr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2357422" y="1285860"/>
                  <a:ext cx="785818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428860" y="1285860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уголь</a:t>
                  </a:r>
                  <a:endParaRPr lang="ru-RU" b="1" dirty="0"/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3286116" y="785794"/>
                <a:ext cx="3571900" cy="369332"/>
                <a:chOff x="3500430" y="785794"/>
                <a:chExt cx="3571900" cy="369332"/>
              </a:xfrm>
            </p:grpSpPr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3500430" y="785794"/>
                  <a:ext cx="357190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71868" y="785794"/>
                  <a:ext cx="35004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горно-обогатительный комбинат</a:t>
                  </a:r>
                  <a:endParaRPr lang="ru-RU" b="1" dirty="0"/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3286116" y="1285860"/>
                <a:ext cx="3571900" cy="369332"/>
                <a:chOff x="3500430" y="1285860"/>
                <a:chExt cx="3571900" cy="369332"/>
              </a:xfrm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3500430" y="1285860"/>
                  <a:ext cx="357190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000496" y="1285860"/>
                  <a:ext cx="26432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коксохимический завод</a:t>
                  </a:r>
                  <a:endParaRPr lang="ru-RU" b="1" dirty="0"/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7286644" y="785794"/>
                <a:ext cx="1428760" cy="369332"/>
                <a:chOff x="7500958" y="785794"/>
                <a:chExt cx="1428760" cy="369332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7500958" y="785794"/>
                  <a:ext cx="142876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572396" y="785794"/>
                  <a:ext cx="1357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концентрат</a:t>
                  </a:r>
                  <a:endParaRPr lang="ru-RU" b="1" dirty="0"/>
                </a:p>
              </p:txBody>
            </p: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7286644" y="1285860"/>
                <a:ext cx="1428760" cy="369332"/>
                <a:chOff x="7500958" y="1285860"/>
                <a:chExt cx="1428760" cy="369332"/>
              </a:xfrm>
            </p:grpSpPr>
            <p:sp>
              <p:nvSpPr>
                <p:cNvPr id="21" name="Скругленный прямоугольник 20"/>
                <p:cNvSpPr/>
                <p:nvPr/>
              </p:nvSpPr>
              <p:spPr>
                <a:xfrm>
                  <a:off x="7500958" y="1285860"/>
                  <a:ext cx="142876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929586" y="1285860"/>
                  <a:ext cx="10001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кокс</a:t>
                  </a:r>
                  <a:endParaRPr lang="ru-RU" b="1" dirty="0"/>
                </a:p>
              </p:txBody>
            </p: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7286644" y="1785926"/>
                <a:ext cx="1428760" cy="369332"/>
                <a:chOff x="7500958" y="1785926"/>
                <a:chExt cx="1428760" cy="369332"/>
              </a:xfrm>
            </p:grpSpPr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7500958" y="1785926"/>
                  <a:ext cx="142876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715272" y="1785926"/>
                  <a:ext cx="1071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флюсы</a:t>
                  </a:r>
                  <a:endParaRPr lang="ru-RU" b="1" dirty="0"/>
                </a:p>
              </p:txBody>
            </p:sp>
          </p:grpSp>
          <p:sp>
            <p:nvSpPr>
              <p:cNvPr id="48" name="Правая фигурная скобка 47"/>
              <p:cNvSpPr/>
              <p:nvPr/>
            </p:nvSpPr>
            <p:spPr>
              <a:xfrm>
                <a:off x="8643966" y="714356"/>
                <a:ext cx="285720" cy="1571636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0" name="Прямоугольник 49"/>
          <p:cNvSpPr/>
          <p:nvPr/>
        </p:nvSpPr>
        <p:spPr>
          <a:xfrm>
            <a:off x="714348" y="58143"/>
            <a:ext cx="82300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Схема металлургического производства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(чёрная металлургия)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Стрелка углом 52"/>
          <p:cNvSpPr/>
          <p:nvPr/>
        </p:nvSpPr>
        <p:spPr>
          <a:xfrm rot="10609931">
            <a:off x="6904454" y="2965334"/>
            <a:ext cx="2009587" cy="6229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http://upload.wikimedia.org/wikipedia/ru/archive/8/8b/20101007163456!%D0%9C%D0%B0%D0%BA%D0%B5%D0%B5%D0%B2%D1%81%D0%BA%D0%B8%D0%B9_%D0%BC%D0%B5%D1%82%D0%B0%D0%BB%D0%BB%D1%83%D1%80%D0%B3%D0%B8%D1%87%D0%B5%D1%81%D0%BA%D0%B8%D0%B9_%D0%BA%D0%BE%D0%BC%D0%B1%D0%B8%D0%BD%D0%B0%D1%82_%D0%B2_%D0%BD%D0%BE%D1%87%D0%BD%D1%83%D1%8E_%D1%81%D0%BC%D0%B5%D0%BD%D1%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77450"/>
            <a:ext cx="5500726" cy="352021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196" name="Picture 4" descr="http://www.promved.ru/pics/editor/1%20%201%20prokat%20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404" y="3786190"/>
            <a:ext cx="4675942" cy="257176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52" name="Группа 51"/>
          <p:cNvGrpSpPr/>
          <p:nvPr/>
        </p:nvGrpSpPr>
        <p:grpSpPr>
          <a:xfrm>
            <a:off x="2714612" y="2928934"/>
            <a:ext cx="4000528" cy="1000132"/>
            <a:chOff x="2714612" y="2928934"/>
            <a:chExt cx="4000528" cy="1000132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714612" y="3000372"/>
              <a:ext cx="4000528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57488" y="2928934"/>
              <a:ext cx="37147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Металлургический комбинат</a:t>
              </a:r>
              <a:endParaRPr lang="ru-RU" sz="2800" b="1" dirty="0"/>
            </a:p>
          </p:txBody>
        </p:sp>
      </p:grpSp>
      <p:sp>
        <p:nvSpPr>
          <p:cNvPr id="56" name="Дата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653-3643-4C0E-B54E-A677010ABB87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ogda-portal.ru/upload/iblock/286/r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570" y="1285860"/>
            <a:ext cx="4375272" cy="328614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8286808" cy="10772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Видеоэкскурсия  на металлургический комбинат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2285992"/>
            <a:ext cx="47863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Russian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Travel Guide TV - международный познавательный телеканал, посвященный путешествиям по России, её культурному и географическому разнообразию.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Эфир телеканала состоит из эксклюзивных фильмов собственного производства о культуре и искусстве многонациональной страны, её уникальной природе, российских городах, научных достижениях. Телеканал RTG TV был дважды награжден как лучший познавательный телеканал.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</a:rPr>
              <a:t>Ссылка на фильм в </a:t>
            </a:r>
            <a:r>
              <a:rPr lang="en-US" dirty="0" smtClean="0">
                <a:latin typeface="+mj-lt"/>
              </a:rPr>
              <a:t>YouTube </a:t>
            </a:r>
            <a:r>
              <a:rPr lang="en-US" dirty="0" smtClean="0">
                <a:latin typeface="+mj-lt"/>
                <a:hlinkClick r:id="rId3"/>
              </a:rPr>
              <a:t>http://www.youtube.com/watch?v=XJH1VJ1v5As</a:t>
            </a:r>
            <a:r>
              <a:rPr lang="ru-RU" dirty="0" smtClean="0">
                <a:latin typeface="+mj-lt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18B2-D0ED-48EA-9AE3-21C01E7C3365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428604"/>
            <a:ext cx="8072494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 производственного характера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3071810"/>
            <a:ext cx="3143272" cy="1714512"/>
            <a:chOff x="428596" y="3072604"/>
            <a:chExt cx="3143272" cy="171451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14282" y="1647285"/>
            <a:ext cx="8358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i="1" u="sng" dirty="0" smtClean="0">
                <a:solidFill>
                  <a:schemeClr val="tx2"/>
                </a:solidFill>
              </a:rPr>
              <a:t>Задача №1</a:t>
            </a:r>
            <a:endParaRPr lang="ru-RU" sz="2000" b="1" u="sng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Сколько чугуна, содержащего 94% 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, можно получить из 1000т оксида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III</a:t>
            </a:r>
            <a:r>
              <a:rPr lang="ru-RU" sz="2000" b="1" dirty="0" smtClean="0">
                <a:solidFill>
                  <a:schemeClr val="tx2"/>
                </a:solidFill>
              </a:rPr>
              <a:t>),  содержащего 20% пустой породы?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2857496"/>
            <a:ext cx="314327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Дано:			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b="1" dirty="0" smtClean="0">
                <a:solidFill>
                  <a:schemeClr val="tx2"/>
                </a:solidFill>
              </a:rPr>
              <a:t>m</a:t>
            </a:r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Fe</a:t>
            </a:r>
            <a:r>
              <a:rPr lang="ru-RU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ru-RU" b="1" baseline="-25000" dirty="0" smtClean="0">
                <a:solidFill>
                  <a:schemeClr val="tx2"/>
                </a:solidFill>
              </a:rPr>
              <a:t>3</a:t>
            </a:r>
            <a:r>
              <a:rPr lang="ru-RU" b="1" dirty="0" smtClean="0">
                <a:solidFill>
                  <a:schemeClr val="tx2"/>
                </a:solidFill>
              </a:rPr>
              <a:t> с прим.) = 1000кг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57187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sym typeface="Symbol"/>
              </a:rPr>
              <a:t></a:t>
            </a:r>
            <a:r>
              <a:rPr lang="ru-RU" b="1" dirty="0" smtClean="0">
                <a:solidFill>
                  <a:schemeClr val="tx2"/>
                </a:solidFill>
              </a:rPr>
              <a:t>(пуст. пор.) = 20% = 0,2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39290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sym typeface="Symbol"/>
              </a:rPr>
              <a:t></a:t>
            </a:r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Fe</a:t>
            </a:r>
            <a:r>
              <a:rPr lang="ru-RU" b="1" dirty="0" smtClean="0">
                <a:solidFill>
                  <a:schemeClr val="tx2"/>
                </a:solidFill>
              </a:rPr>
              <a:t>) = 94% = 0,94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43576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</a:t>
            </a:r>
            <a:r>
              <a:rPr lang="ru-RU" b="1" dirty="0" smtClean="0">
                <a:solidFill>
                  <a:schemeClr val="tx2"/>
                </a:solidFill>
              </a:rPr>
              <a:t>(чугуна) = ?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48" y="278605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Решение: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3143249"/>
            <a:ext cx="56436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</a:rPr>
              <a:t>) = 1000 </a:t>
            </a:r>
            <a:r>
              <a:rPr lang="ru-RU" sz="2000" b="1" dirty="0" smtClean="0">
                <a:solidFill>
                  <a:schemeClr val="tx2"/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/>
                </a:solidFill>
              </a:rPr>
              <a:t> (1 – 0,2) = 1000 </a:t>
            </a:r>
            <a:r>
              <a:rPr lang="ru-RU" sz="2000" b="1" dirty="0" smtClean="0">
                <a:solidFill>
                  <a:schemeClr val="tx2"/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/>
                </a:solidFill>
              </a:rPr>
              <a:t> 0,8 = 800т</a:t>
            </a:r>
            <a:r>
              <a:rPr lang="en-US" sz="2000" b="1" dirty="0" smtClean="0">
                <a:solidFill>
                  <a:schemeClr val="tx2"/>
                </a:solidFill>
              </a:rPr>
              <a:t> (800000</a:t>
            </a:r>
            <a:r>
              <a:rPr lang="ru-RU" sz="2000" b="1" dirty="0" smtClean="0">
                <a:solidFill>
                  <a:schemeClr val="tx2"/>
                </a:solidFill>
              </a:rPr>
              <a:t>кг)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357554" y="378619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2) </a:t>
            </a:r>
            <a:r>
              <a:rPr lang="en-US" sz="2000" b="1" dirty="0" smtClean="0">
                <a:solidFill>
                  <a:schemeClr val="tx2"/>
                </a:solidFill>
              </a:rPr>
              <a:t>n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</a:rPr>
              <a:t>) = </a:t>
            </a:r>
            <a:r>
              <a:rPr lang="en-US" sz="2000" b="1" dirty="0" smtClean="0">
                <a:solidFill>
                  <a:schemeClr val="tx2"/>
                </a:solidFill>
              </a:rPr>
              <a:t>800000</a:t>
            </a:r>
            <a:r>
              <a:rPr lang="ru-RU" sz="2000" b="1" dirty="0" smtClean="0">
                <a:solidFill>
                  <a:schemeClr val="tx2"/>
                </a:solidFill>
              </a:rPr>
              <a:t>/160 = 5000кмоль 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8992" y="4000504"/>
            <a:ext cx="507209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 </a:t>
            </a:r>
            <a:r>
              <a:rPr lang="ru-RU" sz="1400" dirty="0" smtClean="0">
                <a:solidFill>
                  <a:schemeClr val="tx2"/>
                </a:solidFill>
              </a:rPr>
              <a:t>5000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r>
              <a:rPr lang="ru-RU" sz="1400" dirty="0" smtClean="0">
                <a:solidFill>
                  <a:schemeClr val="tx2"/>
                </a:solidFill>
              </a:rPr>
              <a:t>           10000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3) 2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</a:rPr>
              <a:t> + 3С = 4 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 + 3СО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ru-RU" sz="2000" dirty="0" smtClean="0">
                <a:solidFill>
                  <a:schemeClr val="tx2"/>
                </a:solidFill>
              </a:rPr>
              <a:t>	</a:t>
            </a:r>
            <a:r>
              <a:rPr lang="ru-RU" sz="2400" dirty="0" smtClean="0">
                <a:solidFill>
                  <a:schemeClr val="tx2"/>
                </a:solidFill>
              </a:rPr>
              <a:t>	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  </a:t>
            </a:r>
            <a:r>
              <a:rPr lang="ru-RU" sz="1400" dirty="0" smtClean="0">
                <a:solidFill>
                  <a:schemeClr val="tx2"/>
                </a:solidFill>
              </a:rPr>
              <a:t>2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r>
              <a:rPr lang="ru-RU" sz="1400" dirty="0" smtClean="0">
                <a:solidFill>
                  <a:schemeClr val="tx2"/>
                </a:solidFill>
              </a:rPr>
              <a:t>                   4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528638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4)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) = 56 </a:t>
            </a:r>
            <a:r>
              <a:rPr lang="ru-RU" sz="2000" b="1" dirty="0" smtClean="0">
                <a:solidFill>
                  <a:schemeClr val="tx2"/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/>
                </a:solidFill>
              </a:rPr>
              <a:t> 10000 = 560000кг (560т)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57554" y="5643578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5)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ru-RU" sz="2000" b="1" dirty="0" smtClean="0">
                <a:solidFill>
                  <a:schemeClr val="tx2"/>
                </a:solidFill>
              </a:rPr>
              <a:t>(чугуна) = 560/0,94 = 595,74т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28992" y="6000768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Ответ: масса чугуна 595,74т</a:t>
            </a:r>
            <a:endParaRPr lang="ru-RU" sz="2000" b="1" dirty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94B6-8186-4A92-A746-00D1F6A207CF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29" name="Управляющая кнопка: домой 28">
            <a:hlinkClick r:id="rId2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686800" cy="1143008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№2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Какая масса магнетита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, содержащая 10% примесей, потребуется для</a:t>
            </a:r>
          </a:p>
          <a:p>
            <a:pPr>
              <a:buNone/>
            </a:pPr>
            <a:r>
              <a:rPr lang="ru-RU" sz="2000" b="1" dirty="0" smtClean="0"/>
              <a:t> получения 4т  </a:t>
            </a:r>
            <a:r>
              <a:rPr lang="en-US" sz="2000" b="1" dirty="0" smtClean="0"/>
              <a:t>Fe</a:t>
            </a:r>
            <a:r>
              <a:rPr lang="ru-RU" sz="2000" b="1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1714488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</a:t>
            </a:r>
          </a:p>
          <a:p>
            <a:r>
              <a:rPr lang="ru-RU" b="1" dirty="0" smtClean="0"/>
              <a:t>	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200024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dirty="0" smtClean="0"/>
              <a:t>) = 4т = 4000кг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4282" y="22859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(прим.) = 10% = 0,1</a:t>
            </a:r>
            <a:endParaRPr lang="ru-RU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42844" y="1714488"/>
            <a:ext cx="3143272" cy="1714512"/>
            <a:chOff x="428596" y="3072604"/>
            <a:chExt cx="3143272" cy="171451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5720" y="307181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(магнетита) = ?	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71868" y="164305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357554" y="200024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n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dirty="0" smtClean="0"/>
              <a:t>) = 4000/56 = 71,43 </a:t>
            </a:r>
            <a:r>
              <a:rPr lang="ru-RU" sz="2000" b="1" dirty="0" err="1" smtClean="0"/>
              <a:t>кмоль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28992" y="263104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 + 4Н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= 3 </a:t>
            </a:r>
            <a:r>
              <a:rPr lang="en-US" sz="2000" b="1" dirty="0" smtClean="0"/>
              <a:t>Fe</a:t>
            </a:r>
            <a:r>
              <a:rPr lang="ru-RU" sz="2000" b="1" dirty="0" smtClean="0"/>
              <a:t> + 4Н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00430" y="242886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23,8кмоль            71,43кмоль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4" y="2928934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1кмоль                3кмоль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428992" y="328612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) = 23,8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232 = 5521,6кг (5,52т)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428992" y="371475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4) </a:t>
            </a:r>
            <a:r>
              <a:rPr lang="ru-RU" sz="2000" b="1" dirty="0" smtClean="0">
                <a:sym typeface="Symbol"/>
              </a:rPr>
              <a:t>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) = 1 – 0,1 = 0,9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00430" y="414338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(магнетита) = 5,52/0,9 = 6,14т</a:t>
            </a:r>
            <a:endParaRPr lang="ru-RU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500430" y="457200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/>
              <a:t>масса магнетита 6,14т</a:t>
            </a:r>
            <a:endParaRPr lang="ru-RU" sz="2000" b="1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F1EC-3D8D-448D-80C7-0068259463E1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29" name="Управляющая кнопка: домой 28">
            <a:hlinkClick r:id="rId2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17549"/>
            <a:ext cx="8686800" cy="1525567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№3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Сплав железа с углеродом массой 5,83г растворили в соляной кислоте. При</a:t>
            </a:r>
          </a:p>
          <a:p>
            <a:pPr>
              <a:buNone/>
            </a:pPr>
            <a:r>
              <a:rPr lang="ru-RU" sz="2000" b="1" dirty="0" smtClean="0"/>
              <a:t>этом выделилось 2,24л (н.у.) водорода. Определите массовую долю углерода</a:t>
            </a:r>
          </a:p>
          <a:p>
            <a:pPr>
              <a:buNone/>
            </a:pPr>
            <a:r>
              <a:rPr lang="ru-RU" sz="2000" b="1" dirty="0" smtClean="0"/>
              <a:t>в сплаве. Что представлял собой сплав: чугун или сталь?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(сплава) = 5,83г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8574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ru-RU" b="1" dirty="0" smtClean="0"/>
              <a:t>(Н</a:t>
            </a:r>
            <a:r>
              <a:rPr lang="ru-RU" b="1" baseline="-25000" dirty="0" smtClean="0"/>
              <a:t>2</a:t>
            </a:r>
            <a:r>
              <a:rPr lang="ru-RU" b="1" dirty="0" smtClean="0"/>
              <a:t>) = 2,24л (н.у.)</a:t>
            </a:r>
            <a:r>
              <a:rPr lang="ru-RU" dirty="0" smtClean="0"/>
              <a:t>	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2214554"/>
            <a:ext cx="2500330" cy="1571636"/>
            <a:chOff x="428596" y="3072604"/>
            <a:chExt cx="3143272" cy="17145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5720" y="335756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(С) = 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364331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Чугун или сталь?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228599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71802" y="2714620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n</a:t>
            </a:r>
            <a:r>
              <a:rPr lang="ru-RU" sz="2000" b="1" dirty="0" smtClean="0"/>
              <a:t>(Н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) =  2,24/22,4 = 0,1 моль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86116" y="314324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0,1моль                          </a:t>
            </a:r>
            <a:r>
              <a:rPr lang="ru-RU" sz="1400" dirty="0" err="1" smtClean="0"/>
              <a:t>0,1моль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342900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Fe</a:t>
            </a:r>
            <a:r>
              <a:rPr lang="ru-RU" sz="2000" b="1" dirty="0" smtClean="0"/>
              <a:t> + 2</a:t>
            </a:r>
            <a:r>
              <a:rPr lang="en-US" sz="2000" b="1" dirty="0" err="1" smtClean="0"/>
              <a:t>HCl</a:t>
            </a:r>
            <a:r>
              <a:rPr lang="ru-RU" sz="2000" b="1" dirty="0" smtClean="0"/>
              <a:t> = </a:t>
            </a:r>
            <a:r>
              <a:rPr lang="en-US" sz="2000" b="1" dirty="0" err="1" smtClean="0"/>
              <a:t>FeCl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+ </a:t>
            </a:r>
            <a:r>
              <a:rPr lang="en-US" sz="2000" b="1" dirty="0" smtClean="0"/>
              <a:t>H</a:t>
            </a:r>
            <a:r>
              <a:rPr lang="ru-RU" sz="2000" b="1" baseline="-25000" dirty="0" smtClean="0"/>
              <a:t>2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370261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1 моль                              1моль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407194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dirty="0" smtClean="0"/>
              <a:t>) = 0,1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56 = 5,6г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57554" y="44291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(С) = 5,83 – 5,6 = 0,23г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0" y="485776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4) </a:t>
            </a:r>
            <a:r>
              <a:rPr lang="ru-RU" sz="2000" b="1" dirty="0" smtClean="0">
                <a:sym typeface="Symbol"/>
              </a:rPr>
              <a:t></a:t>
            </a:r>
            <a:r>
              <a:rPr lang="ru-RU" sz="2000" b="1" dirty="0" smtClean="0"/>
              <a:t>(С) = 0,23/5,83 = 0,039 (3,9%)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5286388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/>
              <a:t>массовая доля углерода 3,9%; это чугун.</a:t>
            </a:r>
            <a:endParaRPr lang="ru-RU" sz="2000" b="1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6D2E-FF22-4C86-8B35-6D6C084338BC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27" name="Управляющая кнопка: домой 26">
            <a:hlinkClick r:id="rId2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17549"/>
            <a:ext cx="8686800" cy="1668443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№4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Феррохром содержит 65% хрома и 35% железа. Определите массовую долю </a:t>
            </a:r>
          </a:p>
          <a:p>
            <a:pPr>
              <a:buNone/>
            </a:pPr>
            <a:r>
              <a:rPr lang="ru-RU" sz="2000" b="1" dirty="0" smtClean="0"/>
              <a:t>хрома в стали, полученной при прибавлении к 100кг стали 2кг феррохрома </a:t>
            </a:r>
          </a:p>
          <a:p>
            <a:pPr>
              <a:buNone/>
            </a:pPr>
            <a:r>
              <a:rPr lang="ru-RU" sz="2000" b="1" dirty="0" smtClean="0"/>
              <a:t>(3кг феррохрома).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2145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4881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dirty="0" smtClean="0"/>
              <a:t>) = 35% = 0,35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7860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smtClean="0"/>
              <a:t>Cr</a:t>
            </a:r>
            <a:r>
              <a:rPr lang="ru-RU" b="1" dirty="0" smtClean="0"/>
              <a:t>) = 65% = 0,65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0718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(стали) = 100кг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35756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 </a:t>
            </a:r>
            <a:r>
              <a:rPr lang="ru-RU" b="1" dirty="0" smtClean="0"/>
              <a:t>– </a:t>
            </a:r>
            <a:r>
              <a:rPr lang="en-US" b="1" dirty="0" smtClean="0"/>
              <a:t>Cr</a:t>
            </a:r>
            <a:r>
              <a:rPr lang="ru-RU" b="1" dirty="0" smtClean="0"/>
              <a:t>) = 2кг (3кг)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392906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smtClean="0"/>
              <a:t>Cr</a:t>
            </a:r>
            <a:r>
              <a:rPr lang="ru-RU" b="1" dirty="0" smtClean="0"/>
              <a:t> в стали) = ?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85720" y="2357430"/>
            <a:ext cx="2500330" cy="1928826"/>
            <a:chOff x="428596" y="3072604"/>
            <a:chExt cx="3143272" cy="171451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428992" y="214311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257174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) = 2000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0,65 = 1300г (1,3кг)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28992" y="291679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) = 3000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0,65 = 1950г (1,95кг)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3286124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(хромовой стали) = 100 + 1,3 = 101,3кг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3643314"/>
            <a:ext cx="564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(хромовой стали) = 100 + 1,95 = 101,95кг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4000504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ru-RU" sz="2000" b="1" dirty="0" smtClean="0">
                <a:sym typeface="Symbol"/>
              </a:rPr>
              <a:t>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 в стали) = 1,3/101,3 = 0,013 (1,3%)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00430" y="4429132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ym typeface="Symbol"/>
              </a:rPr>
              <a:t>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 в стали) = 1,95/101,95 = 0,019 (1,9%)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485776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массовые доли хрома 1,3% (1,9%)</a:t>
            </a:r>
            <a:endParaRPr lang="ru-RU" sz="2000" b="1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2DA2-34BF-4B97-82CF-5B266632C3C9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86800" cy="1714512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№5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Железная руда содержит 85%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, 10% </a:t>
            </a:r>
            <a:r>
              <a:rPr lang="en-US" sz="2000" b="1" dirty="0" err="1" smtClean="0"/>
              <a:t>SiO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и 5% других примесей, не </a:t>
            </a:r>
          </a:p>
          <a:p>
            <a:pPr>
              <a:buNone/>
            </a:pPr>
            <a:r>
              <a:rPr lang="ru-RU" sz="2000" b="1" dirty="0" smtClean="0"/>
              <a:t>содержащих железо или кремний. Определите массу железа и хрома в </a:t>
            </a:r>
          </a:p>
          <a:p>
            <a:pPr>
              <a:buNone/>
            </a:pPr>
            <a:r>
              <a:rPr lang="ru-RU" sz="2000" b="1" dirty="0" smtClean="0"/>
              <a:t>1000кг железной руды.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6431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en-US" b="1" dirty="0" smtClean="0"/>
              <a:t>(Fe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) = 85% (0,85)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err="1" smtClean="0"/>
              <a:t>SiO</a:t>
            </a:r>
            <a:r>
              <a:rPr lang="ru-RU" b="1" baseline="-25000" dirty="0" smtClean="0"/>
              <a:t>2</a:t>
            </a:r>
            <a:r>
              <a:rPr lang="ru-RU" b="1" dirty="0" smtClean="0"/>
              <a:t>) = 10% (0,1)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28612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(других прим.) = 5% (0,05)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57187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(руды) = 1000кг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2714620"/>
            <a:ext cx="3143272" cy="1714512"/>
            <a:chOff x="428596" y="3072604"/>
            <a:chExt cx="3143272" cy="17145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5720" y="407194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dirty="0" smtClean="0"/>
              <a:t>) = 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3576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Si</a:t>
            </a:r>
            <a:r>
              <a:rPr lang="ru-RU" b="1" dirty="0" smtClean="0"/>
              <a:t>) = ?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228599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264318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1) m(Fe</a:t>
            </a:r>
            <a:r>
              <a:rPr lang="en-US" sz="2000" b="1" baseline="-25000" dirty="0" smtClean="0"/>
              <a:t>2</a:t>
            </a:r>
            <a:r>
              <a:rPr lang="ru-RU" sz="2000" b="1" dirty="0" smtClean="0"/>
              <a:t>О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) = 1000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en-US" sz="2000" b="1" dirty="0" smtClean="0"/>
              <a:t> 0,85 = 850</a:t>
            </a:r>
            <a:r>
              <a:rPr lang="ru-RU" sz="2000" b="1" dirty="0" smtClean="0"/>
              <a:t>кг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29058" y="300037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Si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) = 1000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0,1 = 100кг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14744" y="335756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М(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) = 56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 + 48 = 160кг/</a:t>
            </a:r>
            <a:r>
              <a:rPr lang="ru-RU" sz="2000" b="1" dirty="0" err="1" smtClean="0"/>
              <a:t>кмоль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371475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М(</a:t>
            </a:r>
            <a:r>
              <a:rPr lang="en-US" sz="2000" b="1" dirty="0" smtClean="0"/>
              <a:t>Si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) = 28 + 16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 = 60кг/</a:t>
            </a:r>
            <a:r>
              <a:rPr lang="ru-RU" sz="2000" b="1" dirty="0" err="1" smtClean="0"/>
              <a:t>кмоль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4071942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dirty="0" smtClean="0"/>
              <a:t>) = (112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850)/160 = 595кг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71934" y="442913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Si</a:t>
            </a:r>
            <a:r>
              <a:rPr lang="ru-RU" sz="2000" b="1" dirty="0" smtClean="0"/>
              <a:t>) = (28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100)/60 = 46,67кг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485776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/>
              <a:t>масса железа 595кг, масса кремния 46,67кг</a:t>
            </a:r>
            <a:endParaRPr lang="ru-RU" sz="2000" b="1" dirty="0"/>
          </a:p>
        </p:txBody>
      </p: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ABD4-C76F-4EE8-A4EE-5B25F82A2B08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25" name="Управляющая кнопка: домой 24">
            <a:hlinkClick r:id="rId2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686800" cy="1857388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№6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Определите объём (н.у.) оксида углерода (</a:t>
            </a:r>
            <a:r>
              <a:rPr lang="en-US" sz="2000" b="1" dirty="0" smtClean="0"/>
              <a:t>II</a:t>
            </a:r>
            <a:r>
              <a:rPr lang="ru-RU" sz="2000" b="1" dirty="0" smtClean="0"/>
              <a:t>), необходимый для </a:t>
            </a:r>
          </a:p>
          <a:p>
            <a:pPr>
              <a:buNone/>
            </a:pPr>
            <a:r>
              <a:rPr lang="ru-RU" sz="2000" b="1" dirty="0" smtClean="0"/>
              <a:t>восстановления железа из 1000 кг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и массу угля, который надо сжечь </a:t>
            </a:r>
          </a:p>
          <a:p>
            <a:pPr>
              <a:buNone/>
            </a:pPr>
            <a:r>
              <a:rPr lang="ru-RU" sz="2000" b="1" dirty="0" smtClean="0"/>
              <a:t>для получения требуемого объёма оксида углерода (</a:t>
            </a:r>
            <a:r>
              <a:rPr lang="en-US" sz="2000" b="1" dirty="0" smtClean="0"/>
              <a:t>II</a:t>
            </a:r>
            <a:r>
              <a:rPr lang="ru-RU" sz="2000" b="1" dirty="0" smtClean="0"/>
              <a:t>).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7860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baseline="-25000" dirty="0" smtClean="0"/>
              <a:t>2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) = 1000кг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4290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ru-RU" b="1" dirty="0" smtClean="0"/>
              <a:t>(</a:t>
            </a:r>
            <a:r>
              <a:rPr lang="en-US" b="1" dirty="0" smtClean="0"/>
              <a:t>CO</a:t>
            </a:r>
            <a:r>
              <a:rPr lang="ru-RU" b="1" dirty="0" smtClean="0"/>
              <a:t>) </a:t>
            </a:r>
            <a:r>
              <a:rPr lang="ru-RU" b="1" baseline="-25000" dirty="0" smtClean="0"/>
              <a:t>(н.у.) </a:t>
            </a:r>
            <a:r>
              <a:rPr lang="ru-RU" b="1" dirty="0" smtClean="0"/>
              <a:t>= 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77404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(С) = ?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2214554"/>
            <a:ext cx="2500330" cy="1571636"/>
            <a:chOff x="428596" y="3072604"/>
            <a:chExt cx="3143272" cy="17145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428992" y="228599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71462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n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) = = 1000/160 = 6,25кмоль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314324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6,25кмоль 18,75кмоль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342900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+ 3СО = 2 </a:t>
            </a:r>
            <a:r>
              <a:rPr lang="en-US" sz="2000" b="1" dirty="0" smtClean="0"/>
              <a:t>Fe</a:t>
            </a:r>
            <a:r>
              <a:rPr lang="ru-RU" sz="2000" b="1" dirty="0" smtClean="0"/>
              <a:t> + 3СО</a:t>
            </a:r>
            <a:r>
              <a:rPr lang="ru-RU" sz="2000" b="1" baseline="-25000" dirty="0" smtClean="0"/>
              <a:t>2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0430" y="3786190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1кмоль      3кмоль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414338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V</a:t>
            </a:r>
            <a:r>
              <a:rPr lang="ru-RU" sz="2000" b="1" dirty="0" smtClean="0"/>
              <a:t>(</a:t>
            </a:r>
            <a:r>
              <a:rPr lang="en-US" sz="2000" b="1" dirty="0" smtClean="0"/>
              <a:t>CO</a:t>
            </a:r>
            <a:r>
              <a:rPr lang="ru-RU" sz="2000" b="1" dirty="0" smtClean="0"/>
              <a:t>) </a:t>
            </a:r>
            <a:r>
              <a:rPr lang="ru-RU" sz="2000" b="1" baseline="-25000" dirty="0" smtClean="0"/>
              <a:t>(н.у.) </a:t>
            </a:r>
            <a:r>
              <a:rPr lang="ru-RU" sz="2000" b="1" dirty="0" smtClean="0"/>
              <a:t>= 18,75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22,4 = 420м</a:t>
            </a:r>
            <a:r>
              <a:rPr lang="ru-RU" sz="2000" b="1" baseline="30000" dirty="0" smtClean="0"/>
              <a:t>3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457200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18,75кмоль     </a:t>
            </a:r>
            <a:r>
              <a:rPr lang="ru-RU" sz="1400" dirty="0" err="1" smtClean="0"/>
              <a:t>18,75кмоль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14678" y="485776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4) 2С + 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= 2СО 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8992" y="5143512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2кмоль          </a:t>
            </a:r>
            <a:r>
              <a:rPr lang="ru-RU" sz="1400" dirty="0" err="1" smtClean="0"/>
              <a:t>2кмоль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5429264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(С) = 18,75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12 = 225кг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14678" y="58578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объём угарного газа 420м</a:t>
            </a:r>
            <a:r>
              <a:rPr lang="ru-RU" b="1" baseline="30000" dirty="0" smtClean="0"/>
              <a:t>3</a:t>
            </a:r>
            <a:r>
              <a:rPr lang="ru-RU" b="1" dirty="0" smtClean="0"/>
              <a:t>, масса угля 225кг.</a:t>
            </a:r>
            <a:endParaRPr lang="ru-RU" b="1" dirty="0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2358-1754-4DED-B31C-6AEC912BBC45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А.А.Карцова</a:t>
            </a:r>
            <a:r>
              <a:rPr lang="ru-RU" dirty="0" smtClean="0"/>
              <a:t>, А.Н.Лёвкин Химия 11 класс. Профильный уровень., М., «</a:t>
            </a:r>
            <a:r>
              <a:rPr lang="ru-RU" dirty="0" err="1" smtClean="0"/>
              <a:t>Вентана-Граф</a:t>
            </a:r>
            <a:r>
              <a:rPr lang="ru-RU" dirty="0" smtClean="0"/>
              <a:t>», 2012</a:t>
            </a:r>
          </a:p>
          <a:p>
            <a:pPr lvl="0"/>
            <a:r>
              <a:rPr lang="ru-RU" dirty="0" smtClean="0"/>
              <a:t>М.А.Рябов. Сборник задач и упражнений по химии. 9 класс. М., «Экзамен», 2013.</a:t>
            </a:r>
          </a:p>
          <a:p>
            <a:r>
              <a:rPr lang="ru-RU" dirty="0" smtClean="0"/>
              <a:t>Металлургический комбинат </a:t>
            </a:r>
            <a:r>
              <a:rPr lang="en-US" dirty="0" smtClean="0">
                <a:hlinkClick r:id="rId2"/>
              </a:rPr>
              <a:t>http://dic.academic.ru/dic.nsf/ruwiki/1829545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Основы металлургического производства </a:t>
            </a:r>
            <a:r>
              <a:rPr lang="en-US" dirty="0" smtClean="0">
                <a:hlinkClick r:id="rId3"/>
              </a:rPr>
              <a:t>http://fs.nashaucheba.ru/docs/180/index-170427.html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Фотографии </a:t>
            </a:r>
            <a:r>
              <a:rPr lang="en-US" dirty="0" smtClean="0">
                <a:hlinkClick r:id="rId4"/>
              </a:rPr>
              <a:t>http://www.google.ru/imghp?hl=ru&amp;tab=ii</a:t>
            </a:r>
            <a:r>
              <a:rPr lang="en-US" dirty="0" smtClean="0">
                <a:hlinkClick r:id="rId5"/>
              </a:rPr>
              <a:t> http://loveopium.ru/texnologiya/stalevary.html</a:t>
            </a:r>
            <a:endParaRPr lang="ru-RU" dirty="0" smtClean="0"/>
          </a:p>
          <a:p>
            <a:r>
              <a:rPr lang="ru-RU" dirty="0" smtClean="0"/>
              <a:t>Революция технологий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>
                <a:hlinkClick r:id="rId6"/>
              </a:rPr>
              <a:t>http://lon-live-metal.narod.ru/Revolution_2_Me.htm</a:t>
            </a:r>
            <a:endParaRPr lang="ru-RU" dirty="0" smtClean="0"/>
          </a:p>
          <a:p>
            <a:r>
              <a:rPr lang="ru-RU" dirty="0" smtClean="0"/>
              <a:t>Металлоискатели </a:t>
            </a:r>
            <a:r>
              <a:rPr lang="en-US" dirty="0" smtClean="0">
                <a:hlinkClick r:id="rId7"/>
              </a:rPr>
              <a:t>http://www.epr-magazine.ru/industrial_history/technologies/metallsearch/</a:t>
            </a:r>
            <a:endParaRPr lang="ru-RU" dirty="0" smtClean="0"/>
          </a:p>
          <a:p>
            <a:r>
              <a:rPr lang="ru-RU" dirty="0" smtClean="0"/>
              <a:t>Как закалялась сталь  </a:t>
            </a:r>
            <a:r>
              <a:rPr lang="en-US" dirty="0" smtClean="0">
                <a:hlinkClick r:id="rId8"/>
              </a:rPr>
              <a:t>http://fishki.net/comment.php?id=90823</a:t>
            </a:r>
            <a:endParaRPr lang="ru-RU" dirty="0" smtClean="0"/>
          </a:p>
          <a:p>
            <a:r>
              <a:rPr lang="ru-RU" dirty="0" smtClean="0"/>
              <a:t>Металлургические отходы </a:t>
            </a:r>
            <a:r>
              <a:rPr lang="en-US" dirty="0" smtClean="0">
                <a:hlinkClick r:id="rId9"/>
              </a:rPr>
              <a:t>http://www.dishisvobodno.ru/iron-and-steel-waste.html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28604"/>
            <a:ext cx="6000792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 информации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501090" y="6357958"/>
            <a:ext cx="285752" cy="2857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7654-94D4-4119-96AC-A8172B253E1C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71414"/>
            <a:ext cx="5247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Металлургический комбинат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5715008" y="1785926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142844" y="500042"/>
            <a:ext cx="9001156" cy="6143668"/>
            <a:chOff x="142844" y="500042"/>
            <a:chExt cx="9001156" cy="6143668"/>
          </a:xfrm>
        </p:grpSpPr>
        <p:cxnSp>
          <p:nvCxnSpPr>
            <p:cNvPr id="48" name="Прямая со стрелкой 47"/>
            <p:cNvCxnSpPr/>
            <p:nvPr/>
          </p:nvCxnSpPr>
          <p:spPr>
            <a:xfrm rot="5400000">
              <a:off x="-1035883" y="3464719"/>
              <a:ext cx="4071966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16200000" flipH="1">
              <a:off x="5965041" y="3536157"/>
              <a:ext cx="3786214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142844" y="1071546"/>
              <a:ext cx="2928958" cy="576000"/>
              <a:chOff x="142844" y="1071546"/>
              <a:chExt cx="2928958" cy="57600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142844" y="1071546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4282" y="1071546"/>
                <a:ext cx="285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чугунолитейный цех</a:t>
                </a:r>
                <a:endParaRPr lang="ru-RU" sz="2400" b="1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072198" y="1071546"/>
              <a:ext cx="2880000" cy="576000"/>
              <a:chOff x="6072198" y="1071546"/>
              <a:chExt cx="2880000" cy="576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6072198" y="1071546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57950" y="1071546"/>
                <a:ext cx="2214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доменный цех</a:t>
                </a:r>
                <a:endParaRPr lang="ru-RU" sz="2400" b="1" dirty="0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14282" y="2143116"/>
              <a:ext cx="2880000" cy="576000"/>
              <a:chOff x="214282" y="2428868"/>
              <a:chExt cx="2880000" cy="57600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14282" y="2428868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5720" y="2500306"/>
                <a:ext cx="27146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/>
                  <a:t>сталеплавильные цехи</a:t>
                </a:r>
                <a:endParaRPr lang="ru-RU" sz="2000" b="1" dirty="0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4429124" y="4071942"/>
              <a:ext cx="2928958" cy="576000"/>
              <a:chOff x="3786182" y="3786190"/>
              <a:chExt cx="2928958" cy="576000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3786182" y="3786190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71934" y="3786190"/>
                <a:ext cx="264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прокатные цехи</a:t>
                </a:r>
                <a:endParaRPr lang="ru-RU" sz="2400" b="1" dirty="0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142976" y="4643446"/>
              <a:ext cx="2880000" cy="576000"/>
              <a:chOff x="1142976" y="4643446"/>
              <a:chExt cx="2880000" cy="57600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142976" y="4643446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14414" y="4643446"/>
                <a:ext cx="2714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сталелитейный цех</a:t>
                </a:r>
                <a:endParaRPr lang="ru-RU" sz="2400" b="1" dirty="0"/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214282" y="5786454"/>
              <a:ext cx="2143140" cy="857256"/>
              <a:chOff x="214282" y="5786454"/>
              <a:chExt cx="2143140" cy="85725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214282" y="5786454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5720" y="6000768"/>
                <a:ext cx="207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чугунные отливки</a:t>
                </a:r>
                <a:endParaRPr lang="ru-RU" b="1" dirty="0"/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1142976" y="3214686"/>
              <a:ext cx="2071702" cy="857256"/>
              <a:chOff x="1142976" y="3214686"/>
              <a:chExt cx="2071702" cy="857256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142976" y="3214686"/>
                <a:ext cx="2071702" cy="8572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85918" y="3429000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сталь</a:t>
                </a:r>
                <a:endParaRPr lang="ru-RU" b="1" dirty="0"/>
              </a:p>
            </p:txBody>
          </p:sp>
        </p:grpSp>
        <p:sp>
          <p:nvSpPr>
            <p:cNvPr id="30" name="Выгнутая вправо стрелка 29"/>
            <p:cNvSpPr/>
            <p:nvPr/>
          </p:nvSpPr>
          <p:spPr>
            <a:xfrm>
              <a:off x="7286644" y="500042"/>
              <a:ext cx="571504" cy="50006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rot="10800000">
              <a:off x="5715008" y="135729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0800000">
              <a:off x="3143240" y="135729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Группа 72"/>
            <p:cNvGrpSpPr/>
            <p:nvPr/>
          </p:nvGrpSpPr>
          <p:grpSpPr>
            <a:xfrm>
              <a:off x="3571868" y="928670"/>
              <a:ext cx="2071702" cy="857256"/>
              <a:chOff x="3571868" y="928670"/>
              <a:chExt cx="2071702" cy="85725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3571868" y="928670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86182" y="1142984"/>
                <a:ext cx="17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чугун литейный</a:t>
                </a:r>
                <a:endParaRPr lang="ru-RU" b="1" dirty="0"/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3571868" y="1928802"/>
              <a:ext cx="2286016" cy="857256"/>
              <a:chOff x="3571868" y="1928802"/>
              <a:chExt cx="2286016" cy="857256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3571868" y="1928802"/>
                <a:ext cx="2071702" cy="8572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571868" y="2143116"/>
                <a:ext cx="2286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чугун передельный</a:t>
                </a:r>
                <a:endParaRPr lang="ru-RU" b="1" dirty="0"/>
              </a:p>
            </p:txBody>
          </p:sp>
        </p:grpSp>
        <p:cxnSp>
          <p:nvCxnSpPr>
            <p:cNvPr id="38" name="Прямая со стрелкой 37"/>
            <p:cNvCxnSpPr/>
            <p:nvPr/>
          </p:nvCxnSpPr>
          <p:spPr>
            <a:xfrm rot="10800000" flipV="1">
              <a:off x="6357950" y="1787514"/>
              <a:ext cx="857256" cy="8556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16200000" flipH="1">
              <a:off x="8108975" y="1893877"/>
              <a:ext cx="284164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10800000">
              <a:off x="3214678" y="235743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rot="16200000" flipH="1">
              <a:off x="2572529" y="5499909"/>
              <a:ext cx="427040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rot="16200000" flipH="1">
              <a:off x="2179621" y="4322769"/>
              <a:ext cx="355602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rot="16200000" flipH="1">
              <a:off x="1965307" y="2965447"/>
              <a:ext cx="284164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3357554" y="3643314"/>
              <a:ext cx="1928826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5400000">
              <a:off x="5215339" y="5214554"/>
              <a:ext cx="1000134" cy="79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572132" y="78579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10%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71934" y="335756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90%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71736" y="414338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10%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00694" y="170234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90%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6858016" y="2071678"/>
              <a:ext cx="2285984" cy="857256"/>
              <a:chOff x="6858016" y="2071678"/>
              <a:chExt cx="2285984" cy="857256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6858016" y="2071678"/>
                <a:ext cx="2071702" cy="8572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072330" y="2285992"/>
                <a:ext cx="2071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доменные газы</a:t>
                </a:r>
                <a:endParaRPr lang="ru-RU" b="1" dirty="0"/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5072066" y="2714620"/>
              <a:ext cx="2071702" cy="857256"/>
              <a:chOff x="5072066" y="2714620"/>
              <a:chExt cx="2071702" cy="857256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5072066" y="2714620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715008" y="2928934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шлак</a:t>
                </a:r>
                <a:endParaRPr lang="ru-RU" b="1" dirty="0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2500298" y="5786454"/>
              <a:ext cx="2143140" cy="857256"/>
              <a:chOff x="2500298" y="5786454"/>
              <a:chExt cx="2143140" cy="85725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2500298" y="5786454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643174" y="6000768"/>
                <a:ext cx="2000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стальные отливки</a:t>
                </a:r>
                <a:endParaRPr lang="ru-RU" b="1" dirty="0"/>
              </a:p>
            </p:txBody>
          </p:sp>
        </p:grpSp>
        <p:grpSp>
          <p:nvGrpSpPr>
            <p:cNvPr id="84" name="Группа 83"/>
            <p:cNvGrpSpPr/>
            <p:nvPr/>
          </p:nvGrpSpPr>
          <p:grpSpPr>
            <a:xfrm>
              <a:off x="4714876" y="5786454"/>
              <a:ext cx="2286016" cy="857256"/>
              <a:chOff x="4714876" y="5786454"/>
              <a:chExt cx="2286016" cy="857256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4714876" y="5786454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929190" y="6000768"/>
                <a:ext cx="207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стальной прокат</a:t>
                </a:r>
                <a:endParaRPr lang="ru-RU" b="1" dirty="0"/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6929454" y="5715016"/>
              <a:ext cx="2071702" cy="857256"/>
              <a:chOff x="6929454" y="5715016"/>
              <a:chExt cx="2071702" cy="85725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6929454" y="5715016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000892" y="5786454"/>
                <a:ext cx="19288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доменные ферросплавы</a:t>
                </a:r>
                <a:endParaRPr lang="ru-RU" b="1" dirty="0"/>
              </a:p>
            </p:txBody>
          </p:sp>
        </p:grpSp>
      </p:grpSp>
      <p:sp>
        <p:nvSpPr>
          <p:cNvPr id="69" name="Дата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4347-7579-4C54-9977-835598828326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70" name="Номер слайда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2" name="Управляющая кнопка: домой 71">
            <a:hlinkClick r:id="rId2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6124588" cy="4214842"/>
          </a:xfrm>
          <a:ln w="28575">
            <a:noFill/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основа индустрии</a:t>
            </a:r>
          </a:p>
          <a:p>
            <a:pPr algn="just"/>
            <a:r>
              <a:rPr lang="ru-RU" b="1" dirty="0" smtClean="0"/>
              <a:t>фундамент машиностроения</a:t>
            </a:r>
          </a:p>
          <a:p>
            <a:pPr algn="just"/>
            <a:r>
              <a:rPr lang="ru-RU" b="1" dirty="0" smtClean="0"/>
              <a:t>крупнейшими потребителями </a:t>
            </a:r>
          </a:p>
          <a:p>
            <a:pPr algn="just">
              <a:buNone/>
            </a:pPr>
            <a:r>
              <a:rPr lang="ru-RU" b="1" dirty="0" smtClean="0"/>
              <a:t>	являются: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металлообработка,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строительная индустрия,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железнодорожный транспорт,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военно-промышленный комплекс,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топливно-энергетический комплекс,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химическая промышленность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Значение   металлургии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8" descr="D:\Общие способы получения металлов\Журналы\журнал национальная металлург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714488"/>
            <a:ext cx="2463788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6E67-C378-410E-A493-AE3006A064E8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0008-011-Dobycha-i-obogaschenie-zheleznoj-ru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5461013" cy="40957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3183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извлечение металлов из руд и использование отходов производства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Металлургические процессы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42844" y="1928802"/>
            <a:ext cx="1071570" cy="571504"/>
            <a:chOff x="357158" y="2071678"/>
            <a:chExt cx="1071570" cy="57150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58" y="2071678"/>
              <a:ext cx="1071570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596" y="214311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Стадии</a:t>
              </a:r>
              <a:endParaRPr lang="ru-RU" b="1" dirty="0"/>
            </a:p>
          </p:txBody>
        </p:sp>
      </p:grpSp>
      <p:pic>
        <p:nvPicPr>
          <p:cNvPr id="1029" name="Picture 5" descr="http://1.bp.blogspot.com/_JscLJ_sadyc/TBVo2bIIMyI/AAAAAAAAADM/IapcQFdI7P4/s1600/The_act_of_creation_by_Gere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496"/>
            <a:ext cx="5429288" cy="363506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Группа 14"/>
          <p:cNvGrpSpPr/>
          <p:nvPr/>
        </p:nvGrpSpPr>
        <p:grpSpPr>
          <a:xfrm>
            <a:off x="357158" y="2643182"/>
            <a:ext cx="3780000" cy="1357322"/>
            <a:chOff x="357158" y="2786058"/>
            <a:chExt cx="3780000" cy="13573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57158" y="2786058"/>
              <a:ext cx="3780000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5786" y="3143248"/>
              <a:ext cx="2857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Подготовка руды</a:t>
              </a:r>
              <a:endParaRPr lang="ru-RU" sz="2800" b="1" i="1" dirty="0"/>
            </a:p>
          </p:txBody>
        </p:sp>
      </p:grpSp>
      <p:pic>
        <p:nvPicPr>
          <p:cNvPr id="1030" name="Picture 6" descr="D:\Мои рисунки\100768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14752"/>
            <a:ext cx="3306769" cy="294957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>
            <a:off x="2857488" y="3901393"/>
            <a:ext cx="3780000" cy="1384995"/>
            <a:chOff x="2857488" y="4000504"/>
            <a:chExt cx="3780000" cy="138499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57488" y="4000504"/>
              <a:ext cx="3780000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4678" y="4000504"/>
              <a:ext cx="30003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Восстановление химического соединения</a:t>
              </a:r>
              <a:endParaRPr lang="ru-RU" sz="2800" b="1" i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072066" y="5214950"/>
            <a:ext cx="3780000" cy="1357322"/>
            <a:chOff x="5072066" y="5214950"/>
            <a:chExt cx="3780000" cy="135732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72066" y="5214950"/>
              <a:ext cx="3780000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6380" y="542926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Вторичная обработка металла</a:t>
              </a:r>
              <a:endParaRPr lang="ru-RU" sz="2800" b="1" i="1" dirty="0"/>
            </a:p>
          </p:txBody>
        </p:sp>
      </p:grp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3443-FBDB-4D13-AB00-415C5C58472C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66039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зависят от фазы, в которой проводят восстановление (раствор, расплав, твёрдая)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Методы восстановления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214554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b="1" i="1" dirty="0" smtClean="0">
                <a:solidFill>
                  <a:srgbClr val="FF0000"/>
                </a:solidFill>
              </a:rPr>
              <a:t>Гидрометаллургическое восстановление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восстановление</a:t>
            </a:r>
            <a:r>
              <a:rPr lang="ru-RU" sz="2400" dirty="0" smtClean="0"/>
              <a:t> химическими восстановителями из водных растворов</a:t>
            </a:r>
          </a:p>
          <a:p>
            <a:r>
              <a:rPr lang="en-US" sz="2400" b="1" dirty="0" smtClean="0"/>
              <a:t>		CuSO</a:t>
            </a:r>
            <a:r>
              <a:rPr lang="en-US" b="1" dirty="0" smtClean="0"/>
              <a:t>4</a:t>
            </a:r>
            <a:r>
              <a:rPr lang="en-US" sz="2400" b="1" dirty="0" smtClean="0"/>
              <a:t> + Zn = Cu + ZnSO</a:t>
            </a:r>
            <a:r>
              <a:rPr lang="en-US" b="1" dirty="0" smtClean="0"/>
              <a:t>4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35756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</a:t>
            </a:r>
            <a:r>
              <a:rPr lang="ru-RU" sz="2400" b="1" i="1" dirty="0" smtClean="0">
                <a:solidFill>
                  <a:srgbClr val="FF0000"/>
                </a:solidFill>
              </a:rPr>
              <a:t>Пирометаллургическое восстановление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восстановление</a:t>
            </a:r>
            <a:r>
              <a:rPr lang="ru-RU" sz="2400" dirty="0" smtClean="0"/>
              <a:t> химическими восстановителями при высокой температуре из расплавов или твёрдой фазы</a:t>
            </a:r>
          </a:p>
          <a:p>
            <a:r>
              <a:rPr lang="ru-RU" sz="2400" dirty="0" smtClean="0"/>
              <a:t>		</a:t>
            </a:r>
            <a:r>
              <a:rPr lang="en-US" sz="2400" b="1" dirty="0" err="1" smtClean="0"/>
              <a:t>FeO</a:t>
            </a:r>
            <a:r>
              <a:rPr lang="en-US" sz="2400" b="1" dirty="0" smtClean="0"/>
              <a:t> + CO = Fe + CO</a:t>
            </a:r>
            <a:r>
              <a:rPr lang="en-US" b="1" dirty="0" smtClean="0"/>
              <a:t>2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85776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ru-RU" sz="2400" dirty="0" smtClean="0"/>
              <a:t>.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Электрогидрометаллургическое</a:t>
            </a:r>
            <a:r>
              <a:rPr lang="ru-RU" sz="2400" b="1" i="1" dirty="0" smtClean="0">
                <a:solidFill>
                  <a:srgbClr val="FF0000"/>
                </a:solidFill>
              </a:rPr>
              <a:t> восстановление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восстановление</a:t>
            </a:r>
            <a:r>
              <a:rPr lang="ru-RU" sz="2400" dirty="0" smtClean="0"/>
              <a:t>  электрическим током из водных растворов или расплавов</a:t>
            </a:r>
            <a:endParaRPr lang="ru-RU" sz="2000" dirty="0" smtClean="0"/>
          </a:p>
          <a:p>
            <a:r>
              <a:rPr lang="ru-RU" sz="2400" dirty="0" smtClean="0"/>
              <a:t>		</a:t>
            </a:r>
            <a:r>
              <a:rPr lang="ru-RU" sz="2400" b="1" dirty="0" smtClean="0"/>
              <a:t>2</a:t>
            </a:r>
            <a:r>
              <a:rPr lang="en-US" sz="2400" b="1" dirty="0" smtClean="0"/>
              <a:t>CuSO</a:t>
            </a:r>
            <a:r>
              <a:rPr lang="en-US" b="1" dirty="0" smtClean="0"/>
              <a:t>4 </a:t>
            </a:r>
            <a:r>
              <a:rPr lang="en-US" sz="2400" b="1" dirty="0" smtClean="0"/>
              <a:t>+ 2H</a:t>
            </a:r>
            <a:r>
              <a:rPr lang="en-US" b="1" dirty="0" smtClean="0"/>
              <a:t>2</a:t>
            </a:r>
            <a:r>
              <a:rPr lang="en-US" sz="2400" b="1" dirty="0" smtClean="0"/>
              <a:t>O </a:t>
            </a:r>
            <a:r>
              <a:rPr lang="en-US" sz="2400" b="1" dirty="0" smtClean="0">
                <a:sym typeface="Symbol"/>
              </a:rPr>
              <a:t></a:t>
            </a:r>
            <a:r>
              <a:rPr lang="ru-RU" sz="2400" b="1" dirty="0" smtClean="0"/>
              <a:t> </a:t>
            </a:r>
            <a:r>
              <a:rPr lang="en-US" sz="2400" b="1" dirty="0" smtClean="0"/>
              <a:t>2Cu</a:t>
            </a:r>
            <a:r>
              <a:rPr lang="en-US" sz="2400" b="1" dirty="0" smtClean="0">
                <a:sym typeface="Symbol"/>
              </a:rPr>
              <a:t> + 2H</a:t>
            </a:r>
            <a:r>
              <a:rPr lang="en-US" b="1" dirty="0" smtClean="0">
                <a:sym typeface="Symbol"/>
              </a:rPr>
              <a:t>2</a:t>
            </a:r>
            <a:r>
              <a:rPr lang="en-US" sz="2400" b="1" dirty="0" smtClean="0">
                <a:sym typeface="Symbol"/>
              </a:rPr>
              <a:t>SO</a:t>
            </a:r>
            <a:r>
              <a:rPr lang="en-US" b="1" dirty="0" smtClean="0">
                <a:sym typeface="Symbol"/>
              </a:rPr>
              <a:t>4</a:t>
            </a:r>
            <a:r>
              <a:rPr lang="en-US" sz="2400" b="1" dirty="0" smtClean="0">
                <a:sym typeface="Symbol"/>
              </a:rPr>
              <a:t> + O</a:t>
            </a:r>
            <a:r>
              <a:rPr lang="en-US" b="1" dirty="0" smtClean="0">
                <a:sym typeface="Symbol"/>
              </a:rPr>
              <a:t>2</a:t>
            </a:r>
            <a:r>
              <a:rPr lang="en-US" sz="2400" b="1" dirty="0" smtClean="0">
                <a:sym typeface="Symbol"/>
              </a:rPr>
              <a:t></a:t>
            </a:r>
            <a:endParaRPr lang="ru-RU" sz="2400" b="1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17A9-E397-4491-839D-93CBF66A73C5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8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571612"/>
          <a:ext cx="6286544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Классификация металлических руд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D:\Общие способы получения металлов\Журналы\Металлургия машиностроения (международный научно-практический журнал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928802"/>
            <a:ext cx="2463750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657-B653-46F3-949D-7851D1BC703E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Важнейшие восстановители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Водород</a:t>
            </a:r>
            <a:r>
              <a:rPr lang="ru-RU" sz="2400" dirty="0" smtClean="0"/>
              <a:t> – при нагревании водород восстанавливает многие металлы из их оксидов</a:t>
            </a:r>
          </a:p>
          <a:p>
            <a:r>
              <a:rPr lang="ru-RU" sz="2400" dirty="0" smtClean="0"/>
              <a:t>			</a:t>
            </a:r>
            <a:r>
              <a:rPr lang="en-US" sz="2400" b="1" dirty="0" err="1" smtClean="0"/>
              <a:t>CuO</a:t>
            </a:r>
            <a:r>
              <a:rPr lang="en-US" sz="2400" b="1" dirty="0" smtClean="0"/>
              <a:t> + H</a:t>
            </a:r>
            <a:r>
              <a:rPr lang="en-US" b="1" dirty="0" smtClean="0"/>
              <a:t>2</a:t>
            </a:r>
            <a:r>
              <a:rPr lang="en-US" sz="2400" b="1" dirty="0" smtClean="0"/>
              <a:t> = Cu + H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71462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Оксид углерода (</a:t>
            </a:r>
            <a:r>
              <a:rPr lang="en-US" sz="2400" b="1" i="1" dirty="0" smtClean="0">
                <a:solidFill>
                  <a:srgbClr val="FF0000"/>
                </a:solidFill>
              </a:rPr>
              <a:t>II</a:t>
            </a:r>
            <a:r>
              <a:rPr lang="ru-RU" sz="2400" b="1" i="1" dirty="0" smtClean="0">
                <a:solidFill>
                  <a:srgbClr val="FF0000"/>
                </a:solidFill>
              </a:rPr>
              <a:t>) </a:t>
            </a:r>
            <a:r>
              <a:rPr lang="ru-RU" sz="2400" dirty="0" smtClean="0"/>
              <a:t>– является одним из сильнейших восстановителей в металлургии</a:t>
            </a:r>
          </a:p>
          <a:p>
            <a:r>
              <a:rPr lang="ru-RU" sz="2400" dirty="0" smtClean="0"/>
              <a:t>			</a:t>
            </a:r>
            <a:r>
              <a:rPr lang="en-US" sz="2400" b="1" dirty="0" smtClean="0"/>
              <a:t>Fe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  <a:r>
              <a:rPr lang="en-US" b="1" dirty="0" smtClean="0"/>
              <a:t>3</a:t>
            </a:r>
            <a:r>
              <a:rPr lang="en-US" sz="2400" b="1" dirty="0" smtClean="0"/>
              <a:t> + 3CO = 2Fe + 3CO</a:t>
            </a:r>
            <a:r>
              <a:rPr lang="en-US" b="1" dirty="0" smtClean="0"/>
              <a:t>2</a:t>
            </a:r>
            <a:endParaRPr lang="ru-RU" sz="2400" b="1" dirty="0" smtClean="0"/>
          </a:p>
          <a:p>
            <a:r>
              <a:rPr lang="ru-RU" sz="2400" dirty="0" smtClean="0"/>
              <a:t>			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85762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Углерод</a:t>
            </a:r>
            <a:r>
              <a:rPr lang="ru-RU" sz="2400" dirty="0" smtClean="0"/>
              <a:t> – процесс </a:t>
            </a:r>
            <a:r>
              <a:rPr lang="ru-RU" sz="2400" i="1" dirty="0" err="1" smtClean="0"/>
              <a:t>карботермия</a:t>
            </a:r>
            <a:r>
              <a:rPr lang="ru-RU" sz="2400" dirty="0" smtClean="0"/>
              <a:t>, дешёвый восстановитель</a:t>
            </a:r>
          </a:p>
          <a:p>
            <a:r>
              <a:rPr lang="ru-RU" sz="2400" dirty="0" smtClean="0"/>
              <a:t>			</a:t>
            </a:r>
            <a:r>
              <a:rPr lang="en-US" sz="2400" b="1" dirty="0" smtClean="0"/>
              <a:t>2PbO + C = 2Pb + CO</a:t>
            </a:r>
            <a:r>
              <a:rPr lang="en-US" b="1" dirty="0" smtClean="0"/>
              <a:t>2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714884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Металлы</a:t>
            </a:r>
            <a:r>
              <a:rPr lang="ru-RU" sz="2400" dirty="0" smtClean="0"/>
              <a:t> – процесс </a:t>
            </a:r>
            <a:r>
              <a:rPr lang="ru-RU" sz="2400" i="1" dirty="0" smtClean="0"/>
              <a:t>металлотермия</a:t>
            </a:r>
            <a:r>
              <a:rPr lang="ru-RU" sz="2400" dirty="0" smtClean="0"/>
              <a:t>: </a:t>
            </a:r>
            <a:r>
              <a:rPr lang="en-US" sz="2400" dirty="0" smtClean="0"/>
              <a:t>Al - </a:t>
            </a:r>
            <a:r>
              <a:rPr lang="ru-RU" sz="2400" i="1" dirty="0" smtClean="0"/>
              <a:t>алюмотермия</a:t>
            </a:r>
            <a:r>
              <a:rPr lang="en-US" sz="2400" dirty="0" smtClean="0"/>
              <a:t>; Mg - </a:t>
            </a:r>
            <a:r>
              <a:rPr lang="ru-RU" sz="2400" i="1" dirty="0" err="1" smtClean="0"/>
              <a:t>магнийтермия</a:t>
            </a:r>
            <a:r>
              <a:rPr lang="en-US" sz="2400" dirty="0" smtClean="0"/>
              <a:t>; Ca –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кальцийтермия</a:t>
            </a:r>
            <a:endParaRPr lang="ru-RU" sz="2400" i="1" dirty="0" smtClean="0"/>
          </a:p>
          <a:p>
            <a:r>
              <a:rPr lang="ru-RU" sz="2400" dirty="0" smtClean="0"/>
              <a:t>			</a:t>
            </a:r>
            <a:r>
              <a:rPr lang="en-US" sz="2400" b="1" dirty="0" smtClean="0"/>
              <a:t>2Al + 3CuO = Al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  <a:r>
              <a:rPr lang="en-US" b="1" dirty="0" smtClean="0"/>
              <a:t>3</a:t>
            </a:r>
            <a:r>
              <a:rPr lang="en-US" sz="2400" b="1" dirty="0" smtClean="0"/>
              <a:t> + 3Cu</a:t>
            </a:r>
          </a:p>
          <a:p>
            <a:r>
              <a:rPr lang="en-US" sz="2400" b="1" dirty="0" smtClean="0"/>
              <a:t>			Fe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  <a:r>
              <a:rPr lang="en-US" b="1" dirty="0" smtClean="0"/>
              <a:t>3</a:t>
            </a:r>
            <a:r>
              <a:rPr lang="en-US" sz="2400" b="1" dirty="0" smtClean="0"/>
              <a:t> + 3Mg = 3MgO + </a:t>
            </a:r>
            <a:r>
              <a:rPr lang="en-US" sz="2400" b="1" dirty="0" smtClean="0"/>
              <a:t>2Fe</a:t>
            </a:r>
            <a:endParaRPr lang="en-US" sz="2400" b="1" dirty="0" smtClean="0"/>
          </a:p>
          <a:p>
            <a:r>
              <a:rPr lang="en-US" sz="2400" b="1" dirty="0" smtClean="0"/>
              <a:t>			5Ca + V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  <a:r>
              <a:rPr lang="en-US" b="1" dirty="0" smtClean="0"/>
              <a:t>5</a:t>
            </a:r>
            <a:r>
              <a:rPr lang="en-US" sz="2400" b="1" dirty="0" smtClean="0"/>
              <a:t> = 5CaO + 2V </a:t>
            </a:r>
            <a:endParaRPr lang="ru-RU" sz="2400" b="1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1E92-BA64-44AC-BB9C-CE203A5476E9}" type="datetime1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4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6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8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8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8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1696</TotalTime>
  <Words>2718</Words>
  <Application>Microsoft Office PowerPoint</Application>
  <PresentationFormat>Экран (4:3)</PresentationFormat>
  <Paragraphs>486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Общие способы получения металлов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История доменного производства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способы получения металлов</dc:title>
  <dc:creator>Бочкова И.А.</dc:creator>
  <cp:lastModifiedBy>1</cp:lastModifiedBy>
  <cp:revision>200</cp:revision>
  <dcterms:created xsi:type="dcterms:W3CDTF">2013-07-22T11:45:45Z</dcterms:created>
  <dcterms:modified xsi:type="dcterms:W3CDTF">2013-09-29T16:39:03Z</dcterms:modified>
</cp:coreProperties>
</file>