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6600CC"/>
    <a:srgbClr val="0000FF"/>
    <a:srgbClr val="66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4660"/>
  </p:normalViewPr>
  <p:slideViewPr>
    <p:cSldViewPr>
      <p:cViewPr>
        <p:scale>
          <a:sx n="69" d="100"/>
          <a:sy n="69" d="100"/>
        </p:scale>
        <p:origin x="-420" y="10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463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6620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623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3640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0938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2269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6017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3894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0417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6599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0052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444FB-E051-4A74-A01D-6235623A4974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C88F0-9C71-43CB-93EC-EE21A69D0C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098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4632" cy="4968552"/>
          </a:xfrm>
          <a:ln w="3810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ФИЛАМЕНТАЛЬНЫЕ ВОЗМОЖНОСТИ РАЗВИТИЯ  </a:t>
            </a:r>
            <a:br>
              <a:rPr lang="ru-RU" sz="36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РЕЧИ и  ПРОИЗНОШЕНИЯ</a:t>
            </a:r>
            <a:br>
              <a:rPr lang="ru-RU" sz="36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>Тренировочный комплекс упражнений для развития речи и произношения. </a:t>
            </a:r>
            <a:br>
              <a:rPr lang="ru-RU" sz="2700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Часть 1,2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теория, методика, практика</a:t>
            </a: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1600" b="1" dirty="0">
                <a:solidFill>
                  <a:srgbClr val="0000FF"/>
                </a:solidFill>
              </a:rPr>
              <a:t>Фестиваль педагогических идей «Открытый урок».</a:t>
            </a:r>
            <a:br>
              <a:rPr lang="ru-RU" sz="1600" b="1" dirty="0">
                <a:solidFill>
                  <a:srgbClr val="0000FF"/>
                </a:solidFill>
              </a:rPr>
            </a:br>
            <a:r>
              <a:rPr lang="ru-RU" sz="1600" b="1" dirty="0">
                <a:solidFill>
                  <a:srgbClr val="0000FF"/>
                </a:solidFill>
              </a:rPr>
              <a:t>Конкурс « Презентация к уроку»</a:t>
            </a:r>
            <a:br>
              <a:rPr lang="ru-RU" sz="1600" b="1" dirty="0">
                <a:solidFill>
                  <a:srgbClr val="0000FF"/>
                </a:solidFill>
              </a:rPr>
            </a:br>
            <a:r>
              <a:rPr lang="ru-RU" sz="1600" b="1" dirty="0">
                <a:solidFill>
                  <a:srgbClr val="0000FF"/>
                </a:solidFill>
              </a:rPr>
              <a:t>Идентификатор :</a:t>
            </a:r>
            <a:r>
              <a:rPr lang="ru-RU" sz="1600" dirty="0"/>
              <a:t> </a:t>
            </a:r>
            <a:r>
              <a:rPr lang="ru-RU" sz="1600" b="1" dirty="0">
                <a:solidFill>
                  <a:srgbClr val="6600FF"/>
                </a:solidFill>
              </a:rPr>
              <a:t>100-822-748</a:t>
            </a:r>
            <a:br>
              <a:rPr lang="ru-RU" sz="1600" b="1" dirty="0">
                <a:solidFill>
                  <a:srgbClr val="6600FF"/>
                </a:solidFill>
              </a:rPr>
            </a:b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373216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ГКС(К)ОУ школа-интернат № 27 города Пятигорска Ставропольского края.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0034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Иммерсионная детализация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3573016"/>
            <a:ext cx="5508496" cy="52322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660033"/>
                </a:solidFill>
              </a:rPr>
              <a:t>Погружение в содержание текста.</a:t>
            </a:r>
            <a:endParaRPr lang="ru-RU" sz="2800" b="1" dirty="0">
              <a:solidFill>
                <a:srgbClr val="66003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1840" y="2105853"/>
            <a:ext cx="4896544" cy="954107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660033"/>
                </a:solidFill>
              </a:rPr>
              <a:t>Погружение в лексическое значение слова.</a:t>
            </a:r>
            <a:endParaRPr lang="ru-RU" sz="2800" b="1" dirty="0">
              <a:solidFill>
                <a:srgbClr val="66003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4581128"/>
            <a:ext cx="3672408" cy="181588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660033"/>
                </a:solidFill>
              </a:rPr>
              <a:t>Умение анализировать, описывать, сопоставлять.</a:t>
            </a:r>
            <a:endParaRPr lang="ru-RU" sz="2800" b="1" dirty="0">
              <a:solidFill>
                <a:srgbClr val="660033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796136" y="1484784"/>
            <a:ext cx="0" cy="621069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779912" y="3059960"/>
            <a:ext cx="0" cy="513056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907704" y="4096236"/>
            <a:ext cx="0" cy="484892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44770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Вариативность творческого процесса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772816"/>
            <a:ext cx="7560840" cy="4524315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Комплексный подход к развитию речи и произношения.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Использование современных научных подходов в развитии языкознания.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Использования </a:t>
            </a:r>
            <a:r>
              <a:rPr lang="ru-RU" sz="2400" b="1" dirty="0">
                <a:solidFill>
                  <a:srgbClr val="0000FF"/>
                </a:solidFill>
              </a:rPr>
              <a:t>результатов </a:t>
            </a:r>
            <a:r>
              <a:rPr lang="ru-RU" sz="2400" b="1" dirty="0" smtClean="0">
                <a:solidFill>
                  <a:srgbClr val="0000FF"/>
                </a:solidFill>
              </a:rPr>
              <a:t> </a:t>
            </a:r>
            <a:r>
              <a:rPr lang="ru-RU" sz="2400" b="1" dirty="0">
                <a:solidFill>
                  <a:srgbClr val="0000FF"/>
                </a:solidFill>
              </a:rPr>
              <a:t>в основных и специальных </a:t>
            </a:r>
            <a:r>
              <a:rPr lang="ru-RU" sz="2400" b="1" dirty="0" smtClean="0">
                <a:solidFill>
                  <a:srgbClr val="0000FF"/>
                </a:solidFill>
              </a:rPr>
              <a:t>курсах.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Апробация результатов.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Использование современных технологий.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Учет индивидуальных образовательных маршрутов  обучающихся.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FF"/>
                </a:solidFill>
              </a:rPr>
              <a:t>Развитие творческой индивидуальности.</a:t>
            </a:r>
            <a:r>
              <a:rPr lang="ru-RU" sz="2400" b="1" dirty="0">
                <a:solidFill>
                  <a:srgbClr val="0000FF"/>
                </a:solidFill>
              </a:rPr>
              <a:t/>
            </a:r>
            <a:br>
              <a:rPr lang="ru-RU" sz="2400" b="1" dirty="0">
                <a:solidFill>
                  <a:srgbClr val="0000FF"/>
                </a:solidFill>
              </a:rPr>
            </a:br>
            <a:endParaRPr lang="ru-RU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1666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</a:rPr>
              <a:t>Структура  проекта 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932040" y="5149414"/>
            <a:ext cx="1656184" cy="1379377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91578" y="4046596"/>
            <a:ext cx="1764197" cy="1567795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11560" y="1628800"/>
            <a:ext cx="1800199" cy="1584176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3567780" y="3872047"/>
            <a:ext cx="1580283" cy="1512167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297560" y="1747170"/>
            <a:ext cx="1634480" cy="1608277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6269213" y="3872047"/>
            <a:ext cx="1615155" cy="1435683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сс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012160" y="1628800"/>
            <a:ext cx="1872208" cy="1726647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91579" y="1820723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1.Комбини-рованное разложение слов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6946" y="2089645"/>
            <a:ext cx="1634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2.Разложение слова, как состав числа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69051" y="1820723"/>
            <a:ext cx="1656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3. Составление и чтение слова по контуру предмета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1549" y="4503083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4. Слово как часть речи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39496" y="4379881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5. ИГРЫ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93040" y="4405222"/>
            <a:ext cx="118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6. ТЕКСТЫ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61426" y="5472819"/>
            <a:ext cx="15267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7. Справочный материал</a:t>
            </a:r>
            <a:endParaRPr lang="ru-RU" b="1" dirty="0">
              <a:solidFill>
                <a:srgbClr val="0000FF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2555775" y="2420887"/>
            <a:ext cx="720081" cy="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5061426" y="2420887"/>
            <a:ext cx="950734" cy="1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2231739" y="3212976"/>
            <a:ext cx="3937312" cy="83362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2555775" y="4826248"/>
            <a:ext cx="1012005" cy="4245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8" idx="2"/>
          </p:cNvCxnSpPr>
          <p:nvPr/>
        </p:nvCxnSpPr>
        <p:spPr>
          <a:xfrm flipV="1">
            <a:off x="5292080" y="4589889"/>
            <a:ext cx="977133" cy="38241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6588224" y="5384214"/>
            <a:ext cx="408919" cy="230177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78272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1. Комбинированное разложение слов.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11718" y="2132856"/>
            <a:ext cx="5818720" cy="39703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(</a:t>
            </a:r>
            <a:r>
              <a:rPr lang="en-US" sz="3600" b="1" dirty="0">
                <a:solidFill>
                  <a:srgbClr val="C00000"/>
                </a:solidFill>
              </a:rPr>
              <a:t>decomposition</a:t>
            </a:r>
            <a:r>
              <a:rPr lang="ru-RU" sz="3600" b="1" dirty="0">
                <a:solidFill>
                  <a:srgbClr val="C00000"/>
                </a:solidFill>
              </a:rPr>
              <a:t>) метод  декомпозиции, разложения слов  или   разложения слова  на составляющие его  </a:t>
            </a:r>
            <a:r>
              <a:rPr lang="ru-RU" sz="3600" b="1" dirty="0" err="1">
                <a:solidFill>
                  <a:srgbClr val="C00000"/>
                </a:solidFill>
              </a:rPr>
              <a:t>звуко</a:t>
            </a:r>
            <a:r>
              <a:rPr lang="ru-RU" sz="3600" b="1" dirty="0">
                <a:solidFill>
                  <a:srgbClr val="C00000"/>
                </a:solidFill>
              </a:rPr>
              <a:t> - буквенные выражения</a:t>
            </a:r>
          </a:p>
          <a:p>
            <a:pPr algn="ctr"/>
            <a:r>
              <a:rPr lang="ru-RU" sz="3600" b="1" dirty="0">
                <a:solidFill>
                  <a:srgbClr val="C0000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061806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2" descr="Описание: http://t2.gstatic.com/images?q=tbn:ANd9GcQ_vQIr1EZ7RBHblmeWkI8lE2ifqAmi4huBnZUs-uZumvprjFldkQ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2121" y="4021852"/>
            <a:ext cx="2065931" cy="255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irc_mi" descr="Описание: http://www.landex.ru/imgs/plants/sosnagor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092750"/>
            <a:ext cx="2283316" cy="2929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331640" y="788150"/>
            <a:ext cx="468052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ТРЕНИНГ ПРОИЗНОШЕНИЯ СЛОВ НА ЗВУК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66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66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Сосна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О__________А__________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С____с____с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С____о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с_____о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с_____о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Н____________н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Н______а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н________а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Сна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на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на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Сосна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1838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7310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www.membrana.ru/storage/img/b/bdh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93096"/>
            <a:ext cx="2996360" cy="20135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827584" y="474345"/>
            <a:ext cx="603041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ТРЕНИНГ ПРОИЗНОШЕНИЯ СЛОВ НА ЗВУК  </a:t>
            </a:r>
            <a:r>
              <a:rPr 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МАШИНА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А______И______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 А_____И_____А_____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АИА 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АИА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  Ш_____А   Ш______И____  ША   ШИ 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Ш_____Ш____  Ш____И     Ш_____А              ШИ   ША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АШИ  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АШИ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АШ____   НА    ИН    ИНА    Ш___ИНА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АШ____И         АШИ     АШ____     НА      ИН     ИНА    ШИНА   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Ш____А    Ш____И  ША   ШИ    МАШ___ МАШИ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 – ШИ – НА    МАШИНА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МАШИНА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замена одной буквы : малина, Марина)</a:t>
            </a:r>
          </a:p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4058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647690"/>
            <a:ext cx="6120680" cy="3970318"/>
          </a:xfrm>
          <a:prstGeom prst="rect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ТРЕНИНГ ПРОИЗНОШЕНИЯ НА ЗВУК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ЗАВТРАК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А______ А________ ЗА    ЗО    АФ    АК     РАК   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З_______ З________ ЗА    ЗО     АВТРА   ОК   ТРАК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    РА     АК    З_____АВ     ЗА      ФТРА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   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АК      З_____А    ЗВА     АВТРА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      ЗА 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З_____А   ЗА   ФТРА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ЗАВ  - ТРАК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ЗАВТРАК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ЗАВТРАК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1" name="irc_mi" descr="Описание: http://secretworlds.ru/_nw/30/9847516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22938" y="4077072"/>
            <a:ext cx="4157896" cy="23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1666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7258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>
                <a:solidFill>
                  <a:srgbClr val="0000FF"/>
                </a:solidFill>
              </a:rPr>
              <a:t>РАЗДЕЛ 2</a:t>
            </a:r>
            <a:br>
              <a:rPr lang="ru-RU" sz="2800" b="1" dirty="0">
                <a:solidFill>
                  <a:srgbClr val="0000FF"/>
                </a:solidFill>
              </a:rPr>
            </a:br>
            <a:r>
              <a:rPr lang="ru-RU" sz="2800" b="1" dirty="0">
                <a:solidFill>
                  <a:srgbClr val="0000FF"/>
                </a:solidFill>
              </a:rPr>
              <a:t>МЕТОД ДЕЛЕНИЯ СЛОВА, КАК СОСТАВ ЧИСЛА </a:t>
            </a:r>
            <a:br>
              <a:rPr lang="ru-RU" sz="2800" b="1" dirty="0">
                <a:solidFill>
                  <a:srgbClr val="0000FF"/>
                </a:solidFill>
              </a:rPr>
            </a:b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700808"/>
            <a:ext cx="6984776" cy="4401205"/>
          </a:xfrm>
          <a:prstGeom prst="rect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FF"/>
                </a:solidFill>
              </a:rPr>
              <a:t>РАЗВИВАЕТ :</a:t>
            </a:r>
            <a:endParaRPr lang="ru-RU" sz="2800" dirty="0">
              <a:solidFill>
                <a:srgbClr val="0000FF"/>
              </a:solidFill>
            </a:endParaRPr>
          </a:p>
          <a:p>
            <a:r>
              <a:rPr lang="ru-RU" sz="2800" b="1" dirty="0">
                <a:solidFill>
                  <a:srgbClr val="C00000"/>
                </a:solidFill>
              </a:rPr>
              <a:t>- зрительный анализатор;</a:t>
            </a:r>
            <a:endParaRPr lang="ru-RU" sz="2800" dirty="0">
              <a:solidFill>
                <a:srgbClr val="C00000"/>
              </a:solidFill>
            </a:endParaRPr>
          </a:p>
          <a:p>
            <a:r>
              <a:rPr lang="ru-RU" sz="2800" b="1" dirty="0">
                <a:solidFill>
                  <a:srgbClr val="C00000"/>
                </a:solidFill>
              </a:rPr>
              <a:t>- логическое мышление;</a:t>
            </a:r>
            <a:endParaRPr lang="ru-RU" sz="2800" dirty="0">
              <a:solidFill>
                <a:srgbClr val="C00000"/>
              </a:solidFill>
            </a:endParaRPr>
          </a:p>
          <a:p>
            <a:r>
              <a:rPr lang="ru-RU" sz="2800" b="1" dirty="0">
                <a:solidFill>
                  <a:srgbClr val="C00000"/>
                </a:solidFill>
              </a:rPr>
              <a:t>- произношение.</a:t>
            </a:r>
            <a:endParaRPr lang="ru-RU" sz="2800" dirty="0">
              <a:solidFill>
                <a:srgbClr val="C00000"/>
              </a:solidFill>
            </a:endParaRPr>
          </a:p>
          <a:p>
            <a:r>
              <a:rPr lang="ru-RU" sz="2800" b="1" dirty="0"/>
              <a:t> </a:t>
            </a:r>
            <a:endParaRPr lang="ru-RU" sz="2800" dirty="0"/>
          </a:p>
          <a:p>
            <a:r>
              <a:rPr lang="ru-RU" sz="2800" b="1" dirty="0"/>
              <a:t> </a:t>
            </a:r>
            <a:r>
              <a:rPr lang="ru-RU" sz="2800" b="1" dirty="0">
                <a:solidFill>
                  <a:srgbClr val="0000FF"/>
                </a:solidFill>
              </a:rPr>
              <a:t>ЗАДАЧИ.</a:t>
            </a:r>
            <a:endParaRPr lang="ru-RU" sz="2800" dirty="0">
              <a:solidFill>
                <a:srgbClr val="0000FF"/>
              </a:solidFill>
            </a:endParaRPr>
          </a:p>
          <a:p>
            <a:r>
              <a:rPr lang="ru-RU" sz="2800" b="1" dirty="0"/>
              <a:t> </a:t>
            </a:r>
            <a:r>
              <a:rPr lang="ru-RU" sz="2800" b="1" dirty="0">
                <a:solidFill>
                  <a:srgbClr val="C00000"/>
                </a:solidFill>
              </a:rPr>
              <a:t>1.Разложение слова на составляющие его звуки и произношение. </a:t>
            </a:r>
            <a:endParaRPr lang="ru-RU" sz="2800" dirty="0">
              <a:solidFill>
                <a:srgbClr val="C00000"/>
              </a:solidFill>
            </a:endParaRPr>
          </a:p>
          <a:p>
            <a:r>
              <a:rPr lang="ru-RU" sz="2800" b="1" dirty="0">
                <a:solidFill>
                  <a:srgbClr val="C00000"/>
                </a:solidFill>
              </a:rPr>
              <a:t> 2. Развитие логического мышления.</a:t>
            </a:r>
            <a:br>
              <a:rPr lang="ru-RU" sz="2800" b="1" dirty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358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4345"/>
            <a:ext cx="631844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1. СОБАКА  = 6 </a:t>
            </a:r>
          </a:p>
          <a:p>
            <a:r>
              <a:rPr lang="ru-RU" dirty="0"/>
              <a:t> </a:t>
            </a:r>
          </a:p>
          <a:p>
            <a:r>
              <a:rPr lang="ru-RU" b="1" dirty="0">
                <a:solidFill>
                  <a:srgbClr val="0000FF"/>
                </a:solidFill>
              </a:rPr>
              <a:t>РАЗЛОЖИ :</a:t>
            </a:r>
          </a:p>
          <a:p>
            <a:r>
              <a:rPr lang="ru-RU" dirty="0"/>
              <a:t> </a:t>
            </a:r>
            <a:r>
              <a:rPr lang="ru-RU" b="1" dirty="0">
                <a:solidFill>
                  <a:srgbClr val="FF0000"/>
                </a:solidFill>
              </a:rPr>
              <a:t>1-5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 _____ОБАКА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r>
              <a:rPr lang="ru-RU" b="1" dirty="0">
                <a:solidFill>
                  <a:srgbClr val="FF0000"/>
                </a:solidFill>
              </a:rPr>
              <a:t>2- 4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СО = БАКА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r>
              <a:rPr lang="ru-RU" b="1" dirty="0">
                <a:solidFill>
                  <a:srgbClr val="FF0000"/>
                </a:solidFill>
              </a:rPr>
              <a:t>2- 2- 2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СО  - БА  -КА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r>
              <a:rPr lang="ru-RU" b="1" dirty="0">
                <a:solidFill>
                  <a:srgbClr val="FF0000"/>
                </a:solidFill>
              </a:rPr>
              <a:t>3  - 3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СОБ – АКА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r>
              <a:rPr lang="ru-RU" b="1" dirty="0">
                <a:solidFill>
                  <a:srgbClr val="FF0000"/>
                </a:solidFill>
              </a:rPr>
              <a:t>5  - 1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СОБАК- А</a:t>
            </a:r>
          </a:p>
        </p:txBody>
      </p:sp>
      <p:pic>
        <p:nvPicPr>
          <p:cNvPr id="6146" name="Picture 2" descr="http://t0.gstatic.com/images?q=tbn:ANd9GcStcW08fMxJLn4JHhj62Gorfz3rRR_xq4ZXO5sxMpMrLGhNbEa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74345"/>
            <a:ext cx="2918073" cy="2157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t1.gstatic.com/images?q=tbn:ANd9GcRxjziJqEh6KBBymcc9H0xErlu4zGrOo86AKeGr1zYKhoVqjOlMpQ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924944"/>
            <a:ext cx="3528392" cy="338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27375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  <a:blipFill>
            <a:blip r:embed="rId2" cstate="email"/>
            <a:tile tx="0" ty="0" sx="100000" sy="100000" flip="none" algn="tl"/>
          </a:blipFill>
          <a:ln w="38100">
            <a:solidFill>
              <a:srgbClr val="0000FF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FF"/>
                </a:solidFill>
              </a:rPr>
              <a:t>РАЗДЕЛ 3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МЕТОД СОСТАВЛЕНИЯ И ЧТЕНИЯ СЛОВА ПО КОНТУРУ ПРЕДМЕТА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212976"/>
            <a:ext cx="7632848" cy="2677656"/>
          </a:xfrm>
          <a:prstGeom prst="rect">
            <a:avLst/>
          </a:prstGeom>
          <a:blipFill>
            <a:blip r:embed="rId3" cstate="email"/>
            <a:tile tx="0" ty="0" sx="100000" sy="100000" flip="none" algn="tl"/>
          </a:blipFill>
          <a:ln w="38100">
            <a:solidFill>
              <a:srgbClr val="0000FF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РАЗВИВАЕМ:</a:t>
            </a:r>
          </a:p>
          <a:p>
            <a:pPr algn="ctr"/>
            <a:r>
              <a:rPr lang="ru-RU" b="1" dirty="0"/>
              <a:t>-</a:t>
            </a:r>
            <a:r>
              <a:rPr lang="ru-RU" sz="2800" b="1" dirty="0">
                <a:solidFill>
                  <a:srgbClr val="0000FF"/>
                </a:solidFill>
              </a:rPr>
              <a:t>логическое и абстрактное мышление;</a:t>
            </a:r>
            <a:endParaRPr lang="ru-RU" sz="2800" dirty="0">
              <a:solidFill>
                <a:srgbClr val="0000FF"/>
              </a:solidFill>
            </a:endParaRPr>
          </a:p>
          <a:p>
            <a:pPr algn="ctr"/>
            <a:r>
              <a:rPr lang="ru-RU" sz="2800" b="1" dirty="0">
                <a:solidFill>
                  <a:srgbClr val="0000FF"/>
                </a:solidFill>
              </a:rPr>
              <a:t>-произношение;</a:t>
            </a:r>
            <a:endParaRPr lang="ru-RU" sz="2800" dirty="0">
              <a:solidFill>
                <a:srgbClr val="0000FF"/>
              </a:solidFill>
            </a:endParaRPr>
          </a:p>
          <a:p>
            <a:pPr algn="ctr"/>
            <a:r>
              <a:rPr lang="ru-RU" sz="2800" b="1" dirty="0">
                <a:solidFill>
                  <a:srgbClr val="0000FF"/>
                </a:solidFill>
              </a:rPr>
              <a:t>-память;</a:t>
            </a:r>
            <a:endParaRPr lang="ru-RU" sz="2800" dirty="0">
              <a:solidFill>
                <a:srgbClr val="0000FF"/>
              </a:solidFill>
            </a:endParaRPr>
          </a:p>
          <a:p>
            <a:pPr algn="ctr"/>
            <a:r>
              <a:rPr lang="ru-RU" sz="2800" b="1" dirty="0">
                <a:solidFill>
                  <a:srgbClr val="0000FF"/>
                </a:solidFill>
              </a:rPr>
              <a:t>-сообразительность;</a:t>
            </a:r>
            <a:endParaRPr lang="ru-RU" sz="2800" dirty="0">
              <a:solidFill>
                <a:srgbClr val="0000FF"/>
              </a:solidFill>
            </a:endParaRPr>
          </a:p>
          <a:p>
            <a:pPr algn="ctr"/>
            <a:r>
              <a:rPr lang="ru-RU" sz="2800" b="1" dirty="0">
                <a:solidFill>
                  <a:srgbClr val="0000FF"/>
                </a:solidFill>
              </a:rPr>
              <a:t>-способности  рисовать.</a:t>
            </a:r>
            <a:endParaRPr lang="ru-RU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9129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rgbClr val="660033"/>
                </a:solidFill>
              </a:rPr>
              <a:t>ЦЕЛИ ПРОЕКТА</a:t>
            </a:r>
            <a:endParaRPr lang="ru-RU" b="1" dirty="0">
              <a:solidFill>
                <a:srgbClr val="66003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Интенсивный тренинг развития произношения и речи.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Концентрация умственных способностей.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Концентрация внимания.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Развитие сообразительности.</a:t>
            </a:r>
          </a:p>
          <a:p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Развитие  артикуляционного аппарата.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Развитие памяти.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Расширение кругозора.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Развитие анализа и  синтеза.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Расширение словарного запаса.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Развитие творческих способностей.</a:t>
            </a:r>
            <a:endParaRPr lang="ru-RU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3726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[25]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92335" y="1854116"/>
            <a:ext cx="2022585" cy="164309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763688" y="4869160"/>
            <a:ext cx="5886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1. Придумай слово на букву З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</a:rPr>
              <a:t>2. Придумай слова на букву А, Б.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</a:rPr>
              <a:t>3. Какие слова можно придумать из букв данного слова?( См. ответ в конце книги)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22020" y="2328555"/>
            <a:ext cx="557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А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7905" y="836712"/>
            <a:ext cx="640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Р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0112" y="2213999"/>
            <a:ext cx="5565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C00000"/>
                </a:solidFill>
              </a:rPr>
              <a:t>Б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14920" y="3729226"/>
            <a:ext cx="4651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У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45500" y="3774231"/>
            <a:ext cx="4812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З</a:t>
            </a:r>
            <a:endParaRPr lang="ru-RU" sz="4800" b="1" dirty="0">
              <a:solidFill>
                <a:srgbClr val="C00000"/>
              </a:solidFill>
            </a:endParaRPr>
          </a:p>
        </p:txBody>
      </p:sp>
      <p:cxnSp>
        <p:nvCxnSpPr>
          <p:cNvPr id="10" name="Прямая со стрелкой 9"/>
          <p:cNvCxnSpPr>
            <a:stCxn id="4" idx="0"/>
          </p:cNvCxnSpPr>
          <p:nvPr/>
        </p:nvCxnSpPr>
        <p:spPr>
          <a:xfrm flipV="1">
            <a:off x="2300924" y="1252210"/>
            <a:ext cx="1262964" cy="1076345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348609" y="1052736"/>
            <a:ext cx="1231503" cy="936104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5347516" y="2996952"/>
            <a:ext cx="510878" cy="864096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1"/>
          </p:cNvCxnSpPr>
          <p:nvPr/>
        </p:nvCxnSpPr>
        <p:spPr>
          <a:xfrm flipH="1">
            <a:off x="3707905" y="4083169"/>
            <a:ext cx="1407015" cy="10656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945500" y="3499188"/>
            <a:ext cx="481222" cy="36186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6813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4067944" y="2601888"/>
            <a:ext cx="4599409" cy="32278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11560" y="962211"/>
            <a:ext cx="8352928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Прочитай и запомни !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66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А-А-А                                                                                                    Задание !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66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66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А-А-А                                                                         Нарисуй  в прямоугольнике любой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66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66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У---У---У                                                                                   предмет   на букву А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66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66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Буду , буду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66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66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с арбузом</a:t>
            </a:r>
            <a:endParaRPr lang="ru-RU" sz="1600" b="1" dirty="0">
              <a:solidFill>
                <a:srgbClr val="6600FF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66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Ар---Ар---Ар</a:t>
            </a:r>
            <a:endParaRPr lang="ru-RU" sz="1600" b="1" dirty="0">
              <a:solidFill>
                <a:srgbClr val="6600FF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66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арбуз нарисовал.</a:t>
            </a:r>
            <a:endParaRPr lang="ru-RU" sz="1600" b="1" dirty="0">
              <a:solidFill>
                <a:srgbClr val="6600FF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66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Арбу –арбу </a:t>
            </a:r>
            <a:endParaRPr lang="ru-RU" sz="1600" b="1" dirty="0">
              <a:solidFill>
                <a:srgbClr val="6600FF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66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Бы---Бы--- бы</a:t>
            </a:r>
            <a:endParaRPr lang="ru-RU" sz="1600" b="1" dirty="0">
              <a:solidFill>
                <a:srgbClr val="6600FF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66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Нам арбузы</a:t>
            </a:r>
            <a:endParaRPr lang="ru-RU" sz="1600" b="1" dirty="0">
              <a:solidFill>
                <a:srgbClr val="6600FF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66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Всем нужны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66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303312"/>
            <a:ext cx="24397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5" descr="data:image/jpeg;base64,/9j/4AAQSkZJRgABAQAAAQABAAD/2wCEAAkGBhISEBUTExQWFBUWFxgXFRUXGBcXGBUYFBcYGBYYFRQYHSYeGBojGRcYHy8gIycpLC0sFh4xNTAqNSYrLCkBCQoKDgwOGg8PGiwlHyQvKSwsLy8sLCwsLCkuLCwsLCwsLCwsLCwsLCwsLCwsLyksLCwsLCwsLCwpLCwsLCwsLP/AABEIAOEA4QMBIgACEQEDEQH/xAAbAAACAwEBAQAAAAAAAAAAAAAABQMEBgIHAf/EADwQAAEDAgQEBAQDBgYDAQAAAAEAAhEDIQQSMUEFUWFxBiKBkRMyofCxwdEHI0JS4fEzYnKCkrIUosJD/8QAGwEBAAMBAQEBAAAAAAAAAAAAAAECBAMFBgf/xAAtEQACAgEDAgUDBAMBAAAAAAAAAQIRAxIhMQRBBSIyUWETgfFCcZHwUsHhI//aAAwDAQACEQMRAD8A9xQhCAEIQgBCEIAQhCAEIQgBCEIAQhCAEKKpimN1cAqtTjDRoCe/l9i6JQhtIvoSk8b0sBOguSe231Q/jBAM5Qb2kbf7uyq5UE0xshJWeIOYb12j3vqpaPH2Ota2sOB+hhWsjUhqhQ0sWx2hUyFgQhCAEIQgBCEIAQhCAEIQgBCEIAQhCAEIQgBCEIAQhKeK8cbTkAgkanZu946bfhqhDdF7FY1tMXPQDUk8gBcnoEg4j4ijfL0HmdbckSAP+XoVncdxtzyYMWu4mHEbjk1uluo1N1XpYf4kTcHT5ryLSNOwjrvbNLOrqJmlmvZDA8eLjDA6+9/+xOnrA5LitxAEhjfPUPq1nMuO9th10VLGcSDRkZdzpFrwDa0auOyucNwIpNlxGaLm8De5/ONgmna5fYpv3LEOALiZIaSSRrAOw2gGGiw16qJvDzUaC4ls3ytII6Gbj29byq2Ixbyx7p/duMDQdBbsL9k3wbv3TCbeUAg/ekD9VLg4q73JF2Dq5jkcTmYY5SBadNdLfqucS4TkflDm/K6dhGpkRbb2VTi7clYkGCYMiRHc+1+uycHBZmBr4zNiHNAtF583bSIPLZWcUvN7kV3KTeIPpRmLuhNzEm5E9hafWyd8M8SkgGZEx07EHT+17pXjsHIBFiCCRqDESWg79eR5qjjaLmkupyDyiz+4FgYOq5uemn+ApOJ6Nhsa14tryVhec8J44CJaYd/EBEereX3rK2PCeNNqCCbrrHKm67miGRPZjVCELqdQQhCAEIQgBCEIAQhCAEIQgBCEIAQhUuK8RFJhJIBIMTtGpPQSPUgboCjx/jYptLQ4CB5nW8oiYE2zRz01vofPcXxJ1Y+UQwHyzPmM6yZOskuiT2X3iGL+O4gnyiZnrBdmOkkXJ7bQvmEgtDiIm4Bg2ItabW26rz82Zy2XBhyZHPg5pYEucC8zGgiwmdOdgDcbFW8XxBlJpBPmIsBM30lw0uqnE8V8NjS1wDg6ALcjNt9ul0lw1M1Hga5jrc9yd+a6YcepKTexEY7WzReH8HP7x/dtj/yH9uUaJ6+jLSAYOUwYES4HURp07qqxwDTawBsJNgNJ10/LupqVWY1uATE3Mc9ufWferyuT1FyhXxbctOmTDQ7K8QQAGwCHGf5gSQNm+74vtIOuh2vpf7/XFVarGYhwJzBric03cYmCec2nnK0zcQDDhPmiNBb1vblzld8uyRPAq47TeHhxuCLGZFtQOQuInmmWAxE0Wk3AtfR0E3HTT1tsjF1Wlhz5Q3R0ugbAidtOmmiWcIx80QJuC4TuLkgkc4I/qqvJcP2Kt7FnH8SdSEQCb5XT/CIsd5FoM3UeExvxGwRDhY3kmBrl+9FxiqTaoAJMgeXS2kmNOQvySzhhb8VwjQmzrwBr6yp8k4P3I2aKWKxbqeIcSI8123hzSBc9xfufd0OIvovD7lsS4yPLvm7Hf371uIcIbUMizuZJvAtrv1UPCHNNM0nWcC4FpMZgdQIvsQe/ZZ5pSSlHtyVe6tHqPA+Liq2D8w+qbLyPh/GamEqZXyWgj4dS5OXZlQ7uF7jUbL1Lh2OFWmHjdasU3JbmvHPUi0hCF2OoIQhACEIQAhCEAIQhACEIQHNR4AJNgBJPIBeceLuOFznDS8ZecfK3pcyfXkFrvE/Efh04Hc+nyj1dfsxy8p4risziNYNjzdq4+ht6rlPzeX+Tjkd+UMBhqtQO8wDXEhxMnlMczFtdJTjDOeGjNEiB3AjU7nL+Kr8OqD4bY9rWIPPmTJ9rc5qlfI0uguAGjQJIGgjnrtusGWbb0mZu3Qn8QYgZ2sA8wEuMXv8AKJ35x17ptwjBNptBI/eR5r6ZjMW5AD17rL4CuH4hr36OcTc6WOUSdhAHoFrBUAvM7iDIMjlpy+5XTNJ44qCLy8qSLGIYHhzMxg6hpuQTO8gCZkxJketbGcUZQaWl8ODfJDYuZAsWkRYEk/ivjadMnMW3AmfNNr7noANIhVMTwhlQZi4tdltpGvlzHUxMaqkJR/U9iqaL+IwvkbTy5pOZ77+YwCTmO5N+zdIFrorkCCWnQS1pGluZja19PbN4ijWoBuWsHNzBgztPlBNiLmwy3G2yvYVtRp876Z8xNhYAz8uh1MCZ03VpyenlUGMqzA5pa4eUzYGOV516+u6zPDsQKdZwzQPMAeeU+U9zCZV+JtYBmO08ydf4YsPw+qy765NYkG5c6CepOvUz9V0w3JST4Ed0zZ/G66XJ7aD+vJLOHQa9Y5QL2BuRJneeQ91ao179fsev9lm24s0yXtfDzIc2LdQZ5EfYVcNyUkikN0zWtq626/pP4/d0uNrFlfOCGyMw1IcYg9s0fX1V/DvzQdCQOnXY3ufql/iChlDHA65rctDIEaSTqowPz17jHyOcRkrU5Hma9ug1nWCdiD9e60/g/iZBDXHUC+kk7xtJ/Fef8N4kWPAghjoOXk42BaeUjbryC0+CPw3NI/yiRvO46RMdlfS8Ul7F1cJHpaFDg6+dgdzCmW03AhCEAIQhACEIQAhCEAL4hRYmplY48gffZAYXxfxAueYvEnpYQ2Tyjzf7ysXSY1zm6Xu7zEm1/qfz0stFxurd5PX2uAPZZrCF4IIb5bgmOQ19Advqs7l6mZG7tjWlYQABGmp+p9Pfqo8VjBTYXWsLDQuOzR6xELjEVC0EgTAJ7H3/AA+izuL4k/EOaxoyiTAmZJ3JsIAn6+mKGNzdvjucoxcmc8LwvxKgbsLu2sNfqQPVaajSa0kiRYCCSQNbx/DptyVTB4FlJ0tJ0yyepB1EdLX2VptYkOMZYNtbxYkz2t3TPl1vbgmc9XAcQxr6TczG5zsy5I/zaSQLCI9RdZ7A+Jntf+9OakbGwln8pbz0Fu6ekjMHXmLAzabk5TobC6zPijDsaWvaIc8mWjQ2kmNjMDS8ypwOEvJJck42m6Y3fxd1ep8Omw5A5peXZmxBmCAScpcBtO0CJDM1SP4pi82k9ba2/LVUMAz4dNocBniXmxJM3LjvfmpHVPSJ3uNNIPTTouGSSbqPCOU5K9jnHYNlYf54hh1DgLmREb6jSR2Wfwr4rUw4GMwt3uCZ20PVaOpUs6dPyMTPLXZZjimLzVmFh8wLQN7h+VoOm8CD05rT005NOH9RfFJvympbiIJ7z0SjicNqtq5TkzNJ0uRcgN5EDfW6uOmHX1BHpuOqq8XM0pJPzWG09R2B91TBKpL52OeJ1JD3D4gOaHC4IB56hdV2ioxwIEmQCRcH+EyBNh7+qQcH4oCAyIc1ojqAInpaE5ZWGu339FDThKg7i6FDqRDnhw8w9IuBt6d5la7hVZzmNztIMXn0yxBmdOWqy3E3t+LIvIl19ZtIOy0WBxk0mOGgaAR2hpbHdbcj1RR2k7SZ6F4ZxOZhGu49yCPSE6WN8E4slzwZHmJg2IDxa3+36rZLQuDXDgEIQpLghCEAIUOIxIZE3LnBoHMm/wBACewKllRYPq+L4hSAVLi7oou6/wB/yV1L+Of4DvvYoQ+Dy3xHir5f5jmJ5Q6bdZj0BVLh9WaZ6ON+lrHkrWMpB2IdnE5RAG0eWDbU3d7KlhqIY57Z8pgtBOkATr1i/fksGWS06e/JlktqJKtYgEgSRJDefIDuZWY4NWayo0u0EieUtIn6rRVa4FyYA3Om/PaEm4Oxr6lR5aMsOgEaZ3W1tOUEeqjE6jKysNoyscux1OHODmmNSDm20EbmwtfVFGuXCZOU2aCIMAfNPXX1Valh8jyGktZYho0LhrO8EAes9FO58769B7rNKlwcZUuBXxPjhpkgB3y6kCATI3Ekaa8ll8Zj31XS90kCBYAADkB+PbkFtKxLmkWMgiDcabiL81iMVh/h1HMkHLAkdgVs6Vx7Lc04Gn23NvSxYqNa6fmAMd9bcwbKSdCew9QTbe/5JVwei1lEFpPnDXOMbwJ2uOX5q+2pf8+kxY+n1WCcUpNIxySUnR1JbJESTMGTeANRtpbob3WY4k8NqWyzMy2QC6ZNj1tbknHEOICi0TqflEa5YmY2/X1WdxVZ1SahAEmLCAIEwB+a2dLF8vg79PF3b4NbhsRnaHQWzBj8NtIUrqTXCHCRtzki0dbqpgQcjcxBOUXFhpt6QpMRXDWuJI0NtLxaOvZZkvNsZv1bCvhzXBxeCAWfMOYBAeN1pKb53EQbzaNysfcCT/Fe+99fca91pOH4NjWtIAJIEzfUCddFs6hLlmnOlyynh67Qx0WJLSBsIm+v3K0Ph54+HpBa6J7x+RHsl+JwTC1zgIIEyLacwrPhnN5oEtkXnQjkN7H8FZyU4NonUpRtG+8PVf32uw/7GPxK2qwnhynFUH+YH6FoH4lbtaIelGnFwCEIVzqCELivVDWlx0aCT6XQCnFYoGu4n5aQgdXvALu8Nyj1csdxzxZUz+VxACececWYb/M4ku7uJLvSSVg20S4npqfZeVlk9XJ73hXTQcXkmjS8M/aBUH+J5h1/X9Vq8B4poVB82U9dPf8AWF5Di3aAbKAYl43/AF9FMM049z0cvhWHLvHZ/B7214IkGRzCq8WbNFy8u4F4krMbOZwaDB5T25d9YWow3jgVAWPAM2B0PtELTHqov1bHiZ/C82O9O5i+O1RSxGbQFsHeL2MKhSx4ILojNETewsJHv7lM/F3DXvJfTYXy3RkOcSDP+G2XTptssecTBLTZ7LObu3a42sNFnypSVpnnrC1tJDfE4yKTnjUAmNrf0VLw7VHwnDk7/wCRH4JDxjEPyg5jlMNLbjre97hfeAY05nAm0TG0gi/dXUP/ACZzl0/ldGr+Nc6nSw7DmR1tt6qtSfclx0IDWkjebaCTeJ6qNuKb6+02HPW6hxDw8RuIINpBB09hEdVwVcGb6LRfJv8A3H031CxeNaPi1Mthnd/2M/VaPFYsMY9xdrMcwSIDQe83WWYRyPotXTKrZ0w4nG2ajg2b4DZ5mDmOmYx2tsNlYrYcPbBsbGeRnYnQfrzSfgGa5nyTBE2JI/GITv4gJg30PvvquGVVN0cMuNqTZTxPA6bgS1sO0Bl0C8877jTdKK+DcwljrZR6HkR3WpbU2m4vHqlfHWeZpnVsGOQM39/ou2Ccr0sYpu9LLvDqYFJkT8o58uRtqp30szYm+rTyIM35j0VPhJeREHJoCfXfU3tpvrZNgy2nVcpLTMzzWmRlnUnF+U6zHrPNabC0yGgEzp9BskmHa57w7LEvzF1yBJmJ01/FaKmANbff4rr1DukdM7ukcY6oW0jG9v8Alr+aZeHKf7uJnzHbsoKdgXOA0+xfmm/hzD+Rs9fqSfvuqwXkr5Ih6aNLwKj+/b0F+lz+v0WyWX8M05qvcNLD2C1C3pUqNuNbAhCFJ0BU+ImcrP5nCezPMfSQB/uVxL6j81c8mNA9XXd9MirJ7EMz3jWtDGjr+i85xONIdIMazHe30C1PjnHH4sbBZDG6TI217XXlTeqbZ9p4bi0YY33Kz8UXG9uikpOzOtbmNZBt99lDTojLI15jSPqTPppvtPhnCnOZ4LjsLADXT70UP4PVlVbEgF4mNtdR+lgrWHkGdVSw+IzEn8vWyYCkJseX5a8lV7HCTVDLCV5iREX7/SyY1qLKtqzW1BaA8ZoteCdPRKKFXLbXQe2qvU3yBb10ud500VDz82NS7CPjfgDDVh+6e+gdoPxGEnm18O/97LNVf2e4yg/MwMxDYImm6HgayaToO2jS5b81AReY5E6c7hQ/GOYxr68l2jmlFV2McuhhLjY8zOIIqFjpa5sEscC1wn+ZroI1Go5L7/5XIkGPaV6bXa2s2KzGVhFg9oJB/wAjvmYbnQjVZ3HeBaFQk4aq6mR/+VTM9p1+VzoeO5L1dTg+djFk6HJHjc8+r/4jpN9ybyufjDLGh0J3j7kJtxvwbjKBLnUHObu+mfiNB3JDPMB/qASEVZFojput8aaVGNpp0xlgMVUYCQJYTfvz9lpKFTM0GTeI9UnwdENaIuYmepTagNFjyyTexlzJUWMViPh05GpsPzn6pNWquJzOMu59vwWhw+HERAPMwlXE8NkeRqHAuG2XMTaNoK6YHG67mPG1dD/C0Q0Bo+UC1+Wv4yuOKtAouOhtA3MkfSFYwY8gJGUkTGscgeah4nVb8MsI8zvlB2JPzZtBB+7rNC3NfuZ16j7gmjK3LBED31PrJU7Kf7wHmIHQC5A7qhwRpymxAJnNpOggc7pxSp2nlv8AcKZ+WTRWSqTOcY4BgG5+mXf76pzwh+ZjWD+X+n5/Tks9Qa7V1y64cRNhYRO155aLdcBwEMbLROwG0zA+p9yt2OCikjRGNI0nh7BBjDG5/IT9U3UVCllaGjb7KlXc1pUgQhCEglmGEvqnm8/+rQ38kzS3Bn/E6Pf9XE/gqS5RHc858aN/fElZDHVCZAMR0n0AW28aMIqki39liKjYM7ryuJM++6B3ij+xc4SBVa5os7YEWOXWDt25c1T4rhpsc3QADWLxbfnv7QPxJBaWktM7A2i/ortLGsqnzaix5dYU7xepGiUXu3wxbTbkANM+UAAl1gTYuLWagCwkmST6Btw3GipOUAAny8z/ADEDlKqVuH5psSL2bInf0H6rrHAtaG0GZTl+G0jUtEGo95N5c6wEmGgAbydSK1GlBfgcUajTJaZykgm8A2mOev1Vo18o77b+n3yWcwtZ1JrWNJDblxyi4YfM653kKzheMkh7nAANA1kAZvlzHkJMwJAB1VHH2OGTHW/YY1qxd2mbQOup0/oucO3Uz0AnnoRHW/5JdheLmq/IYA+E0ut/E7La+gvormE4owsc4wGteWdSYBG1t1Di0Q4tLZFxzoEDrfv69I9lWoVMzjO1j016m6oU+PtLA94gl5bY7XLTE8iL+q6wmP5w0mNL/MARe0HzQeoOohTpaGlrZ8jqljspMGwIHqoeK8LwOJE4ii3Of/1ZLH9Mzmxm9QRcKCliQGkWm07RP9Dy5qLieIyhp2kaXkbjn0SLaezOM+njkdSRRreBSADh6rakRLahyOAA1DgMrvZqqO4fUpQKjHNNuoP+lzbH0Kc1awDRlM9uR0V3w/xiaop/Mw6tcJB5yDaP6K2p9zzOp8JU4OUHQhwb8zst5HMQf4ddhrbnJ9afEmmpXDGAktEaanUzOwXrWM8A0KkVKJ+C4i7QMzDpfLILTbYx0WDxPBXUMe8OLXAsJa5rg4H5QQQYLT6aaHVaK+m9T9tj5OUHBtkzKUtBIIJFxuDpHVIOKvHxfM0wAIvBM3BNjEzotPRH4cvuyS+I6oLxTygRDs0Xgg2EjRc8D85wjzZFgeJQwNylxEAQIHqeevsm9Hhz33e6LiWDQDcE7mF9wHDMjAXgZt+kCIGwIG49ym+G8t3EAajWfb1Fkclq8g77HTMJnqsbs3zu9/KPx9CtzwfBwMx9O+5SHwxw1z5qOsHGfSLD7/NbBoAsFvxw0o1Y49zpdLkL6F1O59QhCAEsoWrVRzdI/wCDPzn2TNK8UMuIB/mZ/wBCZ/7j2VJ9mQzJ+M8D5s3O/svO8WLr2PxFhM9LtdeU43BEVCDqLn1Xm5Vpmz7DwnPqx0+wnewgd19p0IaSD7/l1U2IbewXdiIOn4KLPc1bEeGx5bEm5MbHXS3L9Ezo4oOkjlrbt+vslD8NfpqT+SrNeWzcnaNhN476KdKlwVljU+DR02giwBJ17ax9VC/hzXU3MFgXZ3Ea66dLWCVjHZW8jMfZ7I/85wg3n9eqrpZyeBsvUOGZcSSG+U5SDoAAbAe0Ko7BfPTaQXCXDqQQfL1iR1Ajcr7w/iTs0PcT3Mj2U2KxkPkRfeLyRGqndMtplF0Q1uCltF7ZuSXCZ3JPm5Afgq2FbWcfM1oAGUQGgkybGGgRIECNtdIYU+JEaG8nW51mb681YpY2RJ112GtzYDWVOuSVGf6GmSl7cb7fwVq9MAF0k3Do0iAB7SoG1iXFrpdMnoD0N/qNeaZ4irmA2+n9/wCiXO1/BVTNEXa3LTHZaW1rDnGwiFe8LYYvxAOt/ok2RxgC5PJekeBvD7qTfiVBc6A7BWUdTox9bmj0+Fu93waPi+N+DQJ6QvL+KUX1W6lr21GEGYltQkGSL/xNMT7LReL+KOqVG0hpmuB0ggGPSf6pfXpZAXa3a0byYBEdsoXZ7tz9lt/fk/PMsrdhQpwB92CW4tgrV3NDQGtblfULSSDOaGmYzabaZlDxTijgW06Toe7XeG8838PtMXtCtYJrWtDG+YiZEGS4/MY1P6LPFOK1d3wcC2KTifmOXlDS73sAO4Tbw/wd2IdncC1gtJMzfQH9LellJwrguYh1UwP5Abn/AFOGg6C56aLW0IAAAAAsALADoFt6fA0rkdYQ7suYdgY0NaIA0Cma5VmOUzStlGglBXYUbV2FBY6QhCgkEu4zScaedt3MOaBqRo4D0vG5ATAqNzlDjqVEMoUXipTBBkEAg91ifEfAizM4bz3+wte8fBfI/wAN5/4PP/yTpyJjcBS47CCq1ZcmPUvlGzo+qeGfweL4yhF420/FVHNOsGy2nHOBuBzEae0bffVZuvh3EiAe/Y7/ANFhTrZn2mDqI5Ipoo06mp/T75KP4V+2se+quGhF4IPveOREDVcBoA5D12hTfsaFL2KjqGnU6aLunh/X9T/YqcEc/v8AVd0zaZj3nqbaf3U2yXJlR+Hhx6fXt1XbqRN/v6KRrZIn+/5eilB5yOw103Nt/uyWHIqMwZ10hWRTy8vWyDXO/wCP5cvvvF8Yk2v6eibsjeRJVq2+/ouKVB9R0Df7/JPeCeGH13ibNOro07GVvOFeFqFC+p6wrQi5cHndT4ji6fbliPwf4Syj4lQDtCd8e418MfDZ85H/ABHM/kqvGfFQaTTpXf8ARvV35Df6jPU6TqhIklxu93Id/v0su0f8YfdnxnWdZPqJ2/wfMNhc9Qv1DdD/ADHnP+orPeJuPZqnwqYzBkhzgbF7vngjUCALbg3TviWJJb8Khpo6oOWkU/r5upjUEL8F4aiLLrSqjIse24k4VRLPlBE6nUn8o6LVcKoR059VfwnAgNk2w/DI2XSEN7J0kmBJTrDlU6OCTGjRhaUSkWKanaFHTap2tQufWhdhfAF0FUsfUIQoJOXKCoVZUb6alENC+sZBBuDYg6EciEvp4n4Jgkmns43LOjjy5O9+ZaV6BSvEAhJRUijLlWkyq26ScQ8LtglrQTt07fe6i/8AJNIyzT+Tb/af4e2nZMsD4gpvME5Tu02Ppz9FjyQX619zTh6qeN7MxGO4O9syCBtbTp/VIcXgyDB+ncz9/ovYqlOm/WEtxPhik8zA/RZngkvTue90/i8V60eWCmAIIIO3YA2XRoTpNvs/U/Vek1PCFMm912PB9MbAdt+6j6U/Y1vxbCeXf+PBNnei6OHe6zWmbQACfrqvUHeEaJJJFydVbwvCKNPQeveP0UrFMpPxnGlsrZ5VhfDtZ8AMI7rZcH8BgAGofRPMf4gw1AS57Gx1CxnGf2tNu3DMLv8AO7yt30b8xvzhXjjT+Ty+p8ayZFUNjd1sTRw1PVrGtFySAAOpKw3GPHb6xNPCiG6OqkR3yg/ib9N1kK2NrYp2fEPc7cN0aOw2/HqnfDKLREiw0GgXXS3t+P8Ap4OTJKbL3A+EVH/LJk+Z5m57mZP331dLgwDcu2/+Y8zzUXC8bYDbYbDsE/w7wQtcMaihBJCylwdvJWmcMHJNGUwpRSV6SOgup4EKdmFCuCmuwxSCs2ipW01KGroNUE0ctapAEALoBQSAC+oQoJBCEIAQhCA+Fqq4jAhytoU2RRk+KcAeflWL4twyq3UFevkKCvgmP+ZoKOnyVcDxBvHMVR+V5IGzvMPrf6q5R/ahiaYh1Jj+ocWn2IcvR+IeCaFTaCstxL9l5uWFcPoRu0v9FaoUN/bG5uuHJ7PH6BRu/bO7bDH1eFVx37PK7f4Z7JPX8K1W6sPsn069x9xlif2uYp3y0mt9SUg4h4tx9ez672tOrWeT6t831Up4O4bfRdM4ceSjRFEUhRToOJ8xLu5J/FM8PQ+9FdpcPPJX8Pw/orENlXDUU4wlFd0MAmWGwSskQWMC2E/wdUpbhsLCa4eguyCGlCqrjHKhRYrtMIzoiYLsLkBdgKCyCF9AQF9AUEhC+oQoJBCEIAQhCAEIQgBCEIAQhCAF8hfUIDg0wVBV4ex2rQrSFNkUKK3hyi7+EKlV8G0T/CFpEQlkaTKO8F0+S+DwgwbLVwjKloaTLt8MtGynZwIDZaDKjIpsjSKGcLA2U7MFCYZV9ypqGkqtw6lbTUsL6osmjkNX0BfUKCwIQhACEIQAhCEAIQhACEIQAhCEAIQhACEIQAhCEAIQhACEIQAhCEAIQhACEIQAhCEAIQhACEIQAhCEAIQh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7" descr="data:image/jpeg;base64,/9j/4AAQSkZJRgABAQAAAQABAAD/2wCEAAkGBhISEBUTExQWFBUWFxgXFRUXGBcXGBUYFBcYGBYYFRQYHSYeGBojGRcYHy8gIycpLC0sFh4xNTAqNSYrLCkBCQoKDgwOGg8PGiwlHyQvKSwsLy8sLCwsLCkuLCwsLCwsLCwsLCwsLCwsLCwsLyksLCwsLCwsLCwpLCwsLCwsLP/AABEIAOEA4QMBIgACEQEDEQH/xAAbAAACAwEBAQAAAAAAAAAAAAAABQMEBgIHAf/EADwQAAEDAgQEBAQDBgYDAQAAAAEAAhEDIQQSMUEFUWFxBiKBkRMyofCxwdEHI0JS4fEzYnKCkrIUosJD/8QAGwEBAAMBAQEBAAAAAAAAAAAAAAECBAMFBgf/xAAtEQACAgEDAgUDBAMBAAAAAAAAAQIRAxIhMQRBBSIyUWETgfFCcZHwUsHhI//aAAwDAQACEQMRAD8A9xQhCAEIQgBCEIAQhCAEIQgBCEIAQhCAEKKpimN1cAqtTjDRoCe/l9i6JQhtIvoSk8b0sBOguSe231Q/jBAM5Qb2kbf7uyq5UE0xshJWeIOYb12j3vqpaPH2Ota2sOB+hhWsjUhqhQ0sWx2hUyFgQhCAEIQgBCEIAQhCAEIQgBCEIAQhCAEIQgBCEIAQhKeK8cbTkAgkanZu946bfhqhDdF7FY1tMXPQDUk8gBcnoEg4j4ijfL0HmdbckSAP+XoVncdxtzyYMWu4mHEbjk1uluo1N1XpYf4kTcHT5ryLSNOwjrvbNLOrqJmlmvZDA8eLjDA6+9/+xOnrA5LitxAEhjfPUPq1nMuO9th10VLGcSDRkZdzpFrwDa0auOyucNwIpNlxGaLm8De5/ONgmna5fYpv3LEOALiZIaSSRrAOw2gGGiw16qJvDzUaC4ls3ytII6Gbj29byq2Ixbyx7p/duMDQdBbsL9k3wbv3TCbeUAg/ekD9VLg4q73JF2Dq5jkcTmYY5SBadNdLfqucS4TkflDm/K6dhGpkRbb2VTi7clYkGCYMiRHc+1+uycHBZmBr4zNiHNAtF583bSIPLZWcUvN7kV3KTeIPpRmLuhNzEm5E9hafWyd8M8SkgGZEx07EHT+17pXjsHIBFiCCRqDESWg79eR5qjjaLmkupyDyiz+4FgYOq5uemn+ApOJ6Nhsa14tryVhec8J44CJaYd/EBEereX3rK2PCeNNqCCbrrHKm67miGRPZjVCELqdQQhCAEIQgBCEIAQhCAEIQgBCEIAQhUuK8RFJhJIBIMTtGpPQSPUgboCjx/jYptLQ4CB5nW8oiYE2zRz01vofPcXxJ1Y+UQwHyzPmM6yZOskuiT2X3iGL+O4gnyiZnrBdmOkkXJ7bQvmEgtDiIm4Bg2ItabW26rz82Zy2XBhyZHPg5pYEucC8zGgiwmdOdgDcbFW8XxBlJpBPmIsBM30lw0uqnE8V8NjS1wDg6ALcjNt9ul0lw1M1Hga5jrc9yd+a6YcepKTexEY7WzReH8HP7x/dtj/yH9uUaJ6+jLSAYOUwYES4HURp07qqxwDTawBsJNgNJ10/LupqVWY1uATE3Mc9ufWferyuT1FyhXxbctOmTDQ7K8QQAGwCHGf5gSQNm+74vtIOuh2vpf7/XFVarGYhwJzBric03cYmCec2nnK0zcQDDhPmiNBb1vblzld8uyRPAq47TeHhxuCLGZFtQOQuInmmWAxE0Wk3AtfR0E3HTT1tsjF1Wlhz5Q3R0ugbAidtOmmiWcIx80QJuC4TuLkgkc4I/qqvJcP2Kt7FnH8SdSEQCb5XT/CIsd5FoM3UeExvxGwRDhY3kmBrl+9FxiqTaoAJMgeXS2kmNOQvySzhhb8VwjQmzrwBr6yp8k4P3I2aKWKxbqeIcSI8123hzSBc9xfufd0OIvovD7lsS4yPLvm7Hf371uIcIbUMizuZJvAtrv1UPCHNNM0nWcC4FpMZgdQIvsQe/ZZ5pSSlHtyVe6tHqPA+Liq2D8w+qbLyPh/GamEqZXyWgj4dS5OXZlQ7uF7jUbL1Lh2OFWmHjdasU3JbmvHPUi0hCF2OoIQhACEIQAhCEAIQhACEIQHNR4AJNgBJPIBeceLuOFznDS8ZecfK3pcyfXkFrvE/Efh04Hc+nyj1dfsxy8p4risziNYNjzdq4+ht6rlPzeX+Tjkd+UMBhqtQO8wDXEhxMnlMczFtdJTjDOeGjNEiB3AjU7nL+Kr8OqD4bY9rWIPPmTJ9rc5qlfI0uguAGjQJIGgjnrtusGWbb0mZu3Qn8QYgZ2sA8wEuMXv8AKJ35x17ptwjBNptBI/eR5r6ZjMW5AD17rL4CuH4hr36OcTc6WOUSdhAHoFrBUAvM7iDIMjlpy+5XTNJ44qCLy8qSLGIYHhzMxg6hpuQTO8gCZkxJketbGcUZQaWl8ODfJDYuZAsWkRYEk/ivjadMnMW3AmfNNr7noANIhVMTwhlQZi4tdltpGvlzHUxMaqkJR/U9iqaL+IwvkbTy5pOZ77+YwCTmO5N+zdIFrorkCCWnQS1pGluZja19PbN4ijWoBuWsHNzBgztPlBNiLmwy3G2yvYVtRp876Z8xNhYAz8uh1MCZ03VpyenlUGMqzA5pa4eUzYGOV516+u6zPDsQKdZwzQPMAeeU+U9zCZV+JtYBmO08ydf4YsPw+qy765NYkG5c6CepOvUz9V0w3JST4Ed0zZ/G66XJ7aD+vJLOHQa9Y5QL2BuRJneeQ91ao179fsev9lm24s0yXtfDzIc2LdQZ5EfYVcNyUkikN0zWtq626/pP4/d0uNrFlfOCGyMw1IcYg9s0fX1V/DvzQdCQOnXY3ufql/iChlDHA65rctDIEaSTqowPz17jHyOcRkrU5Hma9ug1nWCdiD9e60/g/iZBDXHUC+kk7xtJ/Fef8N4kWPAghjoOXk42BaeUjbryC0+CPw3NI/yiRvO46RMdlfS8Ul7F1cJHpaFDg6+dgdzCmW03AhCEAIQhACEIQAhCEAL4hRYmplY48gffZAYXxfxAueYvEnpYQ2Tyjzf7ysXSY1zm6Xu7zEm1/qfz0stFxurd5PX2uAPZZrCF4IIb5bgmOQ19Advqs7l6mZG7tjWlYQABGmp+p9Pfqo8VjBTYXWsLDQuOzR6xELjEVC0EgTAJ7H3/AA+izuL4k/EOaxoyiTAmZJ3JsIAn6+mKGNzdvjucoxcmc8LwvxKgbsLu2sNfqQPVaajSa0kiRYCCSQNbx/DptyVTB4FlJ0tJ0yyepB1EdLX2VptYkOMZYNtbxYkz2t3TPl1vbgmc9XAcQxr6TczG5zsy5I/zaSQLCI9RdZ7A+Jntf+9OakbGwln8pbz0Fu6ekjMHXmLAzabk5TobC6zPijDsaWvaIc8mWjQ2kmNjMDS8ypwOEvJJck42m6Y3fxd1ep8Omw5A5peXZmxBmCAScpcBtO0CJDM1SP4pi82k9ba2/LVUMAz4dNocBniXmxJM3LjvfmpHVPSJ3uNNIPTTouGSSbqPCOU5K9jnHYNlYf54hh1DgLmREb6jSR2Wfwr4rUw4GMwt3uCZ20PVaOpUs6dPyMTPLXZZjimLzVmFh8wLQN7h+VoOm8CD05rT005NOH9RfFJvympbiIJ7z0SjicNqtq5TkzNJ0uRcgN5EDfW6uOmHX1BHpuOqq8XM0pJPzWG09R2B91TBKpL52OeJ1JD3D4gOaHC4IB56hdV2ioxwIEmQCRcH+EyBNh7+qQcH4oCAyIc1ojqAInpaE5ZWGu339FDThKg7i6FDqRDnhw8w9IuBt6d5la7hVZzmNztIMXn0yxBmdOWqy3E3t+LIvIl19ZtIOy0WBxk0mOGgaAR2hpbHdbcj1RR2k7SZ6F4ZxOZhGu49yCPSE6WN8E4slzwZHmJg2IDxa3+36rZLQuDXDgEIQpLghCEAIUOIxIZE3LnBoHMm/wBACewKllRYPq+L4hSAVLi7oou6/wB/yV1L+Of4DvvYoQ+Dy3xHir5f5jmJ5Q6bdZj0BVLh9WaZ6ON+lrHkrWMpB2IdnE5RAG0eWDbU3d7KlhqIY57Z8pgtBOkATr1i/fksGWS06e/JlktqJKtYgEgSRJDefIDuZWY4NWayo0u0EieUtIn6rRVa4FyYA3Om/PaEm4Oxr6lR5aMsOgEaZ3W1tOUEeqjE6jKysNoyscux1OHODmmNSDm20EbmwtfVFGuXCZOU2aCIMAfNPXX1Valh8jyGktZYho0LhrO8EAes9FO58769B7rNKlwcZUuBXxPjhpkgB3y6kCATI3Ekaa8ll8Zj31XS90kCBYAADkB+PbkFtKxLmkWMgiDcabiL81iMVh/h1HMkHLAkdgVs6Vx7Lc04Gn23NvSxYqNa6fmAMd9bcwbKSdCew9QTbe/5JVwei1lEFpPnDXOMbwJ2uOX5q+2pf8+kxY+n1WCcUpNIxySUnR1JbJESTMGTeANRtpbob3WY4k8NqWyzMy2QC6ZNj1tbknHEOICi0TqflEa5YmY2/X1WdxVZ1SahAEmLCAIEwB+a2dLF8vg79PF3b4NbhsRnaHQWzBj8NtIUrqTXCHCRtzki0dbqpgQcjcxBOUXFhpt6QpMRXDWuJI0NtLxaOvZZkvNsZv1bCvhzXBxeCAWfMOYBAeN1pKb53EQbzaNysfcCT/Fe+99fca91pOH4NjWtIAJIEzfUCddFs6hLlmnOlyynh67Qx0WJLSBsIm+v3K0Ph54+HpBa6J7x+RHsl+JwTC1zgIIEyLacwrPhnN5oEtkXnQjkN7H8FZyU4NonUpRtG+8PVf32uw/7GPxK2qwnhynFUH+YH6FoH4lbtaIelGnFwCEIVzqCELivVDWlx0aCT6XQCnFYoGu4n5aQgdXvALu8Nyj1csdxzxZUz+VxACececWYb/M4ku7uJLvSSVg20S4npqfZeVlk9XJ73hXTQcXkmjS8M/aBUH+J5h1/X9Vq8B4poVB82U9dPf8AWF5Di3aAbKAYl43/AF9FMM049z0cvhWHLvHZ/B7214IkGRzCq8WbNFy8u4F4krMbOZwaDB5T25d9YWow3jgVAWPAM2B0PtELTHqov1bHiZ/C82O9O5i+O1RSxGbQFsHeL2MKhSx4ILojNETewsJHv7lM/F3DXvJfTYXy3RkOcSDP+G2XTptssecTBLTZ7LObu3a42sNFnypSVpnnrC1tJDfE4yKTnjUAmNrf0VLw7VHwnDk7/wCRH4JDxjEPyg5jlMNLbjre97hfeAY05nAm0TG0gi/dXUP/ACZzl0/ldGr+Nc6nSw7DmR1tt6qtSfclx0IDWkjebaCTeJ6qNuKb6+02HPW6hxDw8RuIINpBB09hEdVwVcGb6LRfJv8A3H031CxeNaPi1Mthnd/2M/VaPFYsMY9xdrMcwSIDQe83WWYRyPotXTKrZ0w4nG2ajg2b4DZ5mDmOmYx2tsNlYrYcPbBsbGeRnYnQfrzSfgGa5nyTBE2JI/GITv4gJg30PvvquGVVN0cMuNqTZTxPA6bgS1sO0Bl0C8877jTdKK+DcwljrZR6HkR3WpbU2m4vHqlfHWeZpnVsGOQM39/ou2Ccr0sYpu9LLvDqYFJkT8o58uRtqp30szYm+rTyIM35j0VPhJeREHJoCfXfU3tpvrZNgy2nVcpLTMzzWmRlnUnF+U6zHrPNabC0yGgEzp9BskmHa57w7LEvzF1yBJmJ01/FaKmANbff4rr1DukdM7ukcY6oW0jG9v8Alr+aZeHKf7uJnzHbsoKdgXOA0+xfmm/hzD+Rs9fqSfvuqwXkr5Ih6aNLwKj+/b0F+lz+v0WyWX8M05qvcNLD2C1C3pUqNuNbAhCFJ0BU+ImcrP5nCezPMfSQB/uVxL6j81c8mNA9XXd9MirJ7EMz3jWtDGjr+i85xONIdIMazHe30C1PjnHH4sbBZDG6TI217XXlTeqbZ9p4bi0YY33Kz8UXG9uikpOzOtbmNZBt99lDTojLI15jSPqTPppvtPhnCnOZ4LjsLADXT70UP4PVlVbEgF4mNtdR+lgrWHkGdVSw+IzEn8vWyYCkJseX5a8lV7HCTVDLCV5iREX7/SyY1qLKtqzW1BaA8ZoteCdPRKKFXLbXQe2qvU3yBb10ud500VDz82NS7CPjfgDDVh+6e+gdoPxGEnm18O/97LNVf2e4yg/MwMxDYImm6HgayaToO2jS5b81AReY5E6c7hQ/GOYxr68l2jmlFV2McuhhLjY8zOIIqFjpa5sEscC1wn+ZroI1Go5L7/5XIkGPaV6bXa2s2KzGVhFg9oJB/wAjvmYbnQjVZ3HeBaFQk4aq6mR/+VTM9p1+VzoeO5L1dTg+djFk6HJHjc8+r/4jpN9ybyufjDLGh0J3j7kJtxvwbjKBLnUHObu+mfiNB3JDPMB/qASEVZFojput8aaVGNpp0xlgMVUYCQJYTfvz9lpKFTM0GTeI9UnwdENaIuYmepTagNFjyyTexlzJUWMViPh05GpsPzn6pNWquJzOMu59vwWhw+HERAPMwlXE8NkeRqHAuG2XMTaNoK6YHG67mPG1dD/C0Q0Bo+UC1+Wv4yuOKtAouOhtA3MkfSFYwY8gJGUkTGscgeah4nVb8MsI8zvlB2JPzZtBB+7rNC3NfuZ16j7gmjK3LBED31PrJU7Kf7wHmIHQC5A7qhwRpymxAJnNpOggc7pxSp2nlv8AcKZ+WTRWSqTOcY4BgG5+mXf76pzwh+ZjWD+X+n5/Tks9Qa7V1y64cRNhYRO155aLdcBwEMbLROwG0zA+p9yt2OCikjRGNI0nh7BBjDG5/IT9U3UVCllaGjb7KlXc1pUgQhCEglmGEvqnm8/+rQ38kzS3Bn/E6Pf9XE/gqS5RHc858aN/fElZDHVCZAMR0n0AW28aMIqki39liKjYM7ryuJM++6B3ij+xc4SBVa5os7YEWOXWDt25c1T4rhpsc3QADWLxbfnv7QPxJBaWktM7A2i/ortLGsqnzaix5dYU7xepGiUXu3wxbTbkANM+UAAl1gTYuLWagCwkmST6Btw3GipOUAAny8z/ADEDlKqVuH5psSL2bInf0H6rrHAtaG0GZTl+G0jUtEGo95N5c6wEmGgAbydSK1GlBfgcUajTJaZykgm8A2mOev1Vo18o77b+n3yWcwtZ1JrWNJDblxyi4YfM653kKzheMkh7nAANA1kAZvlzHkJMwJAB1VHH2OGTHW/YY1qxd2mbQOup0/oucO3Uz0AnnoRHW/5JdheLmq/IYA+E0ut/E7La+gvormE4owsc4wGteWdSYBG1t1Di0Q4tLZFxzoEDrfv69I9lWoVMzjO1j016m6oU+PtLA94gl5bY7XLTE8iL+q6wmP5w0mNL/MARe0HzQeoOohTpaGlrZ8jqljspMGwIHqoeK8LwOJE4ii3Of/1ZLH9Mzmxm9QRcKCliQGkWm07RP9Dy5qLieIyhp2kaXkbjn0SLaezOM+njkdSRRreBSADh6rakRLahyOAA1DgMrvZqqO4fUpQKjHNNuoP+lzbH0Kc1awDRlM9uR0V3w/xiaop/Mw6tcJB5yDaP6K2p9zzOp8JU4OUHQhwb8zst5HMQf4ddhrbnJ9afEmmpXDGAktEaanUzOwXrWM8A0KkVKJ+C4i7QMzDpfLILTbYx0WDxPBXUMe8OLXAsJa5rg4H5QQQYLT6aaHVaK+m9T9tj5OUHBtkzKUtBIIJFxuDpHVIOKvHxfM0wAIvBM3BNjEzotPRH4cvuyS+I6oLxTygRDs0Xgg2EjRc8D85wjzZFgeJQwNylxEAQIHqeevsm9Hhz33e6LiWDQDcE7mF9wHDMjAXgZt+kCIGwIG49ym+G8t3EAajWfb1Fkclq8g77HTMJnqsbs3zu9/KPx9CtzwfBwMx9O+5SHwxw1z5qOsHGfSLD7/NbBoAsFvxw0o1Y49zpdLkL6F1O59QhCAEsoWrVRzdI/wCDPzn2TNK8UMuIB/mZ/wBCZ/7j2VJ9mQzJ+M8D5s3O/svO8WLr2PxFhM9LtdeU43BEVCDqLn1Xm5Vpmz7DwnPqx0+wnewgd19p0IaSD7/l1U2IbewXdiIOn4KLPc1bEeGx5bEm5MbHXS3L9Ezo4oOkjlrbt+vslD8NfpqT+SrNeWzcnaNhN476KdKlwVljU+DR02giwBJ17ax9VC/hzXU3MFgXZ3Ea66dLWCVjHZW8jMfZ7I/85wg3n9eqrpZyeBsvUOGZcSSG+U5SDoAAbAe0Ko7BfPTaQXCXDqQQfL1iR1Ajcr7w/iTs0PcT3Mj2U2KxkPkRfeLyRGqndMtplF0Q1uCltF7ZuSXCZ3JPm5Afgq2FbWcfM1oAGUQGgkybGGgRIECNtdIYU+JEaG8nW51mb681YpY2RJ112GtzYDWVOuSVGf6GmSl7cb7fwVq9MAF0k3Do0iAB7SoG1iXFrpdMnoD0N/qNeaZ4irmA2+n9/wCiXO1/BVTNEXa3LTHZaW1rDnGwiFe8LYYvxAOt/ok2RxgC5PJekeBvD7qTfiVBc6A7BWUdTox9bmj0+Fu93waPi+N+DQJ6QvL+KUX1W6lr21GEGYltQkGSL/xNMT7LReL+KOqVG0hpmuB0ggGPSf6pfXpZAXa3a0byYBEdsoXZ7tz9lt/fk/PMsrdhQpwB92CW4tgrV3NDQGtblfULSSDOaGmYzabaZlDxTijgW06Toe7XeG8838PtMXtCtYJrWtDG+YiZEGS4/MY1P6LPFOK1d3wcC2KTifmOXlDS73sAO4Tbw/wd2IdncC1gtJMzfQH9LellJwrguYh1UwP5Abn/AFOGg6C56aLW0IAAAAAsALADoFt6fA0rkdYQ7suYdgY0NaIA0Cma5VmOUzStlGglBXYUbV2FBY6QhCgkEu4zScaedt3MOaBqRo4D0vG5ATAqNzlDjqVEMoUXipTBBkEAg91ifEfAizM4bz3+wte8fBfI/wAN5/4PP/yTpyJjcBS47CCq1ZcmPUvlGzo+qeGfweL4yhF420/FVHNOsGy2nHOBuBzEae0bffVZuvh3EiAe/Y7/ANFhTrZn2mDqI5Ipoo06mp/T75KP4V+2se+quGhF4IPveOREDVcBoA5D12hTfsaFL2KjqGnU6aLunh/X9T/YqcEc/v8AVd0zaZj3nqbaf3U2yXJlR+Hhx6fXt1XbqRN/v6KRrZIn+/5eilB5yOw103Nt/uyWHIqMwZ10hWRTy8vWyDXO/wCP5cvvvF8Yk2v6eibsjeRJVq2+/ouKVB9R0Df7/JPeCeGH13ibNOro07GVvOFeFqFC+p6wrQi5cHndT4ji6fbliPwf4Syj4lQDtCd8e418MfDZ85H/ABHM/kqvGfFQaTTpXf8ARvV35Df6jPU6TqhIklxu93Id/v0su0f8YfdnxnWdZPqJ2/wfMNhc9Qv1DdD/ADHnP+orPeJuPZqnwqYzBkhzgbF7vngjUCALbg3TviWJJb8Khpo6oOWkU/r5upjUEL8F4aiLLrSqjIse24k4VRLPlBE6nUn8o6LVcKoR059VfwnAgNk2w/DI2XSEN7J0kmBJTrDlU6OCTGjRhaUSkWKanaFHTap2tQufWhdhfAF0FUsfUIQoJOXKCoVZUb6alENC+sZBBuDYg6EciEvp4n4Jgkmns43LOjjy5O9+ZaV6BSvEAhJRUijLlWkyq26ScQ8LtglrQTt07fe6i/8AJNIyzT+Tb/af4e2nZMsD4gpvME5Tu02Ppz9FjyQX619zTh6qeN7MxGO4O9syCBtbTp/VIcXgyDB+ncz9/ovYqlOm/WEtxPhik8zA/RZngkvTue90/i8V60eWCmAIIIO3YA2XRoTpNvs/U/Vek1PCFMm912PB9MbAdt+6j6U/Y1vxbCeXf+PBNnei6OHe6zWmbQACfrqvUHeEaJJJFydVbwvCKNPQeveP0UrFMpPxnGlsrZ5VhfDtZ8AMI7rZcH8BgAGofRPMf4gw1AS57Gx1CxnGf2tNu3DMLv8AO7yt30b8xvzhXjjT+Ty+p8ayZFUNjd1sTRw1PVrGtFySAAOpKw3GPHb6xNPCiG6OqkR3yg/ib9N1kK2NrYp2fEPc7cN0aOw2/HqnfDKLREiw0GgXXS3t+P8Ap4OTJKbL3A+EVH/LJk+Z5m57mZP331dLgwDcu2/+Y8zzUXC8bYDbYbDsE/w7wQtcMaihBJCylwdvJWmcMHJNGUwpRSV6SOgup4EKdmFCuCmuwxSCs2ipW01KGroNUE0ctapAEALoBQSAC+oQoJBCEIAQhCA+Fqq4jAhytoU2RRk+KcAeflWL4twyq3UFevkKCvgmP+ZoKOnyVcDxBvHMVR+V5IGzvMPrf6q5R/ahiaYh1Jj+ocWn2IcvR+IeCaFTaCstxL9l5uWFcPoRu0v9FaoUN/bG5uuHJ7PH6BRu/bO7bDH1eFVx37PK7f4Z7JPX8K1W6sPsn069x9xlif2uYp3y0mt9SUg4h4tx9ez672tOrWeT6t831Up4O4bfRdM4ceSjRFEUhRToOJ8xLu5J/FM8PQ+9FdpcPPJX8Pw/orENlXDUU4wlFd0MAmWGwSskQWMC2E/wdUpbhsLCa4eguyCGlCqrjHKhRYrtMIzoiYLsLkBdgKCyCF9AQF9AUEhC+oQoJBCEIAQhCAEIQgBCEIAQhCAF8hfUIDg0wVBV4ex2rQrSFNkUKK3hyi7+EKlV8G0T/CFpEQlkaTKO8F0+S+DwgwbLVwjKloaTLt8MtGynZwIDZaDKjIpsjSKGcLA2U7MFCYZV9ypqGkqtw6lbTUsL6osmjkNX0BfUKCwIQhACEIQAhCEAIQhACEIQAhCEAIQhACEIQAhCEAIQhACEIQAhCEAIQhACEIQAhCEAIQhACEIQAhCEAIQhA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9" descr="data:image/jpeg;base64,/9j/4AAQSkZJRgABAQAAAQABAAD/2wCEAAkGBhISEBUTExQWFBUWFxgXFRUXGBcXGBUYFBcYGBYYFRQYHSYeGBojGRcYHy8gIycpLC0sFh4xNTAqNSYrLCkBCQoKDgwOGg8PGiwlHyQvKSwsLy8sLCwsLCkuLCwsLCwsLCwsLCwsLCwsLCwsLyksLCwsLCwsLCwpLCwsLCwsLP/AABEIAOEA4QMBIgACEQEDEQH/xAAbAAACAwEBAQAAAAAAAAAAAAAABQMEBgIHAf/EADwQAAEDAgQEBAQDBgYDAQAAAAEAAhEDIQQSMUEFUWFxBiKBkRMyofCxwdEHI0JS4fEzYnKCkrIUosJD/8QAGwEBAAMBAQEBAAAAAAAAAAAAAAECBAMFBgf/xAAtEQACAgEDAgUDBAMBAAAAAAAAAQIRAxIhMQRBBSIyUWETgfFCcZHwUsHhI//aAAwDAQACEQMRAD8A9xQhCAEIQgBCEIAQhCAEIQgBCEIAQhCAEKKpimN1cAqtTjDRoCe/l9i6JQhtIvoSk8b0sBOguSe231Q/jBAM5Qb2kbf7uyq5UE0xshJWeIOYb12j3vqpaPH2Ota2sOB+hhWsjUhqhQ0sWx2hUyFgQhCAEIQgBCEIAQhCAEIQgBCEIAQhCAEIQgBCEIAQhKeK8cbTkAgkanZu946bfhqhDdF7FY1tMXPQDUk8gBcnoEg4j4ijfL0HmdbckSAP+XoVncdxtzyYMWu4mHEbjk1uluo1N1XpYf4kTcHT5ryLSNOwjrvbNLOrqJmlmvZDA8eLjDA6+9/+xOnrA5LitxAEhjfPUPq1nMuO9th10VLGcSDRkZdzpFrwDa0auOyucNwIpNlxGaLm8De5/ONgmna5fYpv3LEOALiZIaSSRrAOw2gGGiw16qJvDzUaC4ls3ytII6Gbj29byq2Ixbyx7p/duMDQdBbsL9k3wbv3TCbeUAg/ekD9VLg4q73JF2Dq5jkcTmYY5SBadNdLfqucS4TkflDm/K6dhGpkRbb2VTi7clYkGCYMiRHc+1+uycHBZmBr4zNiHNAtF583bSIPLZWcUvN7kV3KTeIPpRmLuhNzEm5E9hafWyd8M8SkgGZEx07EHT+17pXjsHIBFiCCRqDESWg79eR5qjjaLmkupyDyiz+4FgYOq5uemn+ApOJ6Nhsa14tryVhec8J44CJaYd/EBEereX3rK2PCeNNqCCbrrHKm67miGRPZjVCELqdQQhCAEIQgBCEIAQhCAEIQgBCEIAQhUuK8RFJhJIBIMTtGpPQSPUgboCjx/jYptLQ4CB5nW8oiYE2zRz01vofPcXxJ1Y+UQwHyzPmM6yZOskuiT2X3iGL+O4gnyiZnrBdmOkkXJ7bQvmEgtDiIm4Bg2ItabW26rz82Zy2XBhyZHPg5pYEucC8zGgiwmdOdgDcbFW8XxBlJpBPmIsBM30lw0uqnE8V8NjS1wDg6ALcjNt9ul0lw1M1Hga5jrc9yd+a6YcepKTexEY7WzReH8HP7x/dtj/yH9uUaJ6+jLSAYOUwYES4HURp07qqxwDTawBsJNgNJ10/LupqVWY1uATE3Mc9ufWferyuT1FyhXxbctOmTDQ7K8QQAGwCHGf5gSQNm+74vtIOuh2vpf7/XFVarGYhwJzBric03cYmCec2nnK0zcQDDhPmiNBb1vblzld8uyRPAq47TeHhxuCLGZFtQOQuInmmWAxE0Wk3AtfR0E3HTT1tsjF1Wlhz5Q3R0ugbAidtOmmiWcIx80QJuC4TuLkgkc4I/qqvJcP2Kt7FnH8SdSEQCb5XT/CIsd5FoM3UeExvxGwRDhY3kmBrl+9FxiqTaoAJMgeXS2kmNOQvySzhhb8VwjQmzrwBr6yp8k4P3I2aKWKxbqeIcSI8123hzSBc9xfufd0OIvovD7lsS4yPLvm7Hf371uIcIbUMizuZJvAtrv1UPCHNNM0nWcC4FpMZgdQIvsQe/ZZ5pSSlHtyVe6tHqPA+Liq2D8w+qbLyPh/GamEqZXyWgj4dS5OXZlQ7uF7jUbL1Lh2OFWmHjdasU3JbmvHPUi0hCF2OoIQhACEIQAhCEAIQhACEIQHNR4AJNgBJPIBeceLuOFznDS8ZecfK3pcyfXkFrvE/Efh04Hc+nyj1dfsxy8p4risziNYNjzdq4+ht6rlPzeX+Tjkd+UMBhqtQO8wDXEhxMnlMczFtdJTjDOeGjNEiB3AjU7nL+Kr8OqD4bY9rWIPPmTJ9rc5qlfI0uguAGjQJIGgjnrtusGWbb0mZu3Qn8QYgZ2sA8wEuMXv8AKJ35x17ptwjBNptBI/eR5r6ZjMW5AD17rL4CuH4hr36OcTc6WOUSdhAHoFrBUAvM7iDIMjlpy+5XTNJ44qCLy8qSLGIYHhzMxg6hpuQTO8gCZkxJketbGcUZQaWl8ODfJDYuZAsWkRYEk/ivjadMnMW3AmfNNr7noANIhVMTwhlQZi4tdltpGvlzHUxMaqkJR/U9iqaL+IwvkbTy5pOZ77+YwCTmO5N+zdIFrorkCCWnQS1pGluZja19PbN4ijWoBuWsHNzBgztPlBNiLmwy3G2yvYVtRp876Z8xNhYAz8uh1MCZ03VpyenlUGMqzA5pa4eUzYGOV516+u6zPDsQKdZwzQPMAeeU+U9zCZV+JtYBmO08ydf4YsPw+qy765NYkG5c6CepOvUz9V0w3JST4Ed0zZ/G66XJ7aD+vJLOHQa9Y5QL2BuRJneeQ91ao179fsev9lm24s0yXtfDzIc2LdQZ5EfYVcNyUkikN0zWtq626/pP4/d0uNrFlfOCGyMw1IcYg9s0fX1V/DvzQdCQOnXY3ufql/iChlDHA65rctDIEaSTqowPz17jHyOcRkrU5Hma9ug1nWCdiD9e60/g/iZBDXHUC+kk7xtJ/Fef8N4kWPAghjoOXk42BaeUjbryC0+CPw3NI/yiRvO46RMdlfS8Ul7F1cJHpaFDg6+dgdzCmW03AhCEAIQhACEIQAhCEAL4hRYmplY48gffZAYXxfxAueYvEnpYQ2Tyjzf7ysXSY1zm6Xu7zEm1/qfz0stFxurd5PX2uAPZZrCF4IIb5bgmOQ19Advqs7l6mZG7tjWlYQABGmp+p9Pfqo8VjBTYXWsLDQuOzR6xELjEVC0EgTAJ7H3/AA+izuL4k/EOaxoyiTAmZJ3JsIAn6+mKGNzdvjucoxcmc8LwvxKgbsLu2sNfqQPVaajSa0kiRYCCSQNbx/DptyVTB4FlJ0tJ0yyepB1EdLX2VptYkOMZYNtbxYkz2t3TPl1vbgmc9XAcQxr6TczG5zsy5I/zaSQLCI9RdZ7A+Jntf+9OakbGwln8pbz0Fu6ekjMHXmLAzabk5TobC6zPijDsaWvaIc8mWjQ2kmNjMDS8ypwOEvJJck42m6Y3fxd1ep8Omw5A5peXZmxBmCAScpcBtO0CJDM1SP4pi82k9ba2/LVUMAz4dNocBniXmxJM3LjvfmpHVPSJ3uNNIPTTouGSSbqPCOU5K9jnHYNlYf54hh1DgLmREb6jSR2Wfwr4rUw4GMwt3uCZ20PVaOpUs6dPyMTPLXZZjimLzVmFh8wLQN7h+VoOm8CD05rT005NOH9RfFJvympbiIJ7z0SjicNqtq5TkzNJ0uRcgN5EDfW6uOmHX1BHpuOqq8XM0pJPzWG09R2B91TBKpL52OeJ1JD3D4gOaHC4IB56hdV2ioxwIEmQCRcH+EyBNh7+qQcH4oCAyIc1ojqAInpaE5ZWGu339FDThKg7i6FDqRDnhw8w9IuBt6d5la7hVZzmNztIMXn0yxBmdOWqy3E3t+LIvIl19ZtIOy0WBxk0mOGgaAR2hpbHdbcj1RR2k7SZ6F4ZxOZhGu49yCPSE6WN8E4slzwZHmJg2IDxa3+36rZLQuDXDgEIQpLghCEAIUOIxIZE3LnBoHMm/wBACewKllRYPq+L4hSAVLi7oou6/wB/yV1L+Of4DvvYoQ+Dy3xHir5f5jmJ5Q6bdZj0BVLh9WaZ6ON+lrHkrWMpB2IdnE5RAG0eWDbU3d7KlhqIY57Z8pgtBOkATr1i/fksGWS06e/JlktqJKtYgEgSRJDefIDuZWY4NWayo0u0EieUtIn6rRVa4FyYA3Om/PaEm4Oxr6lR5aMsOgEaZ3W1tOUEeqjE6jKysNoyscux1OHODmmNSDm20EbmwtfVFGuXCZOU2aCIMAfNPXX1Valh8jyGktZYho0LhrO8EAes9FO58769B7rNKlwcZUuBXxPjhpkgB3y6kCATI3Ekaa8ll8Zj31XS90kCBYAADkB+PbkFtKxLmkWMgiDcabiL81iMVh/h1HMkHLAkdgVs6Vx7Lc04Gn23NvSxYqNa6fmAMd9bcwbKSdCew9QTbe/5JVwei1lEFpPnDXOMbwJ2uOX5q+2pf8+kxY+n1WCcUpNIxySUnR1JbJESTMGTeANRtpbob3WY4k8NqWyzMy2QC6ZNj1tbknHEOICi0TqflEa5YmY2/X1WdxVZ1SahAEmLCAIEwB+a2dLF8vg79PF3b4NbhsRnaHQWzBj8NtIUrqTXCHCRtzki0dbqpgQcjcxBOUXFhpt6QpMRXDWuJI0NtLxaOvZZkvNsZv1bCvhzXBxeCAWfMOYBAeN1pKb53EQbzaNysfcCT/Fe+99fca91pOH4NjWtIAJIEzfUCddFs6hLlmnOlyynh67Qx0WJLSBsIm+v3K0Ph54+HpBa6J7x+RHsl+JwTC1zgIIEyLacwrPhnN5oEtkXnQjkN7H8FZyU4NonUpRtG+8PVf32uw/7GPxK2qwnhynFUH+YH6FoH4lbtaIelGnFwCEIVzqCELivVDWlx0aCT6XQCnFYoGu4n5aQgdXvALu8Nyj1csdxzxZUz+VxACececWYb/M4ku7uJLvSSVg20S4npqfZeVlk9XJ73hXTQcXkmjS8M/aBUH+J5h1/X9Vq8B4poVB82U9dPf8AWF5Di3aAbKAYl43/AF9FMM049z0cvhWHLvHZ/B7214IkGRzCq8WbNFy8u4F4krMbOZwaDB5T25d9YWow3jgVAWPAM2B0PtELTHqov1bHiZ/C82O9O5i+O1RSxGbQFsHeL2MKhSx4ILojNETewsJHv7lM/F3DXvJfTYXy3RkOcSDP+G2XTptssecTBLTZ7LObu3a42sNFnypSVpnnrC1tJDfE4yKTnjUAmNrf0VLw7VHwnDk7/wCRH4JDxjEPyg5jlMNLbjre97hfeAY05nAm0TG0gi/dXUP/ACZzl0/ldGr+Nc6nSw7DmR1tt6qtSfclx0IDWkjebaCTeJ6qNuKb6+02HPW6hxDw8RuIINpBB09hEdVwVcGb6LRfJv8A3H031CxeNaPi1Mthnd/2M/VaPFYsMY9xdrMcwSIDQe83WWYRyPotXTKrZ0w4nG2ajg2b4DZ5mDmOmYx2tsNlYrYcPbBsbGeRnYnQfrzSfgGa5nyTBE2JI/GITv4gJg30PvvquGVVN0cMuNqTZTxPA6bgS1sO0Bl0C8877jTdKK+DcwljrZR6HkR3WpbU2m4vHqlfHWeZpnVsGOQM39/ou2Ccr0sYpu9LLvDqYFJkT8o58uRtqp30szYm+rTyIM35j0VPhJeREHJoCfXfU3tpvrZNgy2nVcpLTMzzWmRlnUnF+U6zHrPNabC0yGgEzp9BskmHa57w7LEvzF1yBJmJ01/FaKmANbff4rr1DukdM7ukcY6oW0jG9v8Alr+aZeHKf7uJnzHbsoKdgXOA0+xfmm/hzD+Rs9fqSfvuqwXkr5Ih6aNLwKj+/b0F+lz+v0WyWX8M05qvcNLD2C1C3pUqNuNbAhCFJ0BU+ImcrP5nCezPMfSQB/uVxL6j81c8mNA9XXd9MirJ7EMz3jWtDGjr+i85xONIdIMazHe30C1PjnHH4sbBZDG6TI217XXlTeqbZ9p4bi0YY33Kz8UXG9uikpOzOtbmNZBt99lDTojLI15jSPqTPppvtPhnCnOZ4LjsLADXT70UP4PVlVbEgF4mNtdR+lgrWHkGdVSw+IzEn8vWyYCkJseX5a8lV7HCTVDLCV5iREX7/SyY1qLKtqzW1BaA8ZoteCdPRKKFXLbXQe2qvU3yBb10ud500VDz82NS7CPjfgDDVh+6e+gdoPxGEnm18O/97LNVf2e4yg/MwMxDYImm6HgayaToO2jS5b81AReY5E6c7hQ/GOYxr68l2jmlFV2McuhhLjY8zOIIqFjpa5sEscC1wn+ZroI1Go5L7/5XIkGPaV6bXa2s2KzGVhFg9oJB/wAjvmYbnQjVZ3HeBaFQk4aq6mR/+VTM9p1+VzoeO5L1dTg+djFk6HJHjc8+r/4jpN9ybyufjDLGh0J3j7kJtxvwbjKBLnUHObu+mfiNB3JDPMB/qASEVZFojput8aaVGNpp0xlgMVUYCQJYTfvz9lpKFTM0GTeI9UnwdENaIuYmepTagNFjyyTexlzJUWMViPh05GpsPzn6pNWquJzOMu59vwWhw+HERAPMwlXE8NkeRqHAuG2XMTaNoK6YHG67mPG1dD/C0Q0Bo+UC1+Wv4yuOKtAouOhtA3MkfSFYwY8gJGUkTGscgeah4nVb8MsI8zvlB2JPzZtBB+7rNC3NfuZ16j7gmjK3LBED31PrJU7Kf7wHmIHQC5A7qhwRpymxAJnNpOggc7pxSp2nlv8AcKZ+WTRWSqTOcY4BgG5+mXf76pzwh+ZjWD+X+n5/Tks9Qa7V1y64cRNhYRO155aLdcBwEMbLROwG0zA+p9yt2OCikjRGNI0nh7BBjDG5/IT9U3UVCllaGjb7KlXc1pUgQhCEglmGEvqnm8/+rQ38kzS3Bn/E6Pf9XE/gqS5RHc858aN/fElZDHVCZAMR0n0AW28aMIqki39liKjYM7ryuJM++6B3ij+xc4SBVa5os7YEWOXWDt25c1T4rhpsc3QADWLxbfnv7QPxJBaWktM7A2i/ortLGsqnzaix5dYU7xepGiUXu3wxbTbkANM+UAAl1gTYuLWagCwkmST6Btw3GipOUAAny8z/ADEDlKqVuH5psSL2bInf0H6rrHAtaG0GZTl+G0jUtEGo95N5c6wEmGgAbydSK1GlBfgcUajTJaZykgm8A2mOev1Vo18o77b+n3yWcwtZ1JrWNJDblxyi4YfM653kKzheMkh7nAANA1kAZvlzHkJMwJAB1VHH2OGTHW/YY1qxd2mbQOup0/oucO3Uz0AnnoRHW/5JdheLmq/IYA+E0ut/E7La+gvormE4owsc4wGteWdSYBG1t1Di0Q4tLZFxzoEDrfv69I9lWoVMzjO1j016m6oU+PtLA94gl5bY7XLTE8iL+q6wmP5w0mNL/MARe0HzQeoOohTpaGlrZ8jqljspMGwIHqoeK8LwOJE4ii3Of/1ZLH9Mzmxm9QRcKCliQGkWm07RP9Dy5qLieIyhp2kaXkbjn0SLaezOM+njkdSRRreBSADh6rakRLahyOAA1DgMrvZqqO4fUpQKjHNNuoP+lzbH0Kc1awDRlM9uR0V3w/xiaop/Mw6tcJB5yDaP6K2p9zzOp8JU4OUHQhwb8zst5HMQf4ddhrbnJ9afEmmpXDGAktEaanUzOwXrWM8A0KkVKJ+C4i7QMzDpfLILTbYx0WDxPBXUMe8OLXAsJa5rg4H5QQQYLT6aaHVaK+m9T9tj5OUHBtkzKUtBIIJFxuDpHVIOKvHxfM0wAIvBM3BNjEzotPRH4cvuyS+I6oLxTygRDs0Xgg2EjRc8D85wjzZFgeJQwNylxEAQIHqeevsm9Hhz33e6LiWDQDcE7mF9wHDMjAXgZt+kCIGwIG49ym+G8t3EAajWfb1Fkclq8g77HTMJnqsbs3zu9/KPx9CtzwfBwMx9O+5SHwxw1z5qOsHGfSLD7/NbBoAsFvxw0o1Y49zpdLkL6F1O59QhCAEsoWrVRzdI/wCDPzn2TNK8UMuIB/mZ/wBCZ/7j2VJ9mQzJ+M8D5s3O/svO8WLr2PxFhM9LtdeU43BEVCDqLn1Xm5Vpmz7DwnPqx0+wnewgd19p0IaSD7/l1U2IbewXdiIOn4KLPc1bEeGx5bEm5MbHXS3L9Ezo4oOkjlrbt+vslD8NfpqT+SrNeWzcnaNhN476KdKlwVljU+DR02giwBJ17ax9VC/hzXU3MFgXZ3Ea66dLWCVjHZW8jMfZ7I/85wg3n9eqrpZyeBsvUOGZcSSG+U5SDoAAbAe0Ko7BfPTaQXCXDqQQfL1iR1Ajcr7w/iTs0PcT3Mj2U2KxkPkRfeLyRGqndMtplF0Q1uCltF7ZuSXCZ3JPm5Afgq2FbWcfM1oAGUQGgkybGGgRIECNtdIYU+JEaG8nW51mb681YpY2RJ112GtzYDWVOuSVGf6GmSl7cb7fwVq9MAF0k3Do0iAB7SoG1iXFrpdMnoD0N/qNeaZ4irmA2+n9/wCiXO1/BVTNEXa3LTHZaW1rDnGwiFe8LYYvxAOt/ok2RxgC5PJekeBvD7qTfiVBc6A7BWUdTox9bmj0+Fu93waPi+N+DQJ6QvL+KUX1W6lr21GEGYltQkGSL/xNMT7LReL+KOqVG0hpmuB0ggGPSf6pfXpZAXa3a0byYBEdsoXZ7tz9lt/fk/PMsrdhQpwB92CW4tgrV3NDQGtblfULSSDOaGmYzabaZlDxTijgW06Toe7XeG8838PtMXtCtYJrWtDG+YiZEGS4/MY1P6LPFOK1d3wcC2KTifmOXlDS73sAO4Tbw/wd2IdncC1gtJMzfQH9LellJwrguYh1UwP5Abn/AFOGg6C56aLW0IAAAAAsALADoFt6fA0rkdYQ7suYdgY0NaIA0Cma5VmOUzStlGglBXYUbV2FBY6QhCgkEu4zScaedt3MOaBqRo4D0vG5ATAqNzlDjqVEMoUXipTBBkEAg91ifEfAizM4bz3+wte8fBfI/wAN5/4PP/yTpyJjcBS47CCq1ZcmPUvlGzo+qeGfweL4yhF420/FVHNOsGy2nHOBuBzEae0bffVZuvh3EiAe/Y7/ANFhTrZn2mDqI5Ipoo06mp/T75KP4V+2se+quGhF4IPveOREDVcBoA5D12hTfsaFL2KjqGnU6aLunh/X9T/YqcEc/v8AVd0zaZj3nqbaf3U2yXJlR+Hhx6fXt1XbqRN/v6KRrZIn+/5eilB5yOw103Nt/uyWHIqMwZ10hWRTy8vWyDXO/wCP5cvvvF8Yk2v6eibsjeRJVq2+/ouKVB9R0Df7/JPeCeGH13ibNOro07GVvOFeFqFC+p6wrQi5cHndT4ji6fbliPwf4Syj4lQDtCd8e418MfDZ85H/ABHM/kqvGfFQaTTpXf8ARvV35Df6jPU6TqhIklxu93Id/v0su0f8YfdnxnWdZPqJ2/wfMNhc9Qv1DdD/ADHnP+orPeJuPZqnwqYzBkhzgbF7vngjUCALbg3TviWJJb8Khpo6oOWkU/r5upjUEL8F4aiLLrSqjIse24k4VRLPlBE6nUn8o6LVcKoR059VfwnAgNk2w/DI2XSEN7J0kmBJTrDlU6OCTGjRhaUSkWKanaFHTap2tQufWhdhfAF0FUsfUIQoJOXKCoVZUb6alENC+sZBBuDYg6EciEvp4n4Jgkmns43LOjjy5O9+ZaV6BSvEAhJRUijLlWkyq26ScQ8LtglrQTt07fe6i/8AJNIyzT+Tb/af4e2nZMsD4gpvME5Tu02Ppz9FjyQX619zTh6qeN7MxGO4O9syCBtbTp/VIcXgyDB+ncz9/ovYqlOm/WEtxPhik8zA/RZngkvTue90/i8V60eWCmAIIIO3YA2XRoTpNvs/U/Vek1PCFMm912PB9MbAdt+6j6U/Y1vxbCeXf+PBNnei6OHe6zWmbQACfrqvUHeEaJJJFydVbwvCKNPQeveP0UrFMpPxnGlsrZ5VhfDtZ8AMI7rZcH8BgAGofRPMf4gw1AS57Gx1CxnGf2tNu3DMLv8AO7yt30b8xvzhXjjT+Ty+p8ayZFUNjd1sTRw1PVrGtFySAAOpKw3GPHb6xNPCiG6OqkR3yg/ib9N1kK2NrYp2fEPc7cN0aOw2/HqnfDKLREiw0GgXXS3t+P8Ap4OTJKbL3A+EVH/LJk+Z5m57mZP331dLgwDcu2/+Y8zzUXC8bYDbYbDsE/w7wQtcMaihBJCylwdvJWmcMHJNGUwpRSV6SOgup4EKdmFCuCmuwxSCs2ipW01KGroNUE0ctapAEALoBQSAC+oQoJBCEIAQhCA+Fqq4jAhytoU2RRk+KcAeflWL4twyq3UFevkKCvgmP+ZoKOnyVcDxBvHMVR+V5IGzvMPrf6q5R/ahiaYh1Jj+ocWn2IcvR+IeCaFTaCstxL9l5uWFcPoRu0v9FaoUN/bG5uuHJ7PH6BRu/bO7bDH1eFVx37PK7f4Z7JPX8K1W6sPsn069x9xlif2uYp3y0mt9SUg4h4tx9ez672tOrWeT6t831Up4O4bfRdM4ceSjRFEUhRToOJ8xLu5J/FM8PQ+9FdpcPPJX8Pw/orENlXDUU4wlFd0MAmWGwSskQWMC2E/wdUpbhsLCa4eguyCGlCqrjHKhRYrtMIzoiYLsLkBdgKCyCF9AQF9AUEhC+oQoJBCEIAQhCAEIQgBCEIAQhCAF8hfUIDg0wVBV4ex2rQrSFNkUKK3hyi7+EKlV8G0T/CFpEQlkaTKO8F0+S+DwgwbLVwjKloaTLt8MtGynZwIDZaDKjIpsjSKGcLA2U7MFCYZV9ypqGkqtw6lbTUsL6osmjkNX0BfUKCwIQhACEIQAhCEAIQhACEIQAhCEAIQhACEIQAhCEAIQhACEIQAhCEAIQhACEIQAhCEAIQhACEIQAhCEAIQhA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1" descr="data:image/jpeg;base64,/9j/4AAQSkZJRgABAQAAAQABAAD/2wCEAAkGBhISEBUTExQWFBUWFxgXFRUXGBcXGBUYFBcYGBYYFRQYHSYeGBojGRcYHy8gIycpLC0sFh4xNTAqNSYrLCkBCQoKDgwOGg8PGiwlHyQvKSwsLy8sLCwsLCkuLCwsLCwsLCwsLCwsLCwsLCwsLyksLCwsLCwsLCwpLCwsLCwsLP/AABEIAOEA4QMBIgACEQEDEQH/xAAbAAACAwEBAQAAAAAAAAAAAAAABQMEBgIHAf/EADwQAAEDAgQEBAQDBgYDAQAAAAEAAhEDIQQSMUEFUWFxBiKBkRMyofCxwdEHI0JS4fEzYnKCkrIUosJD/8QAGwEBAAMBAQEBAAAAAAAAAAAAAAECBAMFBgf/xAAtEQACAgEDAgUDBAMBAAAAAAAAAQIRAxIhMQRBBSIyUWETgfFCcZHwUsHhI//aAAwDAQACEQMRAD8A9xQhCAEIQgBCEIAQhCAEIQgBCEIAQhCAEKKpimN1cAqtTjDRoCe/l9i6JQhtIvoSk8b0sBOguSe231Q/jBAM5Qb2kbf7uyq5UE0xshJWeIOYb12j3vqpaPH2Ota2sOB+hhWsjUhqhQ0sWx2hUyFgQhCAEIQgBCEIAQhCAEIQgBCEIAQhCAEIQgBCEIAQhKeK8cbTkAgkanZu946bfhqhDdF7FY1tMXPQDUk8gBcnoEg4j4ijfL0HmdbckSAP+XoVncdxtzyYMWu4mHEbjk1uluo1N1XpYf4kTcHT5ryLSNOwjrvbNLOrqJmlmvZDA8eLjDA6+9/+xOnrA5LitxAEhjfPUPq1nMuO9th10VLGcSDRkZdzpFrwDa0auOyucNwIpNlxGaLm8De5/ONgmna5fYpv3LEOALiZIaSSRrAOw2gGGiw16qJvDzUaC4ls3ytII6Gbj29byq2Ixbyx7p/duMDQdBbsL9k3wbv3TCbeUAg/ekD9VLg4q73JF2Dq5jkcTmYY5SBadNdLfqucS4TkflDm/K6dhGpkRbb2VTi7clYkGCYMiRHc+1+uycHBZmBr4zNiHNAtF583bSIPLZWcUvN7kV3KTeIPpRmLuhNzEm5E9hafWyd8M8SkgGZEx07EHT+17pXjsHIBFiCCRqDESWg79eR5qjjaLmkupyDyiz+4FgYOq5uemn+ApOJ6Nhsa14tryVhec8J44CJaYd/EBEereX3rK2PCeNNqCCbrrHKm67miGRPZjVCELqdQQhCAEIQgBCEIAQhCAEIQgBCEIAQhUuK8RFJhJIBIMTtGpPQSPUgboCjx/jYptLQ4CB5nW8oiYE2zRz01vofPcXxJ1Y+UQwHyzPmM6yZOskuiT2X3iGL+O4gnyiZnrBdmOkkXJ7bQvmEgtDiIm4Bg2ItabW26rz82Zy2XBhyZHPg5pYEucC8zGgiwmdOdgDcbFW8XxBlJpBPmIsBM30lw0uqnE8V8NjS1wDg6ALcjNt9ul0lw1M1Hga5jrc9yd+a6YcepKTexEY7WzReH8HP7x/dtj/yH9uUaJ6+jLSAYOUwYES4HURp07qqxwDTawBsJNgNJ10/LupqVWY1uATE3Mc9ufWferyuT1FyhXxbctOmTDQ7K8QQAGwCHGf5gSQNm+74vtIOuh2vpf7/XFVarGYhwJzBric03cYmCec2nnK0zcQDDhPmiNBb1vblzld8uyRPAq47TeHhxuCLGZFtQOQuInmmWAxE0Wk3AtfR0E3HTT1tsjF1Wlhz5Q3R0ugbAidtOmmiWcIx80QJuC4TuLkgkc4I/qqvJcP2Kt7FnH8SdSEQCb5XT/CIsd5FoM3UeExvxGwRDhY3kmBrl+9FxiqTaoAJMgeXS2kmNOQvySzhhb8VwjQmzrwBr6yp8k4P3I2aKWKxbqeIcSI8123hzSBc9xfufd0OIvovD7lsS4yPLvm7Hf371uIcIbUMizuZJvAtrv1UPCHNNM0nWcC4FpMZgdQIvsQe/ZZ5pSSlHtyVe6tHqPA+Liq2D8w+qbLyPh/GamEqZXyWgj4dS5OXZlQ7uF7jUbL1Lh2OFWmHjdasU3JbmvHPUi0hCF2OoIQhACEIQAhCEAIQhACEIQHNR4AJNgBJPIBeceLuOFznDS8ZecfK3pcyfXkFrvE/Efh04Hc+nyj1dfsxy8p4risziNYNjzdq4+ht6rlPzeX+Tjkd+UMBhqtQO8wDXEhxMnlMczFtdJTjDOeGjNEiB3AjU7nL+Kr8OqD4bY9rWIPPmTJ9rc5qlfI0uguAGjQJIGgjnrtusGWbb0mZu3Qn8QYgZ2sA8wEuMXv8AKJ35x17ptwjBNptBI/eR5r6ZjMW5AD17rL4CuH4hr36OcTc6WOUSdhAHoFrBUAvM7iDIMjlpy+5XTNJ44qCLy8qSLGIYHhzMxg6hpuQTO8gCZkxJketbGcUZQaWl8ODfJDYuZAsWkRYEk/ivjadMnMW3AmfNNr7noANIhVMTwhlQZi4tdltpGvlzHUxMaqkJR/U9iqaL+IwvkbTy5pOZ77+YwCTmO5N+zdIFrorkCCWnQS1pGluZja19PbN4ijWoBuWsHNzBgztPlBNiLmwy3G2yvYVtRp876Z8xNhYAz8uh1MCZ03VpyenlUGMqzA5pa4eUzYGOV516+u6zPDsQKdZwzQPMAeeU+U9zCZV+JtYBmO08ydf4YsPw+qy765NYkG5c6CepOvUz9V0w3JST4Ed0zZ/G66XJ7aD+vJLOHQa9Y5QL2BuRJneeQ91ao179fsev9lm24s0yXtfDzIc2LdQZ5EfYVcNyUkikN0zWtq626/pP4/d0uNrFlfOCGyMw1IcYg9s0fX1V/DvzQdCQOnXY3ufql/iChlDHA65rctDIEaSTqowPz17jHyOcRkrU5Hma9ug1nWCdiD9e60/g/iZBDXHUC+kk7xtJ/Fef8N4kWPAghjoOXk42BaeUjbryC0+CPw3NI/yiRvO46RMdlfS8Ul7F1cJHpaFDg6+dgdzCmW03AhCEAIQhACEIQAhCEAL4hRYmplY48gffZAYXxfxAueYvEnpYQ2Tyjzf7ysXSY1zm6Xu7zEm1/qfz0stFxurd5PX2uAPZZrCF4IIb5bgmOQ19Advqs7l6mZG7tjWlYQABGmp+p9Pfqo8VjBTYXWsLDQuOzR6xELjEVC0EgTAJ7H3/AA+izuL4k/EOaxoyiTAmZJ3JsIAn6+mKGNzdvjucoxcmc8LwvxKgbsLu2sNfqQPVaajSa0kiRYCCSQNbx/DptyVTB4FlJ0tJ0yyepB1EdLX2VptYkOMZYNtbxYkz2t3TPl1vbgmc9XAcQxr6TczG5zsy5I/zaSQLCI9RdZ7A+Jntf+9OakbGwln8pbz0Fu6ekjMHXmLAzabk5TobC6zPijDsaWvaIc8mWjQ2kmNjMDS8ypwOEvJJck42m6Y3fxd1ep8Omw5A5peXZmxBmCAScpcBtO0CJDM1SP4pi82k9ba2/LVUMAz4dNocBniXmxJM3LjvfmpHVPSJ3uNNIPTTouGSSbqPCOU5K9jnHYNlYf54hh1DgLmREb6jSR2Wfwr4rUw4GMwt3uCZ20PVaOpUs6dPyMTPLXZZjimLzVmFh8wLQN7h+VoOm8CD05rT005NOH9RfFJvympbiIJ7z0SjicNqtq5TkzNJ0uRcgN5EDfW6uOmHX1BHpuOqq8XM0pJPzWG09R2B91TBKpL52OeJ1JD3D4gOaHC4IB56hdV2ioxwIEmQCRcH+EyBNh7+qQcH4oCAyIc1ojqAInpaE5ZWGu339FDThKg7i6FDqRDnhw8w9IuBt6d5la7hVZzmNztIMXn0yxBmdOWqy3E3t+LIvIl19ZtIOy0WBxk0mOGgaAR2hpbHdbcj1RR2k7SZ6F4ZxOZhGu49yCPSE6WN8E4slzwZHmJg2IDxa3+36rZLQuDXDgEIQpLghCEAIUOIxIZE3LnBoHMm/wBACewKllRYPq+L4hSAVLi7oou6/wB/yV1L+Of4DvvYoQ+Dy3xHir5f5jmJ5Q6bdZj0BVLh9WaZ6ON+lrHkrWMpB2IdnE5RAG0eWDbU3d7KlhqIY57Z8pgtBOkATr1i/fksGWS06e/JlktqJKtYgEgSRJDefIDuZWY4NWayo0u0EieUtIn6rRVa4FyYA3Om/PaEm4Oxr6lR5aMsOgEaZ3W1tOUEeqjE6jKysNoyscux1OHODmmNSDm20EbmwtfVFGuXCZOU2aCIMAfNPXX1Valh8jyGktZYho0LhrO8EAes9FO58769B7rNKlwcZUuBXxPjhpkgB3y6kCATI3Ekaa8ll8Zj31XS90kCBYAADkB+PbkFtKxLmkWMgiDcabiL81iMVh/h1HMkHLAkdgVs6Vx7Lc04Gn23NvSxYqNa6fmAMd9bcwbKSdCew9QTbe/5JVwei1lEFpPnDXOMbwJ2uOX5q+2pf8+kxY+n1WCcUpNIxySUnR1JbJESTMGTeANRtpbob3WY4k8NqWyzMy2QC6ZNj1tbknHEOICi0TqflEa5YmY2/X1WdxVZ1SahAEmLCAIEwB+a2dLF8vg79PF3b4NbhsRnaHQWzBj8NtIUrqTXCHCRtzki0dbqpgQcjcxBOUXFhpt6QpMRXDWuJI0NtLxaOvZZkvNsZv1bCvhzXBxeCAWfMOYBAeN1pKb53EQbzaNysfcCT/Fe+99fca91pOH4NjWtIAJIEzfUCddFs6hLlmnOlyynh67Qx0WJLSBsIm+v3K0Ph54+HpBa6J7x+RHsl+JwTC1zgIIEyLacwrPhnN5oEtkXnQjkN7H8FZyU4NonUpRtG+8PVf32uw/7GPxK2qwnhynFUH+YH6FoH4lbtaIelGnFwCEIVzqCELivVDWlx0aCT6XQCnFYoGu4n5aQgdXvALu8Nyj1csdxzxZUz+VxACececWYb/M4ku7uJLvSSVg20S4npqfZeVlk9XJ73hXTQcXkmjS8M/aBUH+J5h1/X9Vq8B4poVB82U9dPf8AWF5Di3aAbKAYl43/AF9FMM049z0cvhWHLvHZ/B7214IkGRzCq8WbNFy8u4F4krMbOZwaDB5T25d9YWow3jgVAWPAM2B0PtELTHqov1bHiZ/C82O9O5i+O1RSxGbQFsHeL2MKhSx4ILojNETewsJHv7lM/F3DXvJfTYXy3RkOcSDP+G2XTptssecTBLTZ7LObu3a42sNFnypSVpnnrC1tJDfE4yKTnjUAmNrf0VLw7VHwnDk7/wCRH4JDxjEPyg5jlMNLbjre97hfeAY05nAm0TG0gi/dXUP/ACZzl0/ldGr+Nc6nSw7DmR1tt6qtSfclx0IDWkjebaCTeJ6qNuKb6+02HPW6hxDw8RuIINpBB09hEdVwVcGb6LRfJv8A3H031CxeNaPi1Mthnd/2M/VaPFYsMY9xdrMcwSIDQe83WWYRyPotXTKrZ0w4nG2ajg2b4DZ5mDmOmYx2tsNlYrYcPbBsbGeRnYnQfrzSfgGa5nyTBE2JI/GITv4gJg30PvvquGVVN0cMuNqTZTxPA6bgS1sO0Bl0C8877jTdKK+DcwljrZR6HkR3WpbU2m4vHqlfHWeZpnVsGOQM39/ou2Ccr0sYpu9LLvDqYFJkT8o58uRtqp30szYm+rTyIM35j0VPhJeREHJoCfXfU3tpvrZNgy2nVcpLTMzzWmRlnUnF+U6zHrPNabC0yGgEzp9BskmHa57w7LEvzF1yBJmJ01/FaKmANbff4rr1DukdM7ukcY6oW0jG9v8Alr+aZeHKf7uJnzHbsoKdgXOA0+xfmm/hzD+Rs9fqSfvuqwXkr5Ih6aNLwKj+/b0F+lz+v0WyWX8M05qvcNLD2C1C3pUqNuNbAhCFJ0BU+ImcrP5nCezPMfSQB/uVxL6j81c8mNA9XXd9MirJ7EMz3jWtDGjr+i85xONIdIMazHe30C1PjnHH4sbBZDG6TI217XXlTeqbZ9p4bi0YY33Kz8UXG9uikpOzOtbmNZBt99lDTojLI15jSPqTPppvtPhnCnOZ4LjsLADXT70UP4PVlVbEgF4mNtdR+lgrWHkGdVSw+IzEn8vWyYCkJseX5a8lV7HCTVDLCV5iREX7/SyY1qLKtqzW1BaA8ZoteCdPRKKFXLbXQe2qvU3yBb10ud500VDz82NS7CPjfgDDVh+6e+gdoPxGEnm18O/97LNVf2e4yg/MwMxDYImm6HgayaToO2jS5b81AReY5E6c7hQ/GOYxr68l2jmlFV2McuhhLjY8zOIIqFjpa5sEscC1wn+ZroI1Go5L7/5XIkGPaV6bXa2s2KzGVhFg9oJB/wAjvmYbnQjVZ3HeBaFQk4aq6mR/+VTM9p1+VzoeO5L1dTg+djFk6HJHjc8+r/4jpN9ybyufjDLGh0J3j7kJtxvwbjKBLnUHObu+mfiNB3JDPMB/qASEVZFojput8aaVGNpp0xlgMVUYCQJYTfvz9lpKFTM0GTeI9UnwdENaIuYmepTagNFjyyTexlzJUWMViPh05GpsPzn6pNWquJzOMu59vwWhw+HERAPMwlXE8NkeRqHAuG2XMTaNoK6YHG67mPG1dD/C0Q0Bo+UC1+Wv4yuOKtAouOhtA3MkfSFYwY8gJGUkTGscgeah4nVb8MsI8zvlB2JPzZtBB+7rNC3NfuZ16j7gmjK3LBED31PrJU7Kf7wHmIHQC5A7qhwRpymxAJnNpOggc7pxSp2nlv8AcKZ+WTRWSqTOcY4BgG5+mXf76pzwh+ZjWD+X+n5/Tks9Qa7V1y64cRNhYRO155aLdcBwEMbLROwG0zA+p9yt2OCikjRGNI0nh7BBjDG5/IT9U3UVCllaGjb7KlXc1pUgQhCEglmGEvqnm8/+rQ38kzS3Bn/E6Pf9XE/gqS5RHc858aN/fElZDHVCZAMR0n0AW28aMIqki39liKjYM7ryuJM++6B3ij+xc4SBVa5os7YEWOXWDt25c1T4rhpsc3QADWLxbfnv7QPxJBaWktM7A2i/ortLGsqnzaix5dYU7xepGiUXu3wxbTbkANM+UAAl1gTYuLWagCwkmST6Btw3GipOUAAny8z/ADEDlKqVuH5psSL2bInf0H6rrHAtaG0GZTl+G0jUtEGo95N5c6wEmGgAbydSK1GlBfgcUajTJaZykgm8A2mOev1Vo18o77b+n3yWcwtZ1JrWNJDblxyi4YfM653kKzheMkh7nAANA1kAZvlzHkJMwJAB1VHH2OGTHW/YY1qxd2mbQOup0/oucO3Uz0AnnoRHW/5JdheLmq/IYA+E0ut/E7La+gvormE4owsc4wGteWdSYBG1t1Di0Q4tLZFxzoEDrfv69I9lWoVMzjO1j016m6oU+PtLA94gl5bY7XLTE8iL+q6wmP5w0mNL/MARe0HzQeoOohTpaGlrZ8jqljspMGwIHqoeK8LwOJE4ii3Of/1ZLH9Mzmxm9QRcKCliQGkWm07RP9Dy5qLieIyhp2kaXkbjn0SLaezOM+njkdSRRreBSADh6rakRLahyOAA1DgMrvZqqO4fUpQKjHNNuoP+lzbH0Kc1awDRlM9uR0V3w/xiaop/Mw6tcJB5yDaP6K2p9zzOp8JU4OUHQhwb8zst5HMQf4ddhrbnJ9afEmmpXDGAktEaanUzOwXrWM8A0KkVKJ+C4i7QMzDpfLILTbYx0WDxPBXUMe8OLXAsJa5rg4H5QQQYLT6aaHVaK+m9T9tj5OUHBtkzKUtBIIJFxuDpHVIOKvHxfM0wAIvBM3BNjEzotPRH4cvuyS+I6oLxTygRDs0Xgg2EjRc8D85wjzZFgeJQwNylxEAQIHqeevsm9Hhz33e6LiWDQDcE7mF9wHDMjAXgZt+kCIGwIG49ym+G8t3EAajWfb1Fkclq8g77HTMJnqsbs3zu9/KPx9CtzwfBwMx9O+5SHwxw1z5qOsHGfSLD7/NbBoAsFvxw0o1Y49zpdLkL6F1O59QhCAEsoWrVRzdI/wCDPzn2TNK8UMuIB/mZ/wBCZ/7j2VJ9mQzJ+M8D5s3O/svO8WLr2PxFhM9LtdeU43BEVCDqLn1Xm5Vpmz7DwnPqx0+wnewgd19p0IaSD7/l1U2IbewXdiIOn4KLPc1bEeGx5bEm5MbHXS3L9Ezo4oOkjlrbt+vslD8NfpqT+SrNeWzcnaNhN476KdKlwVljU+DR02giwBJ17ax9VC/hzXU3MFgXZ3Ea66dLWCVjHZW8jMfZ7I/85wg3n9eqrpZyeBsvUOGZcSSG+U5SDoAAbAe0Ko7BfPTaQXCXDqQQfL1iR1Ajcr7w/iTs0PcT3Mj2U2KxkPkRfeLyRGqndMtplF0Q1uCltF7ZuSXCZ3JPm5Afgq2FbWcfM1oAGUQGgkybGGgRIECNtdIYU+JEaG8nW51mb681YpY2RJ112GtzYDWVOuSVGf6GmSl7cb7fwVq9MAF0k3Do0iAB7SoG1iXFrpdMnoD0N/qNeaZ4irmA2+n9/wCiXO1/BVTNEXa3LTHZaW1rDnGwiFe8LYYvxAOt/ok2RxgC5PJekeBvD7qTfiVBc6A7BWUdTox9bmj0+Fu93waPi+N+DQJ6QvL+KUX1W6lr21GEGYltQkGSL/xNMT7LReL+KOqVG0hpmuB0ggGPSf6pfXpZAXa3a0byYBEdsoXZ7tz9lt/fk/PMsrdhQpwB92CW4tgrV3NDQGtblfULSSDOaGmYzabaZlDxTijgW06Toe7XeG8838PtMXtCtYJrWtDG+YiZEGS4/MY1P6LPFOK1d3wcC2KTifmOXlDS73sAO4Tbw/wd2IdncC1gtJMzfQH9LellJwrguYh1UwP5Abn/AFOGg6C56aLW0IAAAAAsALADoFt6fA0rkdYQ7suYdgY0NaIA0Cma5VmOUzStlGglBXYUbV2FBY6QhCgkEu4zScaedt3MOaBqRo4D0vG5ATAqNzlDjqVEMoUXipTBBkEAg91ifEfAizM4bz3+wte8fBfI/wAN5/4PP/yTpyJjcBS47CCq1ZcmPUvlGzo+qeGfweL4yhF420/FVHNOsGy2nHOBuBzEae0bffVZuvh3EiAe/Y7/ANFhTrZn2mDqI5Ipoo06mp/T75KP4V+2se+quGhF4IPveOREDVcBoA5D12hTfsaFL2KjqGnU6aLunh/X9T/YqcEc/v8AVd0zaZj3nqbaf3U2yXJlR+Hhx6fXt1XbqRN/v6KRrZIn+/5eilB5yOw103Nt/uyWHIqMwZ10hWRTy8vWyDXO/wCP5cvvvF8Yk2v6eibsjeRJVq2+/ouKVB9R0Df7/JPeCeGH13ibNOro07GVvOFeFqFC+p6wrQi5cHndT4ji6fbliPwf4Syj4lQDtCd8e418MfDZ85H/ABHM/kqvGfFQaTTpXf8ARvV35Df6jPU6TqhIklxu93Id/v0su0f8YfdnxnWdZPqJ2/wfMNhc9Qv1DdD/ADHnP+orPeJuPZqnwqYzBkhzgbF7vngjUCALbg3TviWJJb8Khpo6oOWkU/r5upjUEL8F4aiLLrSqjIse24k4VRLPlBE6nUn8o6LVcKoR059VfwnAgNk2w/DI2XSEN7J0kmBJTrDlU6OCTGjRhaUSkWKanaFHTap2tQufWhdhfAF0FUsfUIQoJOXKCoVZUb6alENC+sZBBuDYg6EciEvp4n4Jgkmns43LOjjy5O9+ZaV6BSvEAhJRUijLlWkyq26ScQ8LtglrQTt07fe6i/8AJNIyzT+Tb/af4e2nZMsD4gpvME5Tu02Ppz9FjyQX619zTh6qeN7MxGO4O9syCBtbTp/VIcXgyDB+ncz9/ovYqlOm/WEtxPhik8zA/RZngkvTue90/i8V60eWCmAIIIO3YA2XRoTpNvs/U/Vek1PCFMm912PB9MbAdt+6j6U/Y1vxbCeXf+PBNnei6OHe6zWmbQACfrqvUHeEaJJJFydVbwvCKNPQeveP0UrFMpPxnGlsrZ5VhfDtZ8AMI7rZcH8BgAGofRPMf4gw1AS57Gx1CxnGf2tNu3DMLv8AO7yt30b8xvzhXjjT+Ty+p8ayZFUNjd1sTRw1PVrGtFySAAOpKw3GPHb6xNPCiG6OqkR3yg/ib9N1kK2NrYp2fEPc7cN0aOw2/HqnfDKLREiw0GgXXS3t+P8Ap4OTJKbL3A+EVH/LJk+Z5m57mZP331dLgwDcu2/+Y8zzUXC8bYDbYbDsE/w7wQtcMaihBJCylwdvJWmcMHJNGUwpRSV6SOgup4EKdmFCuCmuwxSCs2ipW01KGroNUE0ctapAEALoBQSAC+oQoJBCEIAQhCA+Fqq4jAhytoU2RRk+KcAeflWL4twyq3UFevkKCvgmP+ZoKOnyVcDxBvHMVR+V5IGzvMPrf6q5R/ahiaYh1Jj+ocWn2IcvR+IeCaFTaCstxL9l5uWFcPoRu0v9FaoUN/bG5uuHJ7PH6BRu/bO7bDH1eFVx37PK7f4Z7JPX8K1W6sPsn069x9xlif2uYp3y0mt9SUg4h4tx9ez672tOrWeT6t831Up4O4bfRdM4ceSjRFEUhRToOJ8xLu5J/FM8PQ+9FdpcPPJX8Pw/orENlXDUU4wlFd0MAmWGwSskQWMC2E/wdUpbhsLCa4eguyCGlCqrjHKhRYrtMIzoiYLsLkBdgKCyCF9AQF9AUEhC+oQoJBCEIAQhCAEIQgBCEIAQhCAF8hfUIDg0wVBV4ex2rQrSFNkUKK3hyi7+EKlV8G0T/CFpEQlkaTKO8F0+S+DwgwbLVwjKloaTLt8MtGynZwIDZaDKjIpsjSKGcLA2U7MFCYZV9ypqGkqtw6lbTUsL6osmjkNX0BfUKCwIQhACEIQAhCEAIQhACEIQAhCEAIQhACEIQAhCEAIQhACEIQAhCEAIQhACEIQAhCEAIQhACEIQAhCEAIQhA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81" name="Picture 13" descr="http://www.calorizator.ru/sites/default/files/product/watermelon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7575" y="425542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66556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 данной презентации представлены 1,2 и начало третьей части проекта. Следующие части будут представлены  в дальнейшем.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6232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  <a:ln w="38100">
            <a:solidFill>
              <a:srgbClr val="0000FF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ПРОЕКТ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«</a:t>
            </a:r>
            <a:r>
              <a:rPr lang="ru-RU" b="1" dirty="0" err="1" smtClean="0">
                <a:solidFill>
                  <a:srgbClr val="C00000"/>
                </a:solidFill>
              </a:rPr>
              <a:t>Филаментальные</a:t>
            </a:r>
            <a:r>
              <a:rPr lang="ru-RU" b="1" dirty="0" smtClean="0">
                <a:solidFill>
                  <a:srgbClr val="C00000"/>
                </a:solidFill>
              </a:rPr>
              <a:t> возможности  развития речи и произношения »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00FF"/>
                </a:solidFill>
              </a:rPr>
              <a:t>подготовила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учитель-дефектолог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>
                <a:solidFill>
                  <a:srgbClr val="0000FF"/>
                </a:solidFill>
              </a:rPr>
              <a:t>ТЕСЛЕНКО </a:t>
            </a:r>
            <a:br>
              <a:rPr lang="ru-RU" b="1" dirty="0" smtClean="0">
                <a:solidFill>
                  <a:srgbClr val="0000FF"/>
                </a:solidFill>
              </a:rPr>
            </a:br>
            <a:r>
              <a:rPr lang="ru-RU" b="1" dirty="0" smtClean="0">
                <a:solidFill>
                  <a:srgbClr val="0000FF"/>
                </a:solidFill>
              </a:rPr>
              <a:t>Антонина Георгиевна 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3" name="AutoShape 2" descr="data:image/jpeg;base64,/9j/4AAQSkZJRgABAQAAAQABAAD/2wCEAAkGBhQSEBQUExQUFRUWFxgYGBcUFxgYFRgYGxcXGBcWHBgaHCYeGxskGhoWHy8gIycpLCwsGR4xNTEqNSYrLCkBCQoKDgwOGg8PGjEkHyQsNC8pNSwwLCotLzAsLCwpLCwsKiw0LCw0LywsLCwsLCwsLCwsKSwsLywsLywsLC8sLP/AABEIAN8A4gMBIgACEQEDEQH/xAAcAAEAAgMBAQEAAAAAAAAAAAAABAUDBgcCCAH/xABHEAACAQIDBQUEBwQGCgMAAAABAgMAEQQSIQUGMUFREyJhcYEHMpGhFEJSscHR8CNygpIzU2KiwtMVQ0RUg5Oy0uHxCBZj/8QAGwEAAgMBAQEAAAAAAAAAAAAAAAQCAwUBBgf/xAA1EQACAQIEAgkEAQIHAAAAAAAAAQIDEQQSITETQQUiUWFxgZHB8DKhsdHhQmIUIyRSU6Lx/9oADAMBAAIRAxEAPwDuNKUoAUpSgBSlVW2N5oMMpaR1FuOoAHmToPLj4V1K4XLWqva+8kGHUmR1FuOo08ydB99co3p9tTNdMMun2jcL8NGb1yjwNc12htmWds0rs55X4DyUaD0FTUO0koSfcdQ3n9rrSXTD6Lwzagfgx/ujwNaUd5Jj/rD6AD8K1sTV6GIocEXxiomxjeCb+sb0Nq9rvDN/XSDydh9xrWvpVfoxZ6UZDptC7yYgcMROPKWQf4qyrvTiuWKxI/48n/dWuw3aszYeQC+UkeGv/mo2CxsC724v/e8T/wA1j99Zk3zxo/2vEerKfvWtTGIqdszBzYh8kMbyt0RS1vMjQeZtRYLI2ZN/McP9rl9RGf8ABUhPaHjh/tLeqRf9lWGw/Y9iZLNiJFhX7K/tJPl3R8T5V0DYvs/weGsVi7Rx9eXvt5gHuj0AqJW5RRp2xNtbYxNjESV+28cap/MU1/hvXUkvYXte2tuF+deqUFbdxSlKCIpSlAClKUAK8SyhRc8K91DQdo9/qrw8T1pTE13TtCnrOW3u33L+OZKKvuZVlci+Qera/dSs9KkqM/8Akf8A1/QXXYKUqp2xvPBhlLSOotx1AA8ydB5cfCmkrkLltVTtjeeDDKWkdRbjqAB5k6Dy4+Fcp3p9tTPdMMNPtG4X4aM3rlHga5ptHass7ZpXZzyvwHko0HoKmodpNQk+46ZvT7ame6YYafaNwvw0ZvXKPA1zPaO1ZcQ2aV2c8r8B5KNB6ColKsLowURSlKCYpSpOF2dLJ7kbN4gafHhXG0ldgRq/RV5DuTi24RfF0H+KvGJ3NxkerYeS3VbP/wBBJqj/ABVC9s6v4oLMw4Kr/BVXbA2LLPJkVbFdWLXAQdW6eXGtlTCYePu9q8jDiUACel+PoTVNWvBSyLV92vqFjbdzPZpgp4xiZQ8rOzEozWjUhjplWxPXvE8eFdIwmCjiQJGiog4KihVHoNK0n2fbRAidVbuI/aMTb3CjA/3lU6da2/Y20TPCspQpmvYE3NrkA8OY1rsKynoVTpySzPb5+ibSlKtKRSlKAFKUoAUpSgBSlYsViAikn08TUKlSNOLnJ2S3OpXdkYsVIWIReJ4+AqQiAAAcBWDBQEC7e82p/KpNJ4SnKTeIqLrS2XZHkvd9/gSl2IUpSnyBT7Yw0uIDxwyiHLYZype7GxtlDLcAePE865/tP2IzTtmk2gXPLNBoPICWy+grp2CGsn75PxAtUqqqEnZy7X7k27PQ4u3/AMfpOWMT1hb/ADKxN7AJ+WKh/wCW4/xV22lX5mGdnDT7AsV/vGH+En5VjPsFxn9dhvjJ/l13alGdhnZwVvYPjv63C/zyf5Vc6SMk2FfXcc6tfKwNjY2INj00r5k2NupLinYD9nErsGcjiQxBAH1iOHQdaONCMXKb0LqanN5UtSoimSP6odup90enOrrD7K2jiFuscqpa9zaFLdbsVuPjXR9g7q4fDAGNAXH+sfvP8T7v8IFWuLxaEGMjPmFiAbfE8qyqvSUW+pH1/Q8sG4/U9TirbBYOFkxEEZJ4yPJa/wC8EIHmTWy4fcLakQDQzKQRcdniDYjkQGAUitu/+iYWXVoYmP8AaeZj8Q4t6Cpuw9j/AOjwyp2hw517MMZBEebLm74U63Xva66a3g8a5x1SfitCLopGnyYHa01sPLG1idXsoUgfbkTu5RxtxPjWLe7c+SFMNh4mL4jFSFNO7GqqoL+Nu8CW6K2ldZw+IV1DIQyngRqDVPvXtFYcNJOgVpolKxHQsrylIx5XYpfyqEK1urCKS7FpqRyW1Kbdrd1cMGggYzutlmmlv2SnQ9msYPePA5STbS55DcINmRH+kmkHUdsYtfBUKi3mTUXZWzhhsOkSm+UaseLPxdz4s1z61ExzCl3WySzWuMxpOr1blpitgTqufBYyQMOCTt20Lf2STdl8wT5Vi3R35+kyyYTExfR8bF78RN1df6yNua8DbXQjUjWtSj2jlxCpDKizk91A6iQnjbJe50HAip3tXwjxQ4XairlxOEePPbnG5s8ZI4jO1vJ361pYTEcVPq2/ArisMqTSzJ39V4nTKV4ikDKGHAgEeR1Fe6fM0UpSgBSlKAFV8R7WTN9RNB4nr+vCm1cSdI0999PIcz+vGpmHgCKFHAfq9Z1T/U1uH/TDWXe90vLd+RaupG/N7GSlKVolQpSlAEa+WXwcfMf+Kk1HxsV1uOK6j0rLBLmUHrStJ5Kkqb8V57/f8k3qkz3SlKaIFLvZtlsNh8yAZmYICdQLgm9uegNeN2WEkIft3lZl74Le6TxXKPdtVptDZ6TxmORcyn4g8iDyNas24cCtxxFvDJ/1BaRrcSNTOldW7bWNCi6MqORvLK+9r3LY7RjwaBHZDlFlCkdoQOAKjn48K1DC5edwOVgPurLjsBDA5Um3/wCaDveGdySSbeXgBUbtr8gByA5ViYms5NR5LZG1hqMYpyV25bvb5+DztfaYiAVT3n0HX/3yrzhFt+NafvFtJhtbDxn3SEt6s/41uuy8A0iBy4VTwC6tppxPCoujJqKit1ckpQhmnN7aFhhzVjFLVT/pDB4VZHxcjKigWJLanW47v1jpYVxzYvtXxwnjVnV0Z1BBQXylgDYi2tqchgquW+hn1cXScra+h03eDZpXFQx9o8eExchWVIzlvKEZkUMNUWW1my8Svjpj3v3TwsODaaHDRo8DRyAotmypKjPcj3u4G43qfvm37CH7QxeFy/vduvD0zVfYjKUYPYoQQwb3SpFiD4WriqNKLOOF20RsbtO7ZYyNRfNxUKeB8SeQql2jvUMCkkiwDEvbuhmAYHXUaHThcDWw0qgbEfRgMOZFyr3cPOWBjkT6sMjjRJUGgJsGXxFjUbRjnZrOjfC4+NX4eNOLzSevf7HZxnJZY6Lnbfz+WNA3XglGMgkQEGOVHuQbAq4I9bjhX0X7U8aJ9ktCl8+JmhgjUjUuZUa3joprnezMCsJE+JZY0TUZjxI4f+hqau9kTHEYpMVMhEUV+wja6sS2jTtb3TbRQeHHztqY9Rl/bz8e4qjgGkv9x2LDwhEVRwUADyAtWSo2zsQrxqykkEaE8fI+I4VJrSjJSSaMqUXFtMUrxNOqC7MFHViAPiarI96cO0rRiTVTlJscgI4jNa1cnUhD6nY7GnOSvFXLaseInCKWbgBc1WS7xouKSBh/SKGSQEFGN2BXwOnz5aXjbbxBlmTDoeYLn5/Ia/ClcTio06blDV3sl3vZfORYqMrrMrJq/kSdixmRmnfi2ijoP1p6HrVvXiKIKoUaACw8hXurMNQ4NNR3e7fa3uyucszuKUpTJAUpSgBUDByZZXj/AIl/L9dDU+qbHPbFxW5gf4h91KYnquE1yf2ejLIa3Rc0pSmysVgxzsInKFQwU2Lmyg24k9BxrPVTvOrNhnVVBzCxLGyIvFnbqABw1voLEXqFR2i2WUo5ppd5zZMflkezCUm/7Qg8SdXAPPjYnzsKyo/jVJh21J5D9CrOB+tePk7nt3FI1v2i7LZljxUXvwHvW45b5lb+Fvkx6Vbbub3q2GBBt1H2SeKn1vbqCKtO10rT9o7pqkhkwsnYseKEZoj4W5DwsR0tT2HxEUlGXLb9MRrYZzbyq6e/7Je3dp9uClsynQ31FVu7m58ZnXKlrEFmJJsvO1zoTw9ayYeLEjjDA3isrKPgVJq2gw08i5HkSGM8Uw187eBlbUfwj1q6rjsqsml53+yKFgv7dfD3ZfSYr6ZjUVdYcIxd2+q2IsQkYPPIGZj0JArJvri7Qqg1LNcgcwoJt/MVrJsqNIo1jjUIiiwUcB+Z8eda3t3tBiWkl0juAjfVy20F+R4m3W9IcXOtNkM0qGWd2fmwsSmIjIKEcmSRdPmLMKzYzchkXPhmnVRq0UUsii3PKAbeg9L8K8RbwotrAv5aD4n8q2vYG88TWzAp56j4jX5UtSlUhNyimk+RZiE7KVr2NOwex4Qwkys78mlZpGHkWJAPiKuY5jVvt3BRdsXiIs4zMF4Brm59dD8arxDap1G5vV3LqUoOCcVa5vO5QPYX+qTcG4KtyzDodLEeA9dirUdyZGS6EdxwXQjhmBs48DwNvC/Otur1GCadCNjyePi1Xkc63zxHa4pkfvJHYBeQJUMWt11tfoPOqvBxKgsosL3tXvecmPaE6NwcrIt+YKgH5gj0qNHLyry+MlLjzzdp6KlT/wAiCW1l+Caz6o3NGDr4EEH52FbBsfaKxRS4p7uc6qwHvAMwu3qT8q1Qy2rJsrF5pHhPuygJ4FjrGfSQAeRNGGqZKifp4vRMrq4XPHXZfjmdWilDKGU3BAII5g6g17qq3Xv9Dhv9m3wJA+VWtexpyzRUu1Hl6kck3HsYpSlTIClKUAeZJAoJJAAFyTwArX8LjFnx11YFUTTxNtbD+I/Cve+UjdiqAEqzrnIvooIJB8xetK2eHWaKRQxcMrWW5JLNIZBYeBS/gtZGLxTjVjDLommNUqV4uVzqlKVjkc8q1m7Cpkqq3ogkkwrpELu+VemhYZiTyGW9TUxYvZtDy6H1qRUHapFxuThJ05KXZqcIx8JileMm+R2W44EqbE1nwsl9L+N+AtV97UMGyzrJl7rLZTpqwJLacveHnWnxP143ry1enw5uPYz2+HqcalGfai6aSoM96ywyXHlXvKDVFhiDykNFNTcOhr2kQqRHYVFxR2VS5Lw2lfu0MIk0Zje+U24aEEG4IrCJa9dtXVpsLNXIuD3cgj+qXP8AbN/kAB8qsLKOCqPIAVhaasZmrrbe5xIkl714wsRnfsltdjaxNv1prUPEYrKLisUOOIYMpswNwRxBGooVr67Esra08vE2yLahwsQgBGdSe0ZTe7cLLfhoBc9SeFRsTvY4XIpKA/ZuZG8S3H4WqgWa/GsqPRLF1HonZbeXz1FXhIXvJX5vx+ehH3gUFVckhwbA8Sb62/G/51GwuJYjUEH9a1J2hJ3b2DZdbHpzI8aqRirG409fxqn6kO0U1CzLJsTesYxeVgw4gg/A3qIMQVIJ/wDdeGmVn0PdJA8r8eFcjB3LrJaHd8DFljQcO6PzrPXmM6C3C2leq91FWVj55J3bbFKUrpwUpSgDy6AgggEHiDqDVPt3F9gI+xSLtZZCAWGg7jO7HLY+6lvMirquXe0/eR48WscRAKQsCbXKmUi9ujZUXX+0aXxEnGDa35FtKOaVjPj/AGs9j3ZEhfW14JWJ055ShsPWsmB9quGc+8yHo4uPkb/KuSPhqiy4es7PN7y1HeDDsPovB7fgxC2zKb9Dp8eR86kYfaBikEUpurf0b/4T4/ry+bMLj5YWvG5FuXL4flXSt09+1xcZw+INn+qx5Hkb9OV+V7HTWucSpHrc18s/3yK5UVyOgb7bD+k4YnXNGGdQOZtw+HztXG5oiDXcN29oGWHve+hyNfjccD8PmDWm+0LdtIss0aqqscrKNAGt3SByuAb26DrRjKfFgq8PM0ei8Vw3wJ+Ro2ExWW56gj5aVJgxNzUaDZ7u+VVY9bDh6nQetbBsvciRjd2yj7KDMfLMbL99ZSjfY2qtelS+p2IXbcPCvUrMLjUMORreNm7rpHYhVuPrSHMfQAZR6VR75bK7Ju1MgZpG0ULbgoub3625c6nLDyjDMxWjj6dWrw4+RSJPXqfE2OnC9QfpHIceVRHx+g9KpUWzQsrlu2IrxNihlBHHX5VTSY0/jXj6RYMzaKAST0ruRnNOZLxGMz2A48/EcvWvAmKtbldT5daosXtaIlI0lUGQ5WcahFIBJ8ze3hrwqexVSQsnbAE/tLWzeYva/L0q6dFqN2V060HPIi4w+KLE90gciefpWZpJMw0UL43zEeHACqzDY5hqPjWX6eWOpuaRdNp7DO5YTyKouSS3LpVTiIRa44HTyr82gJCUyox4+6L6+nDSvCSkqFNuN+lWQg0kxVSk6z16qJDYgGPKfeFreIq/9m2zFfGBnK2juwBtdnNwoA521bwsKpdk7IfESrEhQEnizAD01u3koJrtO72wUwkKxpqeLNbVmPE/kOQArSwOGlOebkmLdJ4uNGm4L6n9kWdKUr0Z48UpSgBSlKAFcI2xje3xc0/EPIxW/wBgd1P7qrXX979omDBTuvvZMqfvuQif3mB9K5GuEAW3IAAemlZmPqWSj87B3Cx3kRMNs1XBJYR8l7jOGbpe+noDUDFYQKbOAfFCvDrYc+l7eNbCgACkEAqGte4F2+twPDpUSbBIU4ZixyhhwX3Qt9egJ1HOstVNRw1XEYTQkEG3G17gddR+r1XhmjcOpsym4/XStm2jghEVKnNfNxAsVBK8QTxqPs/d76RiI4kYHOTe/wBVQuYluhsLefC9NQmmRZ03dHeMwqDKjDtUjexNiARcHx0b5VL3z2suIAhsVjBWQuTq2hsFtwAvqeotpxrku39sYrCSmL6gJIjlUkLf7DAg2P8AZNvOqTF7RmxZHaOqi2iZsqm3RWbVteZ8L0RVTh5VK0WQyRzZranSp9/MHhRlDKxHJO9b+W4+JBqoxftut/RxN65V+/PWg9jGAwuA4+2My8QLd02zcTbK1rcemET9J1XyjKj+4t/lU6VCEVon9/ZHWkbwPbfPyjP86f5VX27XtMOPcQyBFlNwgkjSQEWuSrBBYi17EcudcvbHrnyZi620kK59bXJKOvu3voACOptrL2VvB9DmE0cSiXI6gkkDvKQJOz1ykNlIF9QCOdxOcW4tQTT5a/v/ANBJX0Rte1csGIMXaoWVsoIOtxqQeljcEnoar5dtQdpYyLc3JK+4OZ14fC9Ttztn4YxZpwJJHGa7BGYkgsTeTQAAeZJrVN68FEk0bxL3XvdACBdWtcDkGFtBwN7UtDDwlJx1NR42aS0Jm0d7UDfsxm6lgQLeAuD8bVvW626suJXtZysasLpDkRyvNXYyAqW55SpA04EWGh43DieWKVcMuHjjC59AoYKbklRrwvrbWtwXfsxhS79ijHQKueS32mucqDwAY/dXZ04qKVJa+pRVrVp3zO1yFvb7Ml7XPHIFuRnBRQPFwEAUHnYKB5VYYrZsUWHRApyoLBgASPE9QSST51k2zttwNJFk6rLGtj/FHkYed6kYaXNEhylbqO6xDW04XAFx42HHUCk8VOpli5PRF+CVm9NTVBLavazL0sa/dq4Xsn0906j8R6VBaSiKUldGk52LaPFG3FretMNLlNwAf31vUTDxzuhZEkdQbFlQsAeNiQONutbJuruFiMbdpGaCNSLlkYFr8coNgfM9RxqUcNObsluRniqUI5pFvufu5h8a5bt2zRlS8axrGR9khgxFrjiAD5V1mq7Y+78GFUrBGsYa17XJNuFySSefxqxr0GGoKjC1teZ5LGYp4id76La9tPQUpSmRMUpSgBSlKANJ9o+LucPAObNK3kgyr/fcH+Gtcwuyu0BNwAOoqVvLiDLjpn+qmWFDyOTvSW/4jkfw1+Qz5EA9fWvNdIVZObyb7GtQg1TViHPsJhwZT4aj8KqMVg2Q3sw8QfxFXGO2iR7oufHhWDt2b3VZuuX3f5iQPnSVOc/6ht0Wopvma5jlLC7Fr8r2OhueXx9atdyMXHDLLLKQpYZEY+6NQzC/K9lF/PrVZt2fs2GeNkBvroVP8pIqu2/iQkQQHly5k6k0/GOaNk9xeUeTNy3h20EiklDC4Bya/WOi29SD6VypnAC3RTZbkm9zdjYGxseK8QeNR8DDmYkfujzP6HxqROuYgD6x0PRR3VP3mraVBUercge0QOq5o105hily1tLAEXy2PLj14xvoMb2sroWGZRmzZhrwJQAkWOlxwPPSvRxTxTHLocw7psVIB7twdCLWsfUda/EkQdq8YYKisFu2YXfuLbujkS2t/d9avSktV5fPECMZlBJizJZQma5DE3JZ+OndFiAfvtW47A3OR4FeUDM/esQTlU+6OI5WJ8TWr7E2Z2s0cR4Xu/7osz+X1V8711NHpPH13TtCD1NHA0M95vwK6PdVAAAxAHAAfman4fYsS20LEdT+VqzvLpoNfxr9RjbU3NZMq9SSs2P8FLVIx4/CZkAUAW1AAsD1FajtHYayHUcORuLfCt1aa6gcxWFwDxAPmKlSxEqT0OcJTVpI1HA7uFmGaSRlHIsbepABPlettFgLcLDT05V6hW5tyqM71ytXlWd5F1GjGGkSz3f3awuMkaObtFc95Sj2BsLEZSCL21vbXXpWwx+x3Bg6tOfAuv4JVDudGGxkYzFWBzL0NtWQ+aZtfzrrFb/RsI1KPXWzMLpSrOjWtCT1RX7F2BBhEKQRhATc8SSeFyTqasKUrYSSVkYcpOTu3dilKV0iKUpQApSlAClKUAaBtPd+aKFVKtIVZ3LoL5mdy7kr7wuSetutaziJ9Rbrr91vvrsGInRRd2VR1YgD51w7GYgrLPcgt2rm4IN7sdQRx638qwMdQjS1Tep6Dou9Vu/L3LJpFY1LXFWGtgB91UEGNAW1tev4VIkk0s2lxWHK9zbeGVkiHvjiVOHGoN3Uj4NWmbVv9HR788tvQkfIVu+IUZQSosPduL/CtK246POsSWtmLvbhewW3wU+rVp4Gd7QXLViOLoKCc34Ix4OHJF42/vN+Qv8AAVjDAF2IuFGUC9rkjLx/dDn0qbilOW/AD5sbcBztp8DWFZoLhSJFUNfMvevy1U2INuYOhJ0NOuV9TIMPaMMqpIyKxI7zHuDKrFb+bEaWvp1rBjZbqimxa3aSEW7xBKxg20JsdTzz3Ot6lhVI7PNFIgOa4Dq3AAkWGa50ve44W4aVoBvpYsTpbhe+WMDwvc+QWpwSb+fP5sBs+5mCAV5CbljlHkDdj5M9/wCWtqElrCqzZ+HEUSov1QB5nr+NTFesLES4lRyPVYelwqaiTop7ef3V6Se1+tQhJRH0paxY4JkrtKA3BPSopm1tX6Z9LcuNGULdh7ExuR+rVikevJkr8hjLuqrxYhR5kgD76nGN2SulqX+52zZJMQsif6mSIsOeVmIa3kAT5X9etVre42wGw0B7QWkka5HQDRR95/irZK9ZgKHBpK+73PF9JYhVqztstF88RSlKfM0UpSgBSlKAFKUoAUpSgD8ZbixrmeO3JilxrmXGQpmfSOJVVgL91OOVTa3I3PnXTarH3aw5lEvZjPmzXBYDMDe5UG1768KVxNJ1ErJPXnf2G8LX4Lbu1pyt7mibd3FijxESQy5MyjukGSQtmPftotjppccD41Qby7N+jYvs3ZnACMWIsSCLmw4W4jTpXYl2VGJzNlvIQFudbAch0pj9kwzgCWJJLcM6g28ieFKVOj4zTtZO+ngaFLpWUHHNdq2u17/wcG2ltAG7N3VHX9caoot3sTiWOJGGk7FLZTlIBAPEnnqeX/mvo7D7s4VDdMPCCOB7Nbj1IvVnau4fo/hX11DFdKKqlGMbI+bDuvjMhk+iYgjUlhGDp4AqTa3SqF5VB1AXr2kIAI6Eob+oAPjX1jauU78ezhw82KjlTIxaR1lOQrc3IDe6RfgDbprXauGcFeOvaL4epCrLLJ27DkDYDOD2YsbGxjcuh5ZSD30J4AtoSbc71Y4HYRATE3Co7ZkTi3uC3hZSSAeJ0q12PtR8MzNDlUuAG7q94C9gdL8zwtXraG1O1KXAWwsFHDqSBy5fCs+daT6q2NWlhJRqJvYyQygDjWeOa/lVeniazfSAKQlA24yJwkoJdahpKT5V4nxyoLnW5tYcSTUOG27Erk/MBrX5I+nGq44k3v8ADpXgFpGCi7EkAAcyeAAqapNsrdRJGeXGgnjZRx6nw8q3L2f7vyy4ztJEZI8ObkMLFpPqr6e9p0XrWPcT2eySyLPiUKRKQyows0h4i4PBOevHyN669WxhMCtJy5bGDj+kbJ0oc92KUpW0ecFKUoAUpSgBSlKAFKUoAUpSgBSlKAFKUoAUpSgBWPEYdZFKuqsp4qwBB9DpWSlAHGd89xsQmJZoYnkRtf2UKIi9ECoxOg5kC/jxrSpME0criQFXBsVYWK24i3nX03Vdtjd+DFKFnQuFNwM7qL9bKwv61nVcEndwZs0OlZQSjNadx88qaxyAkrY2ANz4+Fdj313Tw8Oy8UYIkjZIy4ZR3u53rFjqRpwJtwrm/sTgWfaMgmVZAsDOM4DWYSRAHXoGPxpb/AyUkro0YdIxlCU0noVVz46fIdan4HdnETNGUgdsxIRiCF8TmOlv7Vd7GyYQXIiju5u5yLdiDcFtNTfXWpdquj0clvISn0w7dWPqzhG8W58uCwEmJm94SKiIDyJILk20vpYcevQbV7D8IkmEfEMimXtnUPbVUCR90HkLk+d6ne22Vf8ARTqWAYvGQCRc2cXsOJrXPZ1vthdm7IQzsS8k0hWKKzSsLhc2UkWGnEkeFMU6FOnLRFFXEVa1Bt82dipX4p0r9pwyRSlKAFKUoAUpSgBSlKAFKUoAUpSgBSlKAFKUoAUpSgBSlKAFKUoA5X7WfaRLhHkwf0dHSaA/tGcglZA6GyheIIPOtV/+P0oO0ZuRGGbTr+1iqy9ssPa45QyyOqRAARILgk5mzMQSSbrYW0sepvzLb2yPoxhde0XtFLZJRllSzFdQOR4g6X16Uk68XUy8+RpU4tUsq5n1zStS9lOId9j4VnYsxV7kkk/0sgA16Cw9K22nFsZzVnY+T96N6pMXisS0pt2jmwGgVVsqL6BR5m551T4CFs4Ci7XFra68RVt7Q9hNhNp4mMjQyM6fuSEunwBt5g1XbJxZidXWxI5HgQRYj4UpUTim47mtFpwSPpHYftOw87iNgyPYBjbNGJLXZM400IbnfQ6Cxrcga+bNi7VyraGMRZhZnzl3y/ZW4AUeOp9bEdG2R7SZVlHb2MIWzFE75c2yKoB104jxFVUcVK7VTy29vtzFamH5wOm0qDgNtQzG0bgm17ag28iKnVoKSkrpibTWjFKUrpwUpSgBSlKAFKUoAUpSgBSlKAFKUoAUpSgBSlKAFR8fjVijZ2IAA5m1zyHmakVzL2pfTVlWRIhJhVQC6yKrI92zXViL3GW1ulV1HKMW4q7LKcVKVmzRN7dr4ieZ5XRULfYkOgAAAuONgBXP8exJJPHqTc/Grvae32c2CMD4lfwNetj7gY7HawwgrzYyRgDxN2v8AaRpQle7RpNpLuO5+xfEh9i4cc0MqHzErkfIit4rVPZpue+zcD2Ejh3Z2kbLfKpYKMqk2JHdBuQNSa2utFbGXO2Z2OUe0r2UYrHY36TBJCRkRSkuZSMt+YVgwNydbcay4r2E4eXDx2Y4fEhFDtES8LOAAxyPY8fslfKupUrmVXuT400klyPnvaXsz2jgtREMVGPrYckvbxjIzX/dB86jbN2pK79nFhcTJKp1QRkFTw7x+rz1NfRtKolhYSZbHEyS2Oebh7mYtJxisayoVVhFh4zmCFhYu7DQtluLC41PDhXQ6Uq+EFBWiUTm5u7FKUqRAUpSgBSlKAFKUoAUpSg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6" name="Picture 4" descr="http://prosvet2.ru/wp-content/uploads/2013/04/internet_shkolyi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575" y="4581128"/>
            <a:ext cx="2113542" cy="2080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71800" y="5373216"/>
            <a:ext cx="5328592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Фестиваль педагогических идей «Открытый урок».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Конкурс « Презентация к уроку»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Идентификатор :</a:t>
            </a:r>
            <a:r>
              <a:rPr lang="ru-RU" dirty="0"/>
              <a:t> </a:t>
            </a:r>
            <a:r>
              <a:rPr lang="ru-RU" sz="2800" b="1" dirty="0">
                <a:solidFill>
                  <a:srgbClr val="6600FF"/>
                </a:solidFill>
              </a:rPr>
              <a:t>100-822-748</a:t>
            </a:r>
          </a:p>
        </p:txBody>
      </p:sp>
    </p:spTree>
    <p:extLst>
      <p:ext uri="{BB962C8B-B14F-4D97-AF65-F5344CB8AC3E}">
        <p14:creationId xmlns:p14="http://schemas.microsoft.com/office/powerpoint/2010/main" xmlns="" val="3059515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660033"/>
                </a:solidFill>
              </a:rPr>
              <a:t>ЗАДАЧИ ПРОЕКТА</a:t>
            </a:r>
            <a:endParaRPr lang="ru-RU" b="1" dirty="0">
              <a:solidFill>
                <a:srgbClr val="66003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Способствовать  развитию речи и произношения.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Приобретение навыков логического  мышления.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Интенсивная терапия артикуляционного аппарата в процессе  работы над произношением слов. </a:t>
            </a:r>
          </a:p>
          <a:p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Совершенствование навыков  произношения.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Расширение понятий об окружающем мире.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Иммерсионная детализация лексического материала.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Достижение вариативности самостоятельного творческого процесса.</a:t>
            </a:r>
          </a:p>
          <a:p>
            <a:endParaRPr lang="ru-RU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6109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</a:rPr>
              <a:t>Развитие речи и произношения</a:t>
            </a:r>
            <a:endParaRPr lang="ru-RU" b="1" dirty="0">
              <a:solidFill>
                <a:srgbClr val="0000FF"/>
              </a:solidFill>
            </a:endParaRPr>
          </a:p>
        </p:txBody>
      </p:sp>
      <p:cxnSp>
        <p:nvCxnSpPr>
          <p:cNvPr id="4" name="Прямая со стрелкой 3"/>
          <p:cNvCxnSpPr>
            <a:stCxn id="2" idx="2"/>
          </p:cNvCxnSpPr>
          <p:nvPr/>
        </p:nvCxnSpPr>
        <p:spPr>
          <a:xfrm>
            <a:off x="4572000" y="1417638"/>
            <a:ext cx="0" cy="4991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923928" y="1916832"/>
            <a:ext cx="1605183" cy="36933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ЧТО ДЕЛАЕМ?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3045804"/>
            <a:ext cx="1520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говорим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3074967"/>
            <a:ext cx="23598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сопоставляем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92080" y="3045804"/>
            <a:ext cx="1378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дышим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37184" y="3031378"/>
            <a:ext cx="1316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играем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62521" y="4018002"/>
            <a:ext cx="4025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выполняем упражнения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53906" y="3985900"/>
            <a:ext cx="2166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запоминаем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3771" y="5392251"/>
            <a:ext cx="2196435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МЫСЛИМ</a:t>
            </a:r>
            <a:endParaRPr lang="ru-RU" sz="3600" b="1" dirty="0">
              <a:solidFill>
                <a:srgbClr val="C00000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1371575" y="2286164"/>
            <a:ext cx="3056409" cy="92681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572000" y="2286164"/>
            <a:ext cx="0" cy="788803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2"/>
          </p:cNvCxnSpPr>
          <p:nvPr/>
        </p:nvCxnSpPr>
        <p:spPr>
          <a:xfrm>
            <a:off x="4726520" y="2286164"/>
            <a:ext cx="1203686" cy="92681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987597" y="2286164"/>
            <a:ext cx="2536731" cy="788803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2"/>
          </p:cNvCxnSpPr>
          <p:nvPr/>
        </p:nvCxnSpPr>
        <p:spPr>
          <a:xfrm>
            <a:off x="1371576" y="3569024"/>
            <a:ext cx="2264320" cy="58005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2"/>
          </p:cNvCxnSpPr>
          <p:nvPr/>
        </p:nvCxnSpPr>
        <p:spPr>
          <a:xfrm>
            <a:off x="3807691" y="3598187"/>
            <a:ext cx="188245" cy="41981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4572000" y="3554598"/>
            <a:ext cx="1152128" cy="46340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11" idx="0"/>
          </p:cNvCxnSpPr>
          <p:nvPr/>
        </p:nvCxnSpPr>
        <p:spPr>
          <a:xfrm flipH="1">
            <a:off x="7037184" y="3554598"/>
            <a:ext cx="271120" cy="43130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4139952" y="3554598"/>
            <a:ext cx="2304256" cy="46340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0" idx="3"/>
          </p:cNvCxnSpPr>
          <p:nvPr/>
        </p:nvCxnSpPr>
        <p:spPr>
          <a:xfrm>
            <a:off x="4987597" y="4279612"/>
            <a:ext cx="94260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3131840" y="4509120"/>
            <a:ext cx="1594679" cy="7920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4987597" y="4509120"/>
            <a:ext cx="1683387" cy="7920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9694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Приобретение навыков логического мышления: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772816"/>
            <a:ext cx="757906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нахождение  лишнего;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предложение нескольких вариантов;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выделение группы однородных предметов и название группы;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нахождение закономерностей;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называние последовательности;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нахождение пропущенного действия;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называние действия;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называние противоположностей;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описание  действия и предметов;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умение разграничить высказывания;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умение разбить множество на  части 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660033"/>
                </a:solidFill>
              </a:rPr>
              <a:t>умение соединить части в целое.</a:t>
            </a:r>
            <a:endParaRPr lang="ru-RU" sz="2000" b="1" dirty="0">
              <a:solidFill>
                <a:srgbClr val="660033"/>
              </a:solidFill>
            </a:endParaRPr>
          </a:p>
        </p:txBody>
      </p:sp>
      <p:pic>
        <p:nvPicPr>
          <p:cNvPr id="1026" name="Picture 2" descr="C:\Users\Antonina\Documents\фото группы 4 сем 2012\P510042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70793" y="3861048"/>
            <a:ext cx="3133655" cy="235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67711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Интенсивная терапия артикуляционного аппарата</a:t>
            </a:r>
            <a:endParaRPr lang="ru-RU" b="1" dirty="0">
              <a:solidFill>
                <a:srgbClr val="0000FF"/>
              </a:solidFill>
            </a:endParaRPr>
          </a:p>
        </p:txBody>
      </p:sp>
      <p:pic>
        <p:nvPicPr>
          <p:cNvPr id="2050" name="Picture 2" descr="http://t0.gstatic.com/images?q=tbn:ANd9GcQiyrJNG4KTcQEWQpC4VsTUQTFnvN9Vdq5DmXDdSPR8whsNzMtJN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628800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2.gstatic.com/images?q=tbn:ANd9GcQ-X6GgKKxXg4tZ6CQ9JJfHRQPe7sirdQ-0RkY73z_WChOwj8e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404984"/>
            <a:ext cx="152400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1916832"/>
            <a:ext cx="5868144" cy="452431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Правильное произнесение звуков обеспечивается бла­годаря хорошей подвижности органов артикуляции, к которым относятся язык, губы, нижняя челюсть, мяг­кое нёбо. Точность, сила и </a:t>
            </a:r>
            <a:r>
              <a:rPr lang="ru-RU" b="1" dirty="0" err="1"/>
              <a:t>дифференцированность</a:t>
            </a:r>
            <a:r>
              <a:rPr lang="ru-RU" b="1" dirty="0"/>
              <a:t> </a:t>
            </a:r>
            <a:r>
              <a:rPr lang="ru-RU" b="1" dirty="0" smtClean="0"/>
              <a:t> дви­жений </a:t>
            </a:r>
            <a:r>
              <a:rPr lang="ru-RU" b="1" dirty="0"/>
              <a:t>этих органов развиваются у ребенка постепенно, в процессе речевой деятельности. У ребенка, имеющего общее недоразвитие речи вследствие недоразвития или мозгового поражения, нарушается подвижность органов артикуляционного аппарата.</a:t>
            </a:r>
          </a:p>
          <a:p>
            <a:r>
              <a:rPr lang="ru-RU" b="1" dirty="0"/>
              <a:t>Работа по развитию подвижности органов артику­ляционного аппарата проходит по следующим направ­лениям:</a:t>
            </a:r>
          </a:p>
          <a:p>
            <a:r>
              <a:rPr lang="ru-RU" b="1" dirty="0"/>
              <a:t>·</a:t>
            </a:r>
            <a:r>
              <a:rPr lang="ru-RU" dirty="0"/>
              <a:t>   </a:t>
            </a:r>
            <a:r>
              <a:rPr lang="ru-RU" b="1" dirty="0"/>
              <a:t>проведение дифференцированного массажа лицевой и артикуляционной мускулатуры;</a:t>
            </a:r>
          </a:p>
          <a:p>
            <a:r>
              <a:rPr lang="ru-RU" b="1" dirty="0"/>
              <a:t>·</a:t>
            </a:r>
            <a:r>
              <a:rPr lang="ru-RU" dirty="0"/>
              <a:t>   </a:t>
            </a:r>
            <a:r>
              <a:rPr lang="ru-RU" dirty="0" smtClean="0"/>
              <a:t> </a:t>
            </a:r>
            <a:r>
              <a:rPr lang="ru-RU" b="1" dirty="0"/>
              <a:t>проведение артикуляционной </a:t>
            </a:r>
            <a:r>
              <a:rPr lang="ru-RU" b="1" dirty="0" smtClean="0"/>
              <a:t>гимнастики: язык, губы, челюсти,  мягкое нёбо , глотка, щеки.</a:t>
            </a:r>
            <a:endParaRPr lang="ru-RU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8501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Совершенствование навыков произношения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3" y="1988840"/>
            <a:ext cx="8244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smtClean="0">
                <a:solidFill>
                  <a:srgbClr val="660033"/>
                </a:solidFill>
              </a:rPr>
              <a:t>1.Коррекция </a:t>
            </a:r>
            <a:r>
              <a:rPr lang="ru-RU" sz="2400" b="1" dirty="0">
                <a:solidFill>
                  <a:srgbClr val="660033"/>
                </a:solidFill>
              </a:rPr>
              <a:t>и </a:t>
            </a:r>
            <a:r>
              <a:rPr lang="ru-RU" sz="2400" b="1" dirty="0" smtClean="0">
                <a:solidFill>
                  <a:srgbClr val="660033"/>
                </a:solidFill>
              </a:rPr>
              <a:t>совершенствование </a:t>
            </a:r>
            <a:r>
              <a:rPr lang="ru-RU" sz="2400" b="1" dirty="0">
                <a:solidFill>
                  <a:srgbClr val="660033"/>
                </a:solidFill>
              </a:rPr>
              <a:t>фонетико-интонационных умений и </a:t>
            </a:r>
            <a:r>
              <a:rPr lang="ru-RU" sz="2400" b="1" dirty="0" smtClean="0">
                <a:solidFill>
                  <a:srgbClr val="660033"/>
                </a:solidFill>
              </a:rPr>
              <a:t>навыков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2996952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60033"/>
                </a:solidFill>
              </a:rPr>
              <a:t>2.Практическая </a:t>
            </a:r>
            <a:r>
              <a:rPr lang="ru-RU" sz="2400" b="1" dirty="0">
                <a:solidFill>
                  <a:srgbClr val="660033"/>
                </a:solidFill>
              </a:rPr>
              <a:t>реализация корректировочно-компенсирующей </a:t>
            </a:r>
            <a:r>
              <a:rPr lang="ru-RU" sz="2400" b="1" dirty="0" smtClean="0">
                <a:solidFill>
                  <a:srgbClr val="660033"/>
                </a:solidFill>
              </a:rPr>
              <a:t>методики.</a:t>
            </a:r>
            <a:endParaRPr lang="ru-RU" sz="2400" b="1" dirty="0">
              <a:solidFill>
                <a:srgbClr val="66003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6711" y="3827949"/>
            <a:ext cx="75157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60033"/>
                </a:solidFill>
              </a:rPr>
              <a:t>3. Лексико -семантическая </a:t>
            </a:r>
            <a:r>
              <a:rPr lang="ru-RU" sz="2400" b="1" dirty="0">
                <a:solidFill>
                  <a:srgbClr val="660033"/>
                </a:solidFill>
              </a:rPr>
              <a:t>и </a:t>
            </a:r>
            <a:r>
              <a:rPr lang="ru-RU" sz="2400" b="1" dirty="0" smtClean="0">
                <a:solidFill>
                  <a:srgbClr val="660033"/>
                </a:solidFill>
              </a:rPr>
              <a:t>лексико-грамматическая работа.</a:t>
            </a:r>
            <a:endParaRPr lang="ru-RU" sz="2400" b="1" dirty="0">
              <a:solidFill>
                <a:srgbClr val="66003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4692500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  <a:r>
              <a:rPr lang="ru-RU" sz="2400" b="1" dirty="0" smtClean="0">
                <a:solidFill>
                  <a:srgbClr val="660033"/>
                </a:solidFill>
              </a:rPr>
              <a:t>4.Выявление </a:t>
            </a:r>
            <a:r>
              <a:rPr lang="ru-RU" sz="2400" b="1" dirty="0">
                <a:solidFill>
                  <a:srgbClr val="660033"/>
                </a:solidFill>
              </a:rPr>
              <a:t>и теоретическое обоснование трудностей формирования правильного </a:t>
            </a:r>
            <a:r>
              <a:rPr lang="ru-RU" sz="2400" b="1" dirty="0" smtClean="0">
                <a:solidFill>
                  <a:srgbClr val="660033"/>
                </a:solidFill>
              </a:rPr>
              <a:t>произношения.</a:t>
            </a:r>
            <a:r>
              <a:rPr lang="ru-RU" sz="2400" b="1" dirty="0">
                <a:solidFill>
                  <a:srgbClr val="660033"/>
                </a:solidFill>
              </a:rPr>
              <a:t/>
            </a:r>
            <a:br>
              <a:rPr lang="ru-RU" sz="2400" b="1" dirty="0">
                <a:solidFill>
                  <a:srgbClr val="660033"/>
                </a:solidFill>
              </a:rPr>
            </a:br>
            <a:r>
              <a:rPr lang="ru-RU" sz="2400" b="1" dirty="0">
                <a:solidFill>
                  <a:srgbClr val="660033"/>
                </a:solidFill>
              </a:rPr>
              <a:t/>
            </a:r>
            <a:br>
              <a:rPr lang="ru-RU" sz="2400" b="1" dirty="0">
                <a:solidFill>
                  <a:srgbClr val="660033"/>
                </a:solidFill>
              </a:rPr>
            </a:br>
            <a:r>
              <a:rPr lang="ru-RU" sz="2400" b="1" dirty="0" smtClean="0">
                <a:solidFill>
                  <a:srgbClr val="660033"/>
                </a:solidFill>
              </a:rPr>
              <a:t> </a:t>
            </a:r>
            <a:endParaRPr lang="ru-RU" sz="2400" b="1" dirty="0">
              <a:solidFill>
                <a:srgbClr val="66003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5491338"/>
            <a:ext cx="5209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660033"/>
                </a:solidFill>
              </a:rPr>
              <a:t>5.Анализ </a:t>
            </a:r>
            <a:r>
              <a:rPr lang="ru-RU" sz="2400" b="1" dirty="0">
                <a:solidFill>
                  <a:srgbClr val="660033"/>
                </a:solidFill>
              </a:rPr>
              <a:t>произносительных </a:t>
            </a:r>
            <a:r>
              <a:rPr lang="ru-RU" sz="2400" b="1" dirty="0" smtClean="0">
                <a:solidFill>
                  <a:srgbClr val="660033"/>
                </a:solidFill>
              </a:rPr>
              <a:t>ошибок.</a:t>
            </a:r>
            <a:endParaRPr lang="ru-RU" sz="2400" b="1" dirty="0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4411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660033"/>
                </a:solidFill>
              </a:rPr>
              <a:t>Расширение понятий об окружающем мире</a:t>
            </a:r>
            <a:endParaRPr lang="ru-RU" b="1" dirty="0">
              <a:solidFill>
                <a:srgbClr val="66003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59" y="2420888"/>
            <a:ext cx="7848873" cy="3416320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/>
              <a:t>Расширение  понятий об окружающем мире тесно связано с развитием сознания.</a:t>
            </a:r>
            <a:r>
              <a:rPr lang="ru-RU" b="1" dirty="0"/>
              <a:t> Открытое сознание становится способным не только отображать действительность, но и также формировать </a:t>
            </a:r>
            <a:r>
              <a:rPr lang="ru-RU" b="1" dirty="0" smtClean="0"/>
              <a:t>ее.</a:t>
            </a:r>
            <a:r>
              <a:rPr lang="ru-RU" b="1" dirty="0"/>
              <a:t> для многих источником информации будут книги. Но сама информация не попадает в сознание в чистом виде - все равно она отфильтровывается сознанием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Сознание </a:t>
            </a:r>
            <a:r>
              <a:rPr lang="ru-RU" b="1" dirty="0"/>
              <a:t>не только сохраняет, но и воспринимает информацию, а также отражает ее во внешний мир. Таким образом, информация из прочтенной книги, будет сохранена сознанием полностью, однако задействована будет, лишь, необходимая для дальнейшего развития часть. </a:t>
            </a:r>
            <a:r>
              <a:rPr lang="ru-RU" b="1" dirty="0" smtClean="0"/>
              <a:t>Чтобы </a:t>
            </a:r>
            <a:r>
              <a:rPr lang="ru-RU" b="1" dirty="0"/>
              <a:t>гармонично развиваться, необходимо учесть такой фактор, как восприятие, и чувства. Когда мы ощущаем что - либо, мы воспринимаем информацию непосредственно из окружающего мира, то есть без посредников.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9586" y="1833139"/>
            <a:ext cx="2864117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-</a:t>
            </a:r>
            <a:r>
              <a:rPr lang="ru-RU" b="1" dirty="0" smtClean="0">
                <a:solidFill>
                  <a:srgbClr val="660033"/>
                </a:solidFill>
              </a:rPr>
              <a:t>ЭТО РАЗВИТИЕ СОЗНАНИЯ</a:t>
            </a:r>
            <a:endParaRPr lang="ru-RU" b="1" dirty="0">
              <a:solidFill>
                <a:srgbClr val="660033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995936" y="1412776"/>
            <a:ext cx="1440160" cy="35354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81446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477" y="476672"/>
            <a:ext cx="7704855" cy="347787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660033"/>
                </a:solidFill>
              </a:rPr>
              <a:t>Творчество - это двигатель сознания. Для того, чтобы расширить границы своего сознания необходимо расширить границы своего восприятия. Например, увидеть красивое в некрасивом, услышать, казалось бы, неслышные звуки</a:t>
            </a:r>
          </a:p>
          <a:p>
            <a:r>
              <a:rPr lang="ru-RU" sz="2000" b="1" dirty="0" smtClean="0">
                <a:solidFill>
                  <a:srgbClr val="660033"/>
                </a:solidFill>
              </a:rPr>
              <a:t>Чем </a:t>
            </a:r>
            <a:r>
              <a:rPr lang="ru-RU" sz="2000" b="1" dirty="0">
                <a:solidFill>
                  <a:srgbClr val="660033"/>
                </a:solidFill>
              </a:rPr>
              <a:t>больше человек замечает и осмысливает многого красивого и необычного в мире, тем он многостороннее и более творчески оказывает воздействие на окружающих. Чем больше перед человеком стоит интересных целей в жизни, и он способен своевременно принять нужное и правильное решение, тем большего он добьется. А потому расширение самосознания - это и есть жизнь с ее своеобразностью для </a:t>
            </a:r>
            <a:r>
              <a:rPr lang="ru-RU" sz="2000" b="1" dirty="0" smtClean="0">
                <a:solidFill>
                  <a:srgbClr val="660033"/>
                </a:solidFill>
              </a:rPr>
              <a:t>каждого</a:t>
            </a:r>
            <a:endParaRPr lang="ru-RU" sz="2000" b="1" dirty="0">
              <a:solidFill>
                <a:srgbClr val="660033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293096"/>
            <a:ext cx="3056203" cy="2292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ntonina\Documents\фото группы 4 сем 2012\P5100414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4300736"/>
            <a:ext cx="3046016" cy="228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35112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895</Words>
  <Application>Microsoft Office PowerPoint</Application>
  <PresentationFormat>Экран (4:3)</PresentationFormat>
  <Paragraphs>190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ФИЛАМЕНТАЛЬНЫЕ ВОЗМОЖНОСТИ РАЗВИТИЯ   РЕЧИ и  ПРОИЗНОШЕНИЯ Тренировочный комплекс упражнений для развития речи и произношения.   Часть 1,2 теория, методика, практика Фестиваль педагогических идей «Открытый урок». Конкурс « Презентация к уроку» Идентификатор : 100-822-748 </vt:lpstr>
      <vt:lpstr>ЦЕЛИ ПРОЕКТА</vt:lpstr>
      <vt:lpstr>ЗАДАЧИ ПРОЕКТА</vt:lpstr>
      <vt:lpstr>Развитие речи и произношения</vt:lpstr>
      <vt:lpstr>Приобретение навыков логического мышления:</vt:lpstr>
      <vt:lpstr>Интенсивная терапия артикуляционного аппарата</vt:lpstr>
      <vt:lpstr>Совершенствование навыков произношения</vt:lpstr>
      <vt:lpstr>Расширение понятий об окружающем мире</vt:lpstr>
      <vt:lpstr>Слайд 9</vt:lpstr>
      <vt:lpstr>Иммерсионная детализация </vt:lpstr>
      <vt:lpstr>Вариативность творческого процесса</vt:lpstr>
      <vt:lpstr>Структура  проекта </vt:lpstr>
      <vt:lpstr>1. Комбинированное разложение слов.</vt:lpstr>
      <vt:lpstr>Слайд 14</vt:lpstr>
      <vt:lpstr>Слайд 15</vt:lpstr>
      <vt:lpstr>Слайд 16</vt:lpstr>
      <vt:lpstr>РАЗДЕЛ 2 МЕТОД ДЕЛЕНИЯ СЛОВА, КАК СОСТАВ ЧИСЛА  </vt:lpstr>
      <vt:lpstr>Слайд 18</vt:lpstr>
      <vt:lpstr>РАЗДЕЛ 3 МЕТОД СОСТАВЛЕНИЯ И ЧТЕНИЯ СЛОВА ПО КОНТУРУ ПРЕДМЕТА </vt:lpstr>
      <vt:lpstr>Слайд 20</vt:lpstr>
      <vt:lpstr>Слайд 21</vt:lpstr>
      <vt:lpstr>В данной презентации представлены 1,2 и начало третьей части проекта. Следующие части будут представлены  в дальнейшем.</vt:lpstr>
      <vt:lpstr>ПРОЕКТ  «Филаментальные возможности  развития речи и произношения » подготовила  учитель-дефектолог  ТЕСЛЕНКО  Антонина Георгиевна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ФИЛАМЕНТАЛЬНЫЕ ВОЗМОЖНОСТИ РЕЧИ Тренировочный комплекс упражнений для развития речи и произношения.   Часть 1,2</dc:title>
  <dc:creator>Antonina</dc:creator>
  <cp:lastModifiedBy>re</cp:lastModifiedBy>
  <cp:revision>20</cp:revision>
  <dcterms:created xsi:type="dcterms:W3CDTF">2013-07-27T14:28:39Z</dcterms:created>
  <dcterms:modified xsi:type="dcterms:W3CDTF">2014-02-25T14:10:44Z</dcterms:modified>
</cp:coreProperties>
</file>