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109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61" r:id="rId5"/>
    <p:sldId id="260" r:id="rId6"/>
    <p:sldId id="262" r:id="rId7"/>
    <p:sldId id="273" r:id="rId8"/>
    <p:sldId id="274" r:id="rId9"/>
    <p:sldId id="275" r:id="rId10"/>
    <p:sldId id="263" r:id="rId11"/>
    <p:sldId id="278" r:id="rId12"/>
    <p:sldId id="264" r:id="rId13"/>
    <p:sldId id="276" r:id="rId14"/>
    <p:sldId id="265" r:id="rId15"/>
    <p:sldId id="277" r:id="rId16"/>
    <p:sldId id="268" r:id="rId17"/>
    <p:sldId id="269" r:id="rId1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800000"/>
    <a:srgbClr val="663300"/>
    <a:srgbClr val="FFFF66"/>
    <a:srgbClr val="993300"/>
    <a:srgbClr val="1C1C1C"/>
    <a:srgbClr val="CC3300"/>
    <a:srgbClr val="FFCCCC"/>
    <a:srgbClr val="FFCC99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Средний стиль 3 -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32" autoAdjust="0"/>
    <p:restoredTop sz="90929"/>
  </p:normalViewPr>
  <p:slideViewPr>
    <p:cSldViewPr>
      <p:cViewPr>
        <p:scale>
          <a:sx n="70" d="100"/>
          <a:sy n="70" d="100"/>
        </p:scale>
        <p:origin x="-804" y="-1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E49B6B-7D1A-444C-9532-94ABA0088523}" type="datetimeFigureOut">
              <a:rPr lang="ru-RU" smtClean="0"/>
              <a:t>12.08.2013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E40656-3486-49B9-9806-38A1E4CA5B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0536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E40656-3486-49B9-9806-38A1E4CA5BC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110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15C2BD-CD4F-4F59-950F-BE2585B0C0E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801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2CFDDD-4E79-4787-8027-960323B02C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30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97A3DA-4100-43CA-9636-A828EFCBEF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020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Заголовок, картинк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Картинка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r>
              <a:rPr lang="ru-RU" smtClean="0"/>
              <a:t>Вставка картинки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2EB16A5-F2A2-4262-AB8E-C0AB8D6BEF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455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744BF9-F400-425E-8A28-D9E3324E38A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724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67F98F-FBF4-4DFF-9E65-720B7648B0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32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F58A0-3D62-4BF1-A39D-641C34DF213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4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C40224-C465-4AF7-BCF0-25C8210A73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431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445321-3123-4BBD-9188-A497B683B0B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98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ABCCA0-CC04-4A0E-970E-E2AF2EDBB3C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320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1E29A-D420-49C9-838F-32AD416499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72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211239-3EA4-4C06-8FC9-6D6E5282A0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34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827BDC3C-FAF6-42C8-91B1-524DB396027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jpeg"/><Relationship Id="rId11" Type="http://schemas.openxmlformats.org/officeDocument/2006/relationships/image" Target="../media/image28.gif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12" Type="http://schemas.openxmlformats.org/officeDocument/2006/relationships/image" Target="../media/image39.jpeg"/><Relationship Id="rId17" Type="http://schemas.openxmlformats.org/officeDocument/2006/relationships/image" Target="../media/image44.jpeg"/><Relationship Id="rId2" Type="http://schemas.openxmlformats.org/officeDocument/2006/relationships/image" Target="../media/image29.jpeg"/><Relationship Id="rId16" Type="http://schemas.openxmlformats.org/officeDocument/2006/relationships/image" Target="../media/image43.jpeg"/><Relationship Id="rId20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11" Type="http://schemas.openxmlformats.org/officeDocument/2006/relationships/image" Target="../media/image38.jpeg"/><Relationship Id="rId5" Type="http://schemas.openxmlformats.org/officeDocument/2006/relationships/image" Target="../media/image32.jpeg"/><Relationship Id="rId15" Type="http://schemas.openxmlformats.org/officeDocument/2006/relationships/image" Target="../media/image42.jpeg"/><Relationship Id="rId10" Type="http://schemas.openxmlformats.org/officeDocument/2006/relationships/image" Target="../media/image37.jpeg"/><Relationship Id="rId19" Type="http://schemas.openxmlformats.org/officeDocument/2006/relationships/image" Target="../media/image46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Relationship Id="rId1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jpeg"/><Relationship Id="rId3" Type="http://schemas.openxmlformats.org/officeDocument/2006/relationships/image" Target="../media/image49.jpeg"/><Relationship Id="rId7" Type="http://schemas.openxmlformats.org/officeDocument/2006/relationships/image" Target="../media/image53.jpg"/><Relationship Id="rId12" Type="http://schemas.openxmlformats.org/officeDocument/2006/relationships/image" Target="../media/image58.jpeg"/><Relationship Id="rId17" Type="http://schemas.openxmlformats.org/officeDocument/2006/relationships/image" Target="../media/image63.jpg"/><Relationship Id="rId2" Type="http://schemas.openxmlformats.org/officeDocument/2006/relationships/image" Target="../media/image48.jpeg"/><Relationship Id="rId16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5" Type="http://schemas.openxmlformats.org/officeDocument/2006/relationships/image" Target="../media/image61.jpeg"/><Relationship Id="rId10" Type="http://schemas.openxmlformats.org/officeDocument/2006/relationships/image" Target="../media/image56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Relationship Id="rId14" Type="http://schemas.openxmlformats.org/officeDocument/2006/relationships/image" Target="../media/image6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jpeg"/><Relationship Id="rId13" Type="http://schemas.openxmlformats.org/officeDocument/2006/relationships/image" Target="../media/image82.jpeg"/><Relationship Id="rId18" Type="http://schemas.openxmlformats.org/officeDocument/2006/relationships/image" Target="../media/image87.jpeg"/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12" Type="http://schemas.openxmlformats.org/officeDocument/2006/relationships/image" Target="../media/image81.jpeg"/><Relationship Id="rId17" Type="http://schemas.openxmlformats.org/officeDocument/2006/relationships/image" Target="../media/image86.jpeg"/><Relationship Id="rId2" Type="http://schemas.openxmlformats.org/officeDocument/2006/relationships/image" Target="../media/image71.jpeg"/><Relationship Id="rId16" Type="http://schemas.openxmlformats.org/officeDocument/2006/relationships/image" Target="../media/image8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jpeg"/><Relationship Id="rId11" Type="http://schemas.openxmlformats.org/officeDocument/2006/relationships/image" Target="../media/image80.jpeg"/><Relationship Id="rId5" Type="http://schemas.openxmlformats.org/officeDocument/2006/relationships/image" Target="../media/image74.jpeg"/><Relationship Id="rId15" Type="http://schemas.openxmlformats.org/officeDocument/2006/relationships/image" Target="../media/image84.jpeg"/><Relationship Id="rId10" Type="http://schemas.openxmlformats.org/officeDocument/2006/relationships/image" Target="../media/image79.jpeg"/><Relationship Id="rId4" Type="http://schemas.openxmlformats.org/officeDocument/2006/relationships/image" Target="../media/image73.gif"/><Relationship Id="rId9" Type="http://schemas.openxmlformats.org/officeDocument/2006/relationships/image" Target="../media/image78.jpeg"/><Relationship Id="rId14" Type="http://schemas.openxmlformats.org/officeDocument/2006/relationships/image" Target="../media/image8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g"/><Relationship Id="rId3" Type="http://schemas.openxmlformats.org/officeDocument/2006/relationships/image" Target="../media/image89.jpeg"/><Relationship Id="rId7" Type="http://schemas.openxmlformats.org/officeDocument/2006/relationships/image" Target="../media/image93.jp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jpeg"/><Relationship Id="rId10" Type="http://schemas.openxmlformats.org/officeDocument/2006/relationships/image" Target="../media/image74.jpeg"/><Relationship Id="rId4" Type="http://schemas.openxmlformats.org/officeDocument/2006/relationships/image" Target="../media/image90.jpeg"/><Relationship Id="rId9" Type="http://schemas.openxmlformats.org/officeDocument/2006/relationships/image" Target="../media/image95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13" Type="http://schemas.openxmlformats.org/officeDocument/2006/relationships/image" Target="../media/image107.jpeg"/><Relationship Id="rId18" Type="http://schemas.openxmlformats.org/officeDocument/2006/relationships/image" Target="../media/image112.jpeg"/><Relationship Id="rId3" Type="http://schemas.openxmlformats.org/officeDocument/2006/relationships/image" Target="../media/image97.jpeg"/><Relationship Id="rId21" Type="http://schemas.openxmlformats.org/officeDocument/2006/relationships/image" Target="../media/image115.jpeg"/><Relationship Id="rId7" Type="http://schemas.openxmlformats.org/officeDocument/2006/relationships/image" Target="../media/image101.jpeg"/><Relationship Id="rId12" Type="http://schemas.openxmlformats.org/officeDocument/2006/relationships/image" Target="../media/image106.jpeg"/><Relationship Id="rId17" Type="http://schemas.openxmlformats.org/officeDocument/2006/relationships/image" Target="../media/image111.jpeg"/><Relationship Id="rId2" Type="http://schemas.openxmlformats.org/officeDocument/2006/relationships/image" Target="../media/image96.jpeg"/><Relationship Id="rId16" Type="http://schemas.openxmlformats.org/officeDocument/2006/relationships/image" Target="../media/image110.jpeg"/><Relationship Id="rId20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11" Type="http://schemas.openxmlformats.org/officeDocument/2006/relationships/image" Target="../media/image105.jpeg"/><Relationship Id="rId5" Type="http://schemas.openxmlformats.org/officeDocument/2006/relationships/image" Target="../media/image99.jpeg"/><Relationship Id="rId15" Type="http://schemas.openxmlformats.org/officeDocument/2006/relationships/image" Target="../media/image109.jpg"/><Relationship Id="rId23" Type="http://schemas.openxmlformats.org/officeDocument/2006/relationships/image" Target="../media/image117.png"/><Relationship Id="rId10" Type="http://schemas.openxmlformats.org/officeDocument/2006/relationships/image" Target="../media/image104.jpeg"/><Relationship Id="rId19" Type="http://schemas.openxmlformats.org/officeDocument/2006/relationships/image" Target="../media/image113.jpeg"/><Relationship Id="rId4" Type="http://schemas.openxmlformats.org/officeDocument/2006/relationships/image" Target="../media/image98.jpeg"/><Relationship Id="rId9" Type="http://schemas.openxmlformats.org/officeDocument/2006/relationships/image" Target="../media/image103.jpeg"/><Relationship Id="rId14" Type="http://schemas.openxmlformats.org/officeDocument/2006/relationships/image" Target="../media/image108.jpg"/><Relationship Id="rId22" Type="http://schemas.openxmlformats.org/officeDocument/2006/relationships/image" Target="../media/image1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11842" y="3345763"/>
            <a:ext cx="3296380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8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Для детей 5 – 6 лет </a:t>
            </a:r>
            <a:endParaRPr lang="ru-RU" sz="1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C0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77" y="3080123"/>
            <a:ext cx="1611884" cy="21475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36" y="40395"/>
            <a:ext cx="1478476" cy="147740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5" y="3715095"/>
            <a:ext cx="2660575" cy="2665495"/>
          </a:xfrm>
          <a:prstGeom prst="rect">
            <a:avLst/>
          </a:prstGeom>
        </p:spPr>
      </p:pic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2912746" y="1060244"/>
            <a:ext cx="3894572" cy="4575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ПРОЕКТ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sp>
        <p:nvSpPr>
          <p:cNvPr id="14" name="WordArt 2"/>
          <p:cNvSpPr>
            <a:spLocks noChangeArrowheads="1" noChangeShapeType="1" noTextEdit="1"/>
          </p:cNvSpPr>
          <p:nvPr/>
        </p:nvSpPr>
        <p:spPr bwMode="auto">
          <a:xfrm>
            <a:off x="817446" y="1666124"/>
            <a:ext cx="8219050" cy="32183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>
                <a:ln w="38100">
                  <a:noFill/>
                  <a:round/>
                  <a:headEnd/>
                  <a:tailEnd/>
                </a:ln>
                <a:solidFill>
                  <a:srgbClr val="CC3300"/>
                </a:solidFill>
                <a:effectLst/>
                <a:latin typeface="Impact"/>
              </a:rPr>
              <a:t>и</a:t>
            </a:r>
            <a:r>
              <a:rPr lang="ru-RU" sz="3600" kern="10" dirty="0" smtClean="0">
                <a:ln w="38100">
                  <a:noFill/>
                  <a:round/>
                  <a:headEnd/>
                  <a:tailEnd/>
                </a:ln>
                <a:solidFill>
                  <a:srgbClr val="CC3300"/>
                </a:solidFill>
                <a:effectLst/>
                <a:latin typeface="Impact"/>
              </a:rPr>
              <a:t>сследовательской деятельности</a:t>
            </a:r>
            <a:r>
              <a:rPr lang="ru-RU" sz="3600" kern="10" dirty="0" smtClean="0">
                <a:ln w="38100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/>
                <a:latin typeface="Impact"/>
              </a:rPr>
              <a:t> </a:t>
            </a:r>
            <a:endParaRPr lang="ru-RU" sz="3600" kern="10" spc="0" dirty="0">
              <a:ln w="38100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/>
              <a:latin typeface="Impact"/>
            </a:endParaRPr>
          </a:p>
        </p:txBody>
      </p:sp>
      <p:sp>
        <p:nvSpPr>
          <p:cNvPr id="11" name="TextBox 5"/>
          <p:cNvSpPr txBox="1"/>
          <p:nvPr/>
        </p:nvSpPr>
        <p:spPr>
          <a:xfrm>
            <a:off x="3705583" y="5316095"/>
            <a:ext cx="5184576" cy="1323439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Из опыта работы воспитателя</a:t>
            </a:r>
          </a:p>
          <a:p>
            <a:pPr algn="ctr"/>
            <a:r>
              <a:rPr lang="ru-RU" sz="2000" b="1" dirty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sz="2000" b="1" dirty="0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ысшей квалификационной категории</a:t>
            </a:r>
          </a:p>
          <a:p>
            <a:pPr algn="ctr"/>
            <a:r>
              <a:rPr lang="ru-RU" sz="2000" b="1" dirty="0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Кондратенко Н.В.</a:t>
            </a:r>
          </a:p>
          <a:p>
            <a:pPr algn="ctr"/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1475657" y="2399448"/>
            <a:ext cx="7560840" cy="4662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«СКАЗКА В ДРУГИХ ИЗМЕРЕНИЯХ»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sp>
        <p:nvSpPr>
          <p:cNvPr id="16" name="TextBox 5"/>
          <p:cNvSpPr txBox="1"/>
          <p:nvPr/>
        </p:nvSpPr>
        <p:spPr>
          <a:xfrm>
            <a:off x="3705583" y="75183"/>
            <a:ext cx="5184576" cy="1015663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/>
            <a:r>
              <a:rPr lang="ru-RU" sz="2000" b="1" dirty="0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МБДОУ ЦРР Д/С №58 «Жемчужинка» </a:t>
            </a:r>
          </a:p>
          <a:p>
            <a:pPr algn="ctr"/>
            <a:r>
              <a:rPr lang="ru-RU" sz="2000" b="1" dirty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г</a:t>
            </a:r>
            <a:r>
              <a:rPr lang="ru-RU" sz="2000" b="1" dirty="0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. </a:t>
            </a:r>
            <a:r>
              <a:rPr lang="ru-RU" sz="2000" b="1" dirty="0" err="1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Озёрск</a:t>
            </a:r>
            <a:r>
              <a:rPr lang="ru-RU" sz="2000" b="1" dirty="0" smtClean="0">
                <a:ln w="11430"/>
                <a:solidFill>
                  <a:srgbClr val="800000"/>
                </a:solidFill>
                <a:effectLst>
                  <a:glow rad="101600">
                    <a:srgbClr val="FFFF99">
                      <a:alpha val="60000"/>
                    </a:srgb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Челябинской области</a:t>
            </a:r>
            <a:endParaRPr lang="ru-RU" sz="2000" b="1" dirty="0">
              <a:ln w="11430"/>
              <a:solidFill>
                <a:srgbClr val="800000"/>
              </a:solidFill>
              <a:effectLst>
                <a:glow rad="101600">
                  <a:srgbClr val="FFFF99">
                    <a:alpha val="60000"/>
                  </a:srgb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endParaRPr lang="ru-RU" sz="2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40" t="7092" r="21990" b="52796"/>
          <a:stretch/>
        </p:blipFill>
        <p:spPr>
          <a:xfrm rot="5400000">
            <a:off x="5124459" y="3134851"/>
            <a:ext cx="1572857" cy="1542019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7" t="4084" r="20506" b="53107"/>
          <a:stretch/>
        </p:blipFill>
        <p:spPr>
          <a:xfrm rot="5400000">
            <a:off x="7058337" y="1207645"/>
            <a:ext cx="1688912" cy="1662521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33" t="5643" r="21974" b="52170"/>
          <a:stretch/>
        </p:blipFill>
        <p:spPr>
          <a:xfrm rot="5400000">
            <a:off x="3017976" y="3086674"/>
            <a:ext cx="1611021" cy="1600208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22" t="3299" r="21187" b="53720"/>
          <a:stretch/>
        </p:blipFill>
        <p:spPr>
          <a:xfrm rot="5400000">
            <a:off x="5065624" y="1205804"/>
            <a:ext cx="1598245" cy="1634300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8" t="4374" r="20703" b="52596"/>
          <a:stretch/>
        </p:blipFill>
        <p:spPr>
          <a:xfrm rot="5400000">
            <a:off x="7264133" y="3222370"/>
            <a:ext cx="1469153" cy="1470686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3" t="4297" r="22139" b="52974"/>
          <a:stretch/>
        </p:blipFill>
        <p:spPr>
          <a:xfrm rot="5400000">
            <a:off x="3093269" y="5024502"/>
            <a:ext cx="1516900" cy="1543744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4" t="6229" r="22084" b="52171"/>
          <a:stretch/>
        </p:blipFill>
        <p:spPr>
          <a:xfrm rot="5400000">
            <a:off x="5147252" y="4959322"/>
            <a:ext cx="1590794" cy="1600209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8" t="4484" r="21381" b="50000"/>
          <a:stretch/>
        </p:blipFill>
        <p:spPr>
          <a:xfrm rot="5400000">
            <a:off x="2984470" y="1176298"/>
            <a:ext cx="1629901" cy="1634298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sp>
        <p:nvSpPr>
          <p:cNvPr id="15" name="WordArt 2"/>
          <p:cNvSpPr>
            <a:spLocks noChangeArrowheads="1" noChangeShapeType="1" noTextEdit="1"/>
          </p:cNvSpPr>
          <p:nvPr/>
        </p:nvSpPr>
        <p:spPr bwMode="auto">
          <a:xfrm>
            <a:off x="758867" y="399895"/>
            <a:ext cx="7697358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Методы исследования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7" t="5598" r="12871" b="19572"/>
          <a:stretch/>
        </p:blipFill>
        <p:spPr>
          <a:xfrm>
            <a:off x="7292738" y="5048362"/>
            <a:ext cx="1533574" cy="1506462"/>
          </a:xfrm>
          <a:prstGeom prst="rect">
            <a:avLst/>
          </a:prstGeom>
          <a:ln w="28575">
            <a:solidFill>
              <a:srgbClr val="CC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404" y="1844824"/>
            <a:ext cx="2470472" cy="3442191"/>
          </a:xfrm>
          <a:prstGeom prst="rect">
            <a:avLst/>
          </a:prstGeom>
          <a:ln w="3810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751695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0"/>
                            </p:stCondLst>
                            <p:childTnLst>
                              <p:par>
                                <p:cTn id="4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683568" y="260648"/>
            <a:ext cx="7632848" cy="8298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Занятие</a:t>
            </a:r>
          </a:p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«Сказка в других измерениях»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909330"/>
            <a:ext cx="820891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Выделение и постановка проблемы</a:t>
            </a:r>
          </a:p>
          <a:p>
            <a:pPr algn="ctr"/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 (выбор гипотез, предположений)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Поиск и предложение возможных вариантов решения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Сбор материала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Обобщение полученных данных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Подготовка материалов исследования к защите</a:t>
            </a:r>
          </a:p>
          <a:p>
            <a:pPr marL="342900" indent="-342900" algn="ctr">
              <a:buFont typeface="Wingdings" pitchFamily="2" charset="2"/>
              <a:buChar char="ü"/>
            </a:pPr>
            <a:r>
              <a:rPr lang="ru-RU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Защита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70" y="1517179"/>
            <a:ext cx="6392292" cy="4794219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70" y="1507670"/>
            <a:ext cx="6362830" cy="4772122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11" y="1460457"/>
            <a:ext cx="6376500" cy="4782375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7" y="1517179"/>
            <a:ext cx="6300871" cy="4725653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6817" y="1480070"/>
            <a:ext cx="6350349" cy="4762762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086" y="1460457"/>
            <a:ext cx="6350349" cy="4762762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870" y="1469332"/>
            <a:ext cx="6364667" cy="4773500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559" y="1485126"/>
            <a:ext cx="6336864" cy="4752649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11" y="1502010"/>
            <a:ext cx="6314352" cy="4735765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11" y="1482185"/>
            <a:ext cx="6330392" cy="4747794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85" y="1540680"/>
            <a:ext cx="6309278" cy="4731959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351" y="1482185"/>
            <a:ext cx="6396808" cy="4797607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011" y="1462440"/>
            <a:ext cx="6423136" cy="4817352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258" y="1480070"/>
            <a:ext cx="6399629" cy="4799722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607" y="1502010"/>
            <a:ext cx="6444833" cy="4721209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64" y="1485125"/>
            <a:ext cx="6383350" cy="4787513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667" y="1499129"/>
            <a:ext cx="6322033" cy="4741525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898" y="1530934"/>
            <a:ext cx="6373952" cy="4780464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46" y="1517179"/>
            <a:ext cx="6392292" cy="4794219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9793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300"/>
                            </p:stCondLst>
                            <p:childTnLst>
                              <p:par>
                                <p:cTn id="9" presetID="9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300"/>
                            </p:stCondLst>
                            <p:childTnLst>
                              <p:par>
                                <p:cTn id="1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800"/>
                            </p:stCondLst>
                            <p:childTnLst>
                              <p:par>
                                <p:cTn id="2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300"/>
                            </p:stCondLst>
                            <p:childTnLst>
                              <p:par>
                                <p:cTn id="25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800"/>
                            </p:stCondLst>
                            <p:childTnLst>
                              <p:par>
                                <p:cTn id="2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300"/>
                            </p:stCondLst>
                            <p:childTnLst>
                              <p:par>
                                <p:cTn id="3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98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3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8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3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98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3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800"/>
                            </p:stCondLst>
                            <p:childTnLst>
                              <p:par>
                                <p:cTn id="6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300"/>
                            </p:stCondLst>
                            <p:childTnLst>
                              <p:par>
                                <p:cTn id="65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800"/>
                            </p:stCondLst>
                            <p:childTnLst>
                              <p:par>
                                <p:cTn id="69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300"/>
                            </p:stCondLst>
                            <p:childTnLst>
                              <p:par>
                                <p:cTn id="73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800"/>
                            </p:stCondLst>
                            <p:childTnLst>
                              <p:par>
                                <p:cTn id="77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7300"/>
                            </p:stCondLst>
                            <p:childTnLst>
                              <p:par>
                                <p:cTn id="81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9800"/>
                            </p:stCondLst>
                            <p:childTnLst>
                              <p:par>
                                <p:cTn id="85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11325">
            <a:off x="494446" y="1892025"/>
            <a:ext cx="1473323" cy="206933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839" y="1333954"/>
            <a:ext cx="1469938" cy="1997099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/>
          <a:stretch/>
        </p:blipFill>
        <p:spPr>
          <a:xfrm rot="1400200">
            <a:off x="7124770" y="1815866"/>
            <a:ext cx="1550829" cy="215147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731" y="1305376"/>
            <a:ext cx="1551582" cy="2025677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7"/>
          <a:stretch/>
        </p:blipFill>
        <p:spPr>
          <a:xfrm>
            <a:off x="5148064" y="1657491"/>
            <a:ext cx="1508722" cy="1960191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47" y="1590034"/>
            <a:ext cx="1523147" cy="203518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8" t="1117" b="2575"/>
          <a:stretch/>
        </p:blipFill>
        <p:spPr>
          <a:xfrm>
            <a:off x="3779499" y="1340768"/>
            <a:ext cx="1572646" cy="205425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1" b="18676"/>
          <a:stretch/>
        </p:blipFill>
        <p:spPr>
          <a:xfrm rot="19603044">
            <a:off x="566336" y="4453578"/>
            <a:ext cx="1304560" cy="164838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366" y="4681697"/>
            <a:ext cx="1426027" cy="1928561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386" y="4217176"/>
            <a:ext cx="1339917" cy="191579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sp>
        <p:nvSpPr>
          <p:cNvPr id="20" name="WordArt 2"/>
          <p:cNvSpPr>
            <a:spLocks noChangeArrowheads="1" noChangeShapeType="1" noTextEdit="1"/>
          </p:cNvSpPr>
          <p:nvPr/>
        </p:nvSpPr>
        <p:spPr bwMode="auto">
          <a:xfrm>
            <a:off x="138459" y="404664"/>
            <a:ext cx="8907529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«Ужасно интересно все то, что неизвестно»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3"/>
          <a:stretch/>
        </p:blipFill>
        <p:spPr>
          <a:xfrm>
            <a:off x="3249087" y="4777071"/>
            <a:ext cx="1466984" cy="188671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217176"/>
            <a:ext cx="1351056" cy="182999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036" y="4777071"/>
            <a:ext cx="1403318" cy="1902775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965" y="4230815"/>
            <a:ext cx="1237112" cy="1750554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6"/>
          <a:stretch/>
        </p:blipFill>
        <p:spPr>
          <a:xfrm rot="1970387">
            <a:off x="7423071" y="4674177"/>
            <a:ext cx="1332945" cy="1766787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5" r="10077"/>
          <a:stretch/>
        </p:blipFill>
        <p:spPr>
          <a:xfrm>
            <a:off x="6947522" y="4649991"/>
            <a:ext cx="2078066" cy="209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19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3" presetID="4" presetClass="entr" presetSubtype="3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000"/>
                            </p:stCondLst>
                            <p:childTnLst>
                              <p:par>
                                <p:cTn id="49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2000"/>
                            </p:stCondLst>
                            <p:childTnLst>
                              <p:par>
                                <p:cTn id="6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280" y="1886583"/>
            <a:ext cx="5340577" cy="4005433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7" t="3761" r="15356"/>
          <a:stretch/>
        </p:blipFill>
        <p:spPr>
          <a:xfrm>
            <a:off x="366826" y="1340768"/>
            <a:ext cx="2873372" cy="5097064"/>
          </a:xfrm>
          <a:prstGeom prst="roundRect">
            <a:avLst>
              <a:gd name="adj" fmla="val 16667"/>
            </a:avLst>
          </a:prstGeom>
          <a:ln w="57150">
            <a:solidFill>
              <a:srgbClr val="99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WordArt 2"/>
          <p:cNvSpPr>
            <a:spLocks noChangeArrowheads="1" noChangeShapeType="1" noTextEdit="1"/>
          </p:cNvSpPr>
          <p:nvPr/>
        </p:nvSpPr>
        <p:spPr bwMode="auto">
          <a:xfrm>
            <a:off x="104536" y="412632"/>
            <a:ext cx="8907529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«Ужасно интересно все то, что неизвестно»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87" r="2200"/>
          <a:stretch/>
        </p:blipFill>
        <p:spPr>
          <a:xfrm>
            <a:off x="3595280" y="1912408"/>
            <a:ext cx="5340577" cy="3953781"/>
          </a:xfrm>
          <a:prstGeom prst="roundRect">
            <a:avLst>
              <a:gd name="adj" fmla="val 16667"/>
            </a:avLst>
          </a:prstGeom>
          <a:ln w="57150">
            <a:solidFill>
              <a:srgbClr val="99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2" t="4158"/>
          <a:stretch/>
        </p:blipFill>
        <p:spPr>
          <a:xfrm>
            <a:off x="3629714" y="1925339"/>
            <a:ext cx="5271708" cy="3927921"/>
          </a:xfrm>
          <a:prstGeom prst="roundRect">
            <a:avLst>
              <a:gd name="adj" fmla="val 16667"/>
            </a:avLst>
          </a:prstGeom>
          <a:ln w="57150">
            <a:solidFill>
              <a:srgbClr val="99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253" y="1935701"/>
            <a:ext cx="5221450" cy="3916090"/>
          </a:xfrm>
          <a:prstGeom prst="roundRect">
            <a:avLst>
              <a:gd name="adj" fmla="val 16667"/>
            </a:avLst>
          </a:prstGeom>
          <a:ln w="57150">
            <a:solidFill>
              <a:srgbClr val="99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6" b="9238"/>
          <a:stretch/>
        </p:blipFill>
        <p:spPr>
          <a:xfrm>
            <a:off x="3620253" y="1886583"/>
            <a:ext cx="5271709" cy="4039135"/>
          </a:xfrm>
          <a:prstGeom prst="roundRect">
            <a:avLst>
              <a:gd name="adj" fmla="val 16667"/>
            </a:avLst>
          </a:prstGeom>
          <a:ln w="57150">
            <a:solidFill>
              <a:srgbClr val="99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1"/>
          <a:stretch/>
        </p:blipFill>
        <p:spPr>
          <a:xfrm>
            <a:off x="3629713" y="1935701"/>
            <a:ext cx="5271709" cy="4055409"/>
          </a:xfrm>
          <a:prstGeom prst="roundRect">
            <a:avLst>
              <a:gd name="adj" fmla="val 16667"/>
            </a:avLst>
          </a:prstGeom>
          <a:ln w="57150">
            <a:solidFill>
              <a:srgbClr val="9933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352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21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5230" y="1383691"/>
            <a:ext cx="1562602" cy="1589456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7" y="1412776"/>
            <a:ext cx="1592214" cy="1560371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6"/>
          <a:stretch/>
        </p:blipFill>
        <p:spPr>
          <a:xfrm>
            <a:off x="3688798" y="1052735"/>
            <a:ext cx="1913838" cy="1444043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" y="5174540"/>
            <a:ext cx="1337425" cy="1366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94" y="2716177"/>
            <a:ext cx="5076566" cy="3807425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48" y="2716177"/>
            <a:ext cx="5101897" cy="3826423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594" y="2733482"/>
            <a:ext cx="5097235" cy="3822926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209" y="2745615"/>
            <a:ext cx="5085016" cy="3813762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345" y="2733482"/>
            <a:ext cx="5071904" cy="3803928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932" y="2708169"/>
            <a:ext cx="5110347" cy="3832760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58" y="2705208"/>
            <a:ext cx="5131147" cy="3848360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10" y="2723934"/>
            <a:ext cx="5122695" cy="3842021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008" y="2730957"/>
            <a:ext cx="5124104" cy="3843078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493" y="2723934"/>
            <a:ext cx="5123605" cy="3842703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447" y="2730957"/>
            <a:ext cx="5126049" cy="3844537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210" y="2723934"/>
            <a:ext cx="5102481" cy="3826861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215" y="2686869"/>
            <a:ext cx="5172114" cy="3879086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WordArt 2"/>
          <p:cNvSpPr>
            <a:spLocks noChangeArrowheads="1" noChangeShapeType="1" noTextEdit="1"/>
          </p:cNvSpPr>
          <p:nvPr/>
        </p:nvSpPr>
        <p:spPr bwMode="auto">
          <a:xfrm>
            <a:off x="271813" y="350502"/>
            <a:ext cx="8635223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«Хочу все знать: отчего, почему и как?»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21388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5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5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500"/>
                            </p:stCondLst>
                            <p:childTnLst>
                              <p:par>
                                <p:cTn id="54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3000"/>
                            </p:stCondLst>
                            <p:childTnLst>
                              <p:par>
                                <p:cTn id="58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500"/>
                            </p:stCondLst>
                            <p:childTnLst>
                              <p:par>
                                <p:cTn id="62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8000"/>
                            </p:stCondLst>
                            <p:childTnLst>
                              <p:par>
                                <p:cTn id="6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500"/>
                            </p:stCondLst>
                            <p:childTnLst>
                              <p:par>
                                <p:cTn id="7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3000"/>
                            </p:stCondLst>
                            <p:childTnLst>
                              <p:par>
                                <p:cTn id="74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59892"/>
            <a:ext cx="4983830" cy="3114894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614" y="1322564"/>
            <a:ext cx="2507771" cy="1880828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155" y="1322564"/>
            <a:ext cx="2507772" cy="1880828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23" y="1322564"/>
            <a:ext cx="2507771" cy="1880828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472271"/>
            <a:ext cx="4983830" cy="3131098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726" y="3459892"/>
            <a:ext cx="4983830" cy="3114894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37" y="3468503"/>
            <a:ext cx="4996422" cy="3055952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3430" y="3466340"/>
            <a:ext cx="4996422" cy="3101997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innerShdw blurRad="114300">
              <a:prstClr val="black"/>
            </a:inn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37" y="3478882"/>
            <a:ext cx="4983830" cy="3114894"/>
          </a:xfrm>
          <a:prstGeom prst="rect">
            <a:avLst/>
          </a:prstGeom>
          <a:ln w="38100">
            <a:solidFill>
              <a:srgbClr val="9933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innerShdw blurRad="114300">
              <a:prstClr val="black"/>
            </a:inn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12" y="5174540"/>
            <a:ext cx="1337425" cy="1366361"/>
          </a:xfrm>
          <a:prstGeom prst="rect">
            <a:avLst/>
          </a:prstGeom>
        </p:spPr>
      </p:pic>
      <p:sp>
        <p:nvSpPr>
          <p:cNvPr id="21" name="WordArt 2"/>
          <p:cNvSpPr>
            <a:spLocks noChangeArrowheads="1" noChangeShapeType="1" noTextEdit="1"/>
          </p:cNvSpPr>
          <p:nvPr/>
        </p:nvSpPr>
        <p:spPr bwMode="auto">
          <a:xfrm>
            <a:off x="151619" y="412632"/>
            <a:ext cx="8635223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«Хочу все знать: отчего, почему и как?»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97139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500"/>
                            </p:stCondLst>
                            <p:childTnLst>
                              <p:par>
                                <p:cTn id="34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2000"/>
                            </p:stCondLst>
                            <p:childTnLst>
                              <p:par>
                                <p:cTn id="38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4500"/>
                            </p:stCondLst>
                            <p:childTnLst>
                              <p:par>
                                <p:cTn id="42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000"/>
                            </p:stCondLst>
                            <p:childTnLst>
                              <p:par>
                                <p:cTn id="46" presetID="18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940348" y="308552"/>
            <a:ext cx="7416824" cy="94646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Альбом совместного творчества</a:t>
            </a:r>
          </a:p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«Сказка в других измерениях»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33" y="2586546"/>
            <a:ext cx="3506744" cy="2463982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91" y="2004634"/>
            <a:ext cx="3338120" cy="2375571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34" y="2586547"/>
            <a:ext cx="3528916" cy="2487664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20" y="2004634"/>
            <a:ext cx="3355491" cy="2369261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096" y="2573621"/>
            <a:ext cx="3523081" cy="2501429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39" y="2004635"/>
            <a:ext cx="3368172" cy="2389188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33" y="2572444"/>
            <a:ext cx="3506744" cy="2488138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919" y="2004635"/>
            <a:ext cx="3334657" cy="2369260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34" y="2573620"/>
            <a:ext cx="3525140" cy="2476907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709" y="2004636"/>
            <a:ext cx="3308867" cy="2347120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433" y="2586547"/>
            <a:ext cx="3506743" cy="2480179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292" y="2004635"/>
            <a:ext cx="3303498" cy="2347122"/>
          </a:xfrm>
          <a:prstGeom prst="rect">
            <a:avLst/>
          </a:prstGeom>
          <a:ln w="28575">
            <a:solidFill>
              <a:srgbClr val="800000"/>
            </a:solidFill>
          </a:ln>
        </p:spPr>
      </p:pic>
      <p:grpSp>
        <p:nvGrpSpPr>
          <p:cNvPr id="53" name="Группа 52"/>
          <p:cNvGrpSpPr/>
          <p:nvPr/>
        </p:nvGrpSpPr>
        <p:grpSpPr>
          <a:xfrm>
            <a:off x="738595" y="1608556"/>
            <a:ext cx="7767733" cy="4443645"/>
            <a:chOff x="738595" y="1608556"/>
            <a:chExt cx="7767733" cy="4443645"/>
          </a:xfrm>
        </p:grpSpPr>
        <p:pic>
          <p:nvPicPr>
            <p:cNvPr id="35" name="Рисунок 3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595" y="1608556"/>
              <a:ext cx="7588548" cy="4443645"/>
            </a:xfrm>
            <a:prstGeom prst="rect">
              <a:avLst/>
            </a:prstGeom>
            <a:ln w="57150">
              <a:solidFill>
                <a:srgbClr val="800000"/>
              </a:solidFill>
            </a:ln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48" y="2297010"/>
              <a:ext cx="1007785" cy="1709902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782" y="2357878"/>
              <a:ext cx="936785" cy="1588167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556" y="2727653"/>
              <a:ext cx="987536" cy="1559112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2822">
              <a:off x="1075046" y="2622641"/>
              <a:ext cx="1036904" cy="1630508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0011">
              <a:off x="6824983" y="2834901"/>
              <a:ext cx="979408" cy="1515353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/>
            <a:stretch/>
          </p:blipFill>
          <p:spPr>
            <a:xfrm>
              <a:off x="5054003" y="2731877"/>
              <a:ext cx="924483" cy="1586531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" r="5957"/>
            <a:stretch/>
          </p:blipFill>
          <p:spPr>
            <a:xfrm>
              <a:off x="4125021" y="2387947"/>
              <a:ext cx="983047" cy="1570855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sp>
          <p:nvSpPr>
            <p:cNvPr id="43" name="TextBox 42"/>
            <p:cNvSpPr txBox="1"/>
            <p:nvPr/>
          </p:nvSpPr>
          <p:spPr>
            <a:xfrm>
              <a:off x="1593498" y="1664125"/>
              <a:ext cx="6912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</a:rPr>
                <a:t>«Сказка в других измерениях»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260952" y="4219371"/>
              <a:ext cx="30859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 smtClean="0">
                  <a:solidFill>
                    <a:schemeClr val="bg1"/>
                  </a:solidFill>
                </a:rPr>
                <a:t>Альбом</a:t>
              </a:r>
            </a:p>
            <a:p>
              <a:pPr algn="ctr"/>
              <a:r>
                <a:rPr lang="ru-RU" sz="1800" b="1" dirty="0" smtClean="0">
                  <a:solidFill>
                    <a:schemeClr val="bg1"/>
                  </a:solidFill>
                </a:rPr>
                <a:t> совместного творчества</a:t>
              </a:r>
            </a:p>
            <a:p>
              <a:pPr algn="ctr"/>
              <a:r>
                <a:rPr lang="ru-RU" sz="1800" b="1" dirty="0">
                  <a:solidFill>
                    <a:schemeClr val="bg1"/>
                  </a:solidFill>
                </a:rPr>
                <a:t>д</a:t>
              </a:r>
              <a:r>
                <a:rPr lang="ru-RU" sz="1800" b="1" dirty="0" smtClean="0">
                  <a:solidFill>
                    <a:schemeClr val="bg1"/>
                  </a:solidFill>
                </a:rPr>
                <a:t>етей 5 – 6 лет</a:t>
              </a:r>
              <a:endParaRPr lang="ru-RU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627188" y="5273552"/>
              <a:ext cx="4298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/>
                <a:t>МДОУ ЦРР д/с №58 «Жемчужинка»</a:t>
              </a:r>
              <a:endParaRPr lang="ru-RU" sz="1800" b="1" dirty="0"/>
            </a:p>
          </p:txBody>
        </p:sp>
        <p:pic>
          <p:nvPicPr>
            <p:cNvPr id="46" name="Рисунок 45"/>
            <p:cNvPicPr>
              <a:picLocks noChangeAspect="1"/>
            </p:cNvPicPr>
            <p:nvPr/>
          </p:nvPicPr>
          <p:blipFill rotWithShape="1">
            <a:blip r:embed="rId2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5" t="4629" r="4961" b="4633"/>
            <a:stretch/>
          </p:blipFill>
          <p:spPr>
            <a:xfrm>
              <a:off x="6893567" y="4754449"/>
              <a:ext cx="737977" cy="1000367"/>
            </a:xfrm>
            <a:prstGeom prst="rect">
              <a:avLst/>
            </a:prstGeom>
          </p:spPr>
        </p:pic>
        <p:grpSp>
          <p:nvGrpSpPr>
            <p:cNvPr id="49" name="Группа 48"/>
            <p:cNvGrpSpPr/>
            <p:nvPr/>
          </p:nvGrpSpPr>
          <p:grpSpPr>
            <a:xfrm rot="625516">
              <a:off x="1263590" y="4221920"/>
              <a:ext cx="1607510" cy="1657213"/>
              <a:chOff x="0" y="0"/>
              <a:chExt cx="3867150" cy="3867150"/>
            </a:xfrm>
          </p:grpSpPr>
          <p:pic>
            <p:nvPicPr>
              <p:cNvPr id="50" name="Рисунок 49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82614">
                <a:off x="0" y="0"/>
                <a:ext cx="3867150" cy="3867150"/>
              </a:xfrm>
              <a:prstGeom prst="rect">
                <a:avLst/>
              </a:prstGeom>
            </p:spPr>
          </p:pic>
          <p:pic>
            <p:nvPicPr>
              <p:cNvPr id="51" name="Рисунок 50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9" t="44663" r="14468" b="27267"/>
              <a:stretch/>
            </p:blipFill>
            <p:spPr bwMode="auto">
              <a:xfrm rot="20016110">
                <a:off x="1352550" y="57150"/>
                <a:ext cx="2419350" cy="22098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grpSp>
        <p:nvGrpSpPr>
          <p:cNvPr id="54" name="Группа 53"/>
          <p:cNvGrpSpPr/>
          <p:nvPr/>
        </p:nvGrpSpPr>
        <p:grpSpPr>
          <a:xfrm>
            <a:off x="754776" y="1630590"/>
            <a:ext cx="7724767" cy="4443645"/>
            <a:chOff x="602376" y="1478190"/>
            <a:chExt cx="7724767" cy="4443645"/>
          </a:xfrm>
        </p:grpSpPr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76" y="1478190"/>
              <a:ext cx="7588548" cy="4443645"/>
            </a:xfrm>
            <a:prstGeom prst="rect">
              <a:avLst/>
            </a:prstGeom>
            <a:ln w="57150">
              <a:solidFill>
                <a:srgbClr val="800000"/>
              </a:solidFill>
            </a:ln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048" y="2297010"/>
              <a:ext cx="1007785" cy="1709902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782" y="2357878"/>
              <a:ext cx="936785" cy="1588167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4556" y="2727653"/>
              <a:ext cx="987536" cy="1559112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32822">
              <a:off x="1027004" y="2581831"/>
              <a:ext cx="1036904" cy="1630508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80011">
              <a:off x="6824983" y="2834901"/>
              <a:ext cx="979408" cy="1515353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85"/>
            <a:stretch/>
          </p:blipFill>
          <p:spPr>
            <a:xfrm>
              <a:off x="5054003" y="2731877"/>
              <a:ext cx="924483" cy="1586531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8" r="5957"/>
            <a:stretch/>
          </p:blipFill>
          <p:spPr>
            <a:xfrm>
              <a:off x="4125021" y="2387947"/>
              <a:ext cx="983047" cy="1570855"/>
            </a:xfrm>
            <a:prstGeom prst="rect">
              <a:avLst/>
            </a:prstGeom>
            <a:ln w="38100">
              <a:solidFill>
                <a:srgbClr val="663300"/>
              </a:solidFill>
            </a:ln>
          </p:spPr>
        </p:pic>
        <p:sp>
          <p:nvSpPr>
            <p:cNvPr id="63" name="TextBox 62"/>
            <p:cNvSpPr txBox="1"/>
            <p:nvPr/>
          </p:nvSpPr>
          <p:spPr>
            <a:xfrm>
              <a:off x="1414313" y="1641508"/>
              <a:ext cx="69128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 smtClean="0">
                  <a:solidFill>
                    <a:schemeClr val="bg1"/>
                  </a:solidFill>
                </a:rPr>
                <a:t>«Сказка в других измерениях»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3260952" y="4219371"/>
              <a:ext cx="30859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800" b="1" dirty="0" smtClean="0">
                  <a:solidFill>
                    <a:schemeClr val="bg1"/>
                  </a:solidFill>
                </a:rPr>
                <a:t>Альбом</a:t>
              </a:r>
            </a:p>
            <a:p>
              <a:pPr algn="ctr"/>
              <a:r>
                <a:rPr lang="ru-RU" sz="1800" b="1" dirty="0" smtClean="0">
                  <a:solidFill>
                    <a:schemeClr val="bg1"/>
                  </a:solidFill>
                </a:rPr>
                <a:t> совместного творчества</a:t>
              </a:r>
            </a:p>
            <a:p>
              <a:pPr algn="ctr"/>
              <a:r>
                <a:rPr lang="ru-RU" sz="1800" b="1" dirty="0">
                  <a:solidFill>
                    <a:schemeClr val="bg1"/>
                  </a:solidFill>
                </a:rPr>
                <a:t>д</a:t>
              </a:r>
              <a:r>
                <a:rPr lang="ru-RU" sz="1800" b="1" dirty="0" smtClean="0">
                  <a:solidFill>
                    <a:schemeClr val="bg1"/>
                  </a:solidFill>
                </a:rPr>
                <a:t>етей 5 – 6 лет</a:t>
              </a:r>
              <a:endParaRPr lang="ru-RU" sz="1800" b="1" dirty="0">
                <a:solidFill>
                  <a:schemeClr val="bg1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627188" y="5273552"/>
              <a:ext cx="429800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800" b="1" dirty="0" smtClean="0"/>
                <a:t>МДОУ ЦРР д/с №58 «Жемчужинка»</a:t>
              </a:r>
              <a:endParaRPr lang="ru-RU" sz="1800" b="1" dirty="0"/>
            </a:p>
          </p:txBody>
        </p:sp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22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65" t="4629" r="4961" b="4633"/>
            <a:stretch/>
          </p:blipFill>
          <p:spPr>
            <a:xfrm>
              <a:off x="6893567" y="4754449"/>
              <a:ext cx="737977" cy="1000367"/>
            </a:xfrm>
            <a:prstGeom prst="rect">
              <a:avLst/>
            </a:prstGeom>
          </p:spPr>
        </p:pic>
        <p:grpSp>
          <p:nvGrpSpPr>
            <p:cNvPr id="67" name="Группа 66"/>
            <p:cNvGrpSpPr/>
            <p:nvPr/>
          </p:nvGrpSpPr>
          <p:grpSpPr>
            <a:xfrm rot="625516">
              <a:off x="1263590" y="4221920"/>
              <a:ext cx="1607510" cy="1657213"/>
              <a:chOff x="0" y="0"/>
              <a:chExt cx="3867150" cy="3867150"/>
            </a:xfrm>
          </p:grpSpPr>
          <p:pic>
            <p:nvPicPr>
              <p:cNvPr id="68" name="Рисунок 67"/>
              <p:cNvPicPr>
                <a:picLocks noChangeAspect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882614">
                <a:off x="0" y="0"/>
                <a:ext cx="3867150" cy="3867150"/>
              </a:xfrm>
              <a:prstGeom prst="rect">
                <a:avLst/>
              </a:prstGeom>
            </p:spPr>
          </p:pic>
          <p:pic>
            <p:nvPicPr>
              <p:cNvPr id="69" name="Рисунок 68"/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459" t="44663" r="14468" b="27267"/>
              <a:stretch/>
            </p:blipFill>
            <p:spPr bwMode="auto">
              <a:xfrm rot="20016110">
                <a:off x="1352550" y="57150"/>
                <a:ext cx="2419350" cy="2209800"/>
              </a:xfrm>
              <a:prstGeom prst="ellipse">
                <a:avLst/>
              </a:prstGeom>
              <a:ln>
                <a:noFill/>
              </a:ln>
              <a:effectLst>
                <a:softEdge rad="112500"/>
              </a:effectLst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65180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9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000"/>
                            </p:stCondLst>
                            <p:childTnLst>
                              <p:par>
                                <p:cTn id="27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8000"/>
                            </p:stCondLst>
                            <p:childTnLst>
                              <p:par>
                                <p:cTn id="41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1000"/>
                            </p:stCondLst>
                            <p:childTnLst>
                              <p:par>
                                <p:cTn id="48" presetID="14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52717" y="332656"/>
            <a:ext cx="73324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«Конструируем затеи день-деньской.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Очень много дел у нас с тобой!»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00808"/>
            <a:ext cx="6480720" cy="4860540"/>
          </a:xfrm>
          <a:prstGeom prst="roundRect">
            <a:avLst>
              <a:gd name="adj" fmla="val 16667"/>
            </a:avLst>
          </a:prstGeom>
          <a:ln w="57150">
            <a:solidFill>
              <a:srgbClr val="80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5792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988840"/>
            <a:ext cx="849694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 </a:t>
            </a:r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форме: творческий, познавательный;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</a:t>
            </a:r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 предметной области: познавательный;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</a:t>
            </a:r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 содержательным областям: </a:t>
            </a:r>
            <a:r>
              <a:rPr lang="ru-RU" sz="2800" b="1" dirty="0" err="1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межпредметный</a:t>
            </a:r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;</a:t>
            </a:r>
          </a:p>
          <a:p>
            <a:pPr algn="ctr"/>
            <a:r>
              <a:rPr lang="ru-RU" sz="2800" b="1" dirty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</a:t>
            </a:r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о продолжительности: длительный (4 месяца) </a:t>
            </a:r>
            <a:endParaRPr lang="ru-RU" sz="2800" dirty="0">
              <a:solidFill>
                <a:srgbClr val="8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86" y="3874930"/>
            <a:ext cx="1788889" cy="2383414"/>
          </a:xfrm>
          <a:prstGeom prst="rect">
            <a:avLst/>
          </a:prstGeom>
        </p:spPr>
      </p:pic>
      <p:pic>
        <p:nvPicPr>
          <p:cNvPr id="8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959356"/>
            <a:ext cx="31337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2"/>
          <p:cNvSpPr>
            <a:spLocks noChangeArrowheads="1" noChangeShapeType="1" noTextEdit="1"/>
          </p:cNvSpPr>
          <p:nvPr/>
        </p:nvSpPr>
        <p:spPr bwMode="auto">
          <a:xfrm>
            <a:off x="1189459" y="836688"/>
            <a:ext cx="6768752" cy="64701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spc="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Типология проекта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23500" y="2143474"/>
            <a:ext cx="72008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Формирование у детей инициативы, субъектной позиции в жизни через познавательно-исследовательскую и продуктивную деятельность.</a:t>
            </a:r>
            <a:endParaRPr lang="ru-RU" sz="2800" dirty="0">
              <a:solidFill>
                <a:srgbClr val="8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13" name="WordArt 2"/>
          <p:cNvSpPr>
            <a:spLocks noChangeArrowheads="1" noChangeShapeType="1" noTextEdit="1"/>
          </p:cNvSpPr>
          <p:nvPr/>
        </p:nvSpPr>
        <p:spPr bwMode="auto">
          <a:xfrm>
            <a:off x="1709295" y="692696"/>
            <a:ext cx="6142911" cy="82912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Цель</a:t>
            </a:r>
            <a:r>
              <a:rPr lang="ru-RU" sz="3600" kern="10" spc="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 проекта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923" y="3789040"/>
            <a:ext cx="1838567" cy="2449604"/>
          </a:xfrm>
          <a:prstGeom prst="rect">
            <a:avLst/>
          </a:prstGeom>
        </p:spPr>
      </p:pic>
      <p:pic>
        <p:nvPicPr>
          <p:cNvPr id="6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81" y="4149080"/>
            <a:ext cx="3133725" cy="221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0638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425574" y="620688"/>
            <a:ext cx="8280920" cy="6851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Исследовательская деятельность 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090805"/>
            <a:ext cx="2293488" cy="361749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27584" y="1594535"/>
            <a:ext cx="5603763" cy="31700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«Если будешь любознательным, 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то станешь </a:t>
            </a:r>
            <a:r>
              <a:rPr lang="ru-RU" sz="4000" b="1" dirty="0" err="1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многознающим</a:t>
            </a:r>
            <a:r>
              <a:rPr lang="ru-RU" sz="40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ru-RU" sz="4000" b="1" dirty="0" smtClean="0">
                <a:ln w="11430"/>
                <a:solidFill>
                  <a:srgbClr val="8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/Сократ/</a:t>
            </a:r>
            <a:endParaRPr lang="ru-RU" sz="4000" b="1" dirty="0">
              <a:ln w="11430"/>
              <a:solidFill>
                <a:srgbClr val="8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9" t="5209" r="6909" b="2574"/>
          <a:stretch/>
        </p:blipFill>
        <p:spPr>
          <a:xfrm>
            <a:off x="826030" y="4275043"/>
            <a:ext cx="1699333" cy="197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1171578" y="260648"/>
            <a:ext cx="7163702" cy="761002"/>
          </a:xfrm>
          <a:prstGeom prst="rect">
            <a:avLst/>
          </a:prstGeom>
        </p:spPr>
        <p:txBody>
          <a:bodyPr wrap="none" fromWordArt="1">
            <a:prstTxWarp prst="textChevron">
              <a:avLst/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12700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Любопытные «Почемучки»</a:t>
            </a:r>
            <a:endParaRPr lang="ru-RU" sz="3600" kern="10" spc="0" dirty="0">
              <a:ln w="12700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7" r="1640"/>
          <a:stretch/>
        </p:blipFill>
        <p:spPr>
          <a:xfrm>
            <a:off x="3786867" y="4844875"/>
            <a:ext cx="1933125" cy="1657671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8" t="10976" r="5072"/>
          <a:stretch/>
        </p:blipFill>
        <p:spPr>
          <a:xfrm>
            <a:off x="6238822" y="4906232"/>
            <a:ext cx="1819656" cy="1559415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3251" r="4465"/>
          <a:stretch/>
        </p:blipFill>
        <p:spPr>
          <a:xfrm>
            <a:off x="3625137" y="1014978"/>
            <a:ext cx="2094855" cy="1839078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09" b="10942"/>
          <a:stretch/>
        </p:blipFill>
        <p:spPr>
          <a:xfrm>
            <a:off x="1259632" y="4844875"/>
            <a:ext cx="2011991" cy="1682131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0" r="9630" b="8414"/>
          <a:stretch/>
        </p:blipFill>
        <p:spPr>
          <a:xfrm>
            <a:off x="6238822" y="1174729"/>
            <a:ext cx="2017067" cy="1739060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0" t="5591" r="8113"/>
          <a:stretch/>
        </p:blipFill>
        <p:spPr>
          <a:xfrm>
            <a:off x="1043608" y="1193676"/>
            <a:ext cx="1941893" cy="1720113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5" r="3753" b="23048"/>
          <a:stretch/>
        </p:blipFill>
        <p:spPr>
          <a:xfrm>
            <a:off x="472315" y="3092355"/>
            <a:ext cx="2215041" cy="1592965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6" r="5965" b="4918"/>
          <a:stretch/>
        </p:blipFill>
        <p:spPr>
          <a:xfrm>
            <a:off x="6952467" y="3092355"/>
            <a:ext cx="1905133" cy="1687903"/>
          </a:xfrm>
          <a:prstGeom prst="ellipse">
            <a:avLst/>
          </a:prstGeom>
          <a:ln w="63500" cap="rnd">
            <a:solidFill>
              <a:srgbClr val="80000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2" name="TextBox 21"/>
          <p:cNvSpPr txBox="1"/>
          <p:nvPr/>
        </p:nvSpPr>
        <p:spPr>
          <a:xfrm>
            <a:off x="2624991" y="2880171"/>
            <a:ext cx="4464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«Почемучки, почемучки,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Любознательный народ.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Почемучка, почемучка</a:t>
            </a:r>
          </a:p>
          <a:p>
            <a:pPr algn="ctr"/>
            <a:r>
              <a:rPr lang="ru-RU" sz="28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Всем вопросы задает!»</a:t>
            </a:r>
          </a:p>
        </p:txBody>
      </p:sp>
    </p:spTree>
    <p:extLst>
      <p:ext uri="{BB962C8B-B14F-4D97-AF65-F5344CB8AC3E}">
        <p14:creationId xmlns:p14="http://schemas.microsoft.com/office/powerpoint/2010/main" val="108265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547664" y="359878"/>
            <a:ext cx="5870733" cy="61310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Наш девиз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31640" y="1464245"/>
            <a:ext cx="66134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- пытливые умы,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Мы с вопросами на «ты».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«Почему?» – вопрос любимый,</a:t>
            </a:r>
          </a:p>
          <a:p>
            <a:pPr algn="ctr"/>
            <a:r>
              <a:rPr lang="ru-RU" sz="3200" b="1" dirty="0" smtClean="0">
                <a:solidFill>
                  <a:srgbClr val="8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Помогает нам расти!</a:t>
            </a:r>
            <a:endParaRPr lang="ru-RU" sz="3200" b="1" dirty="0">
              <a:solidFill>
                <a:srgbClr val="8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6" name="Рисунок 5"/>
          <p:cNvPicPr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41933"/>
            <a:ext cx="4299295" cy="2782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13866" y="263859"/>
            <a:ext cx="5794438" cy="5008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Этапы</a:t>
            </a:r>
            <a:r>
              <a:rPr lang="ru-RU" sz="3600" kern="10" spc="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 проекта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411094"/>
              </p:ext>
            </p:extLst>
          </p:nvPr>
        </p:nvGraphicFramePr>
        <p:xfrm>
          <a:off x="323528" y="908720"/>
          <a:ext cx="8424936" cy="5594519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424936"/>
              </a:tblGrid>
              <a:tr h="54255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 </a:t>
                      </a:r>
                      <a:r>
                        <a:rPr lang="ru-RU" dirty="0" smtClean="0"/>
                        <a:t>этап «ПОЧЕМУЧКИНО» (поисковый)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601856">
                <a:tc>
                  <a:txBody>
                    <a:bodyPr/>
                    <a:lstStyle/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dirty="0" smtClean="0"/>
                        <a:t>1</a:t>
                      </a:r>
                      <a:r>
                        <a:rPr lang="ru-RU" sz="1400" b="1" dirty="0" smtClean="0"/>
                        <a:t>.</a:t>
                      </a:r>
                      <a:r>
                        <a:rPr lang="ru-RU" sz="1400" b="1" baseline="0" dirty="0" smtClean="0"/>
                        <a:t> Постановка проблемной ситуации о возможности обучиться исследовательской деятельности у «Ученого» с целью преобразования сказок для новых экранизаций и создания научной энциклопедии (включающей в себя интересные способы познания и усовершенствования окружающего мира).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2. Знакомство с профессией «Ученый» (подборка иллюстраций о работе ученых, лаборантов; рассказ воспитателя о примерном круге исследовательской деятельности НИИ).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3. Создание «Исследовательской базы» (средства, материал, лаборатория, дидактические игры).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4. Интеллектуальный</a:t>
                      </a:r>
                      <a:r>
                        <a:rPr lang="ru-RU" sz="1400" b="1" baseline="0" dirty="0" smtClean="0"/>
                        <a:t> блок «Этот загадочный мир» (сбор информации и включение в процесс познания многогранности окружающего мира, наблюдение и познание законов природы).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5. Экспериментирования (проведение опытов) в мини-лаборатории с целью познания свойств предметов и явлений, их ресурсов и возможности применения в  нестандартных ситуациях.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6. Упражнения технологии ТРИЗ.</a:t>
                      </a:r>
                      <a:endParaRPr lang="ru-RU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8464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II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ru-RU" b="1" dirty="0" smtClean="0"/>
                        <a:t>этап</a:t>
                      </a:r>
                      <a:r>
                        <a:rPr lang="ru-RU" b="1" baseline="0" dirty="0" smtClean="0"/>
                        <a:t> «УЗНАЙКИНО» (аналитический)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815563">
                <a:tc>
                  <a:txBody>
                    <a:bodyPr/>
                    <a:lstStyle/>
                    <a:p>
                      <a:pPr marL="228600" indent="-22860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Интеллектуальный блок «Этот загадочный мир» (сбор информации и включение в процесс познания многогранности окружающего мира,</a:t>
                      </a:r>
                      <a:r>
                        <a:rPr lang="ru-RU" sz="1400" b="1" baseline="0" dirty="0" smtClean="0"/>
                        <a:t> наблюдение и познание законов природы).</a:t>
                      </a:r>
                    </a:p>
                    <a:p>
                      <a:pPr marL="228600" indent="-22860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Экспериментирование (проведение опытов) в мини-лаборатории с целью познания свойств предметов и явлений, их ресурсов и возможности применения в нестандартных ситуациях.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  </a:t>
                      </a:r>
                      <a:r>
                        <a:rPr lang="ru-RU" sz="1400" b="1" kern="1200" dirty="0" smtClean="0">
                          <a:effectLst/>
                        </a:rPr>
                        <a:t>Упражнения технологии ТРИЗ.</a:t>
                      </a:r>
                      <a:endParaRPr lang="ru-RU" sz="1400" b="1" baseline="0" dirty="0" smtClean="0"/>
                    </a:p>
                    <a:p>
                      <a:pPr marL="0" indent="0" algn="just">
                        <a:buNone/>
                      </a:pPr>
                      <a:endParaRPr lang="ru-RU" sz="14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60048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513866" y="263859"/>
            <a:ext cx="5794438" cy="5008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Этапы</a:t>
            </a:r>
            <a:r>
              <a:rPr lang="ru-RU" sz="3600" kern="10" spc="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 проекта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9383548"/>
              </p:ext>
            </p:extLst>
          </p:nvPr>
        </p:nvGraphicFramePr>
        <p:xfrm>
          <a:off x="323528" y="980728"/>
          <a:ext cx="8424936" cy="5544615"/>
        </p:xfrm>
        <a:graphic>
          <a:graphicData uri="http://schemas.openxmlformats.org/drawingml/2006/table">
            <a:tbl>
              <a:tblPr firstRow="1" bandRow="1">
                <a:tableStyleId>{5FD0F851-EC5A-4D38-B0AD-8093EC10F338}</a:tableStyleId>
              </a:tblPr>
              <a:tblGrid>
                <a:gridCol w="8424936"/>
              </a:tblGrid>
              <a:tr h="542555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III </a:t>
                      </a:r>
                      <a:r>
                        <a:rPr lang="ru-RU" dirty="0" smtClean="0"/>
                        <a:t>этап «ПЕРЕДЕЛКИНО» (практический)</a:t>
                      </a:r>
                      <a:endParaRPr lang="ru-RU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2601856">
                <a:tc>
                  <a:txBody>
                    <a:bodyPr/>
                    <a:lstStyle/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dirty="0" smtClean="0"/>
                        <a:t>1.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="1" baseline="0" dirty="0" smtClean="0"/>
                        <a:t>Интеллектуальный блок  «Этот загадочный мир» (сбор информации и включение  в процесс познания многогранности окружающего мира, наблюдение и познание законов природы).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2. Экспериментирования</a:t>
                      </a:r>
                      <a:r>
                        <a:rPr lang="ru-RU" sz="1400" b="1" baseline="0" dirty="0" smtClean="0"/>
                        <a:t> (проведение опытов) в мини-лаборатории с целью познания свойств предметов и явлений, их ресурсов и возможности применения в нестандартных ситуациях.</a:t>
                      </a:r>
                      <a:endParaRPr lang="ru-RU" sz="1400" b="1" dirty="0" smtClean="0"/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3. Упражнения</a:t>
                      </a:r>
                      <a:r>
                        <a:rPr lang="ru-RU" sz="1400" b="1" baseline="0" dirty="0" smtClean="0"/>
                        <a:t> технологии ТРИЗ.</a:t>
                      </a:r>
                      <a:endParaRPr lang="ru-RU" sz="1400" b="1" dirty="0" smtClean="0"/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dirty="0" smtClean="0"/>
                        <a:t>4. Изобретательская</a:t>
                      </a:r>
                      <a:r>
                        <a:rPr lang="ru-RU" sz="1400" b="1" baseline="0" dirty="0" smtClean="0"/>
                        <a:t> деятельность «Сказка в других измерениях». Преобразование композиции, совершенствование объектов и персонажей сказки.</a:t>
                      </a:r>
                    </a:p>
                    <a:p>
                      <a:pPr marL="171450" indent="-17145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5. Конструирование полученных знаний, исследовательского опыта в иных, новых измерениях; проецирование «субъективно новых открытий» и фантастических гипотез в хрестоматийных произведениях.</a:t>
                      </a:r>
                    </a:p>
                    <a:p>
                      <a:pPr marL="0" indent="0" algn="just">
                        <a:buFont typeface="Wingdings" pitchFamily="2" charset="2"/>
                        <a:buNone/>
                      </a:pPr>
                      <a:endParaRPr lang="ru-RU" sz="1400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584641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IV</a:t>
                      </a:r>
                      <a:r>
                        <a:rPr lang="en-US" b="1" baseline="0" dirty="0" smtClean="0"/>
                        <a:t> </a:t>
                      </a:r>
                      <a:r>
                        <a:rPr lang="ru-RU" b="1" dirty="0" smtClean="0"/>
                        <a:t>этап</a:t>
                      </a:r>
                      <a:r>
                        <a:rPr lang="ru-RU" b="1" baseline="0" dirty="0" smtClean="0"/>
                        <a:t> «ФАНТАЗЕРКИНО» (презентационный)</a:t>
                      </a:r>
                      <a:endParaRPr lang="ru-RU" b="1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  <a:tr h="1815563">
                <a:tc>
                  <a:txBody>
                    <a:bodyPr/>
                    <a:lstStyle/>
                    <a:p>
                      <a:pPr marL="228600" indent="-22860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Создание научной энциклопедии с результатами исследовательских работ, с пробными разработками решения социальных проблем в проекте «Сказка в других измерениях».</a:t>
                      </a:r>
                    </a:p>
                    <a:p>
                      <a:pPr marL="228600" indent="-228600" algn="just">
                        <a:buFont typeface="Wingdings" pitchFamily="2" charset="2"/>
                        <a:buChar char="§"/>
                      </a:pPr>
                      <a:r>
                        <a:rPr lang="ru-RU" sz="1400" b="1" baseline="0" dirty="0" smtClean="0"/>
                        <a:t>Проведение занятия «Сказка в других измерениях» (результат исследовательской работы: способы изменения сказки для новых экранизаций).</a:t>
                      </a:r>
                    </a:p>
                    <a:p>
                      <a:pPr marL="0" indent="0" algn="just">
                        <a:buNone/>
                      </a:pPr>
                      <a:endParaRPr lang="ru-RU" sz="1400" baseline="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/>
                      <a:lightRig rig="flood" dir="t"/>
                    </a:cell3D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780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691680" y="116632"/>
            <a:ext cx="5794438" cy="50084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>
              <a:buNone/>
            </a:pPr>
            <a:r>
              <a:rPr lang="ru-RU" sz="3600" kern="10" dirty="0" smtClean="0">
                <a:ln w="28575">
                  <a:solidFill>
                    <a:srgbClr val="622423"/>
                  </a:solidFill>
                  <a:round/>
                  <a:headEnd/>
                  <a:tailEnd/>
                </a:ln>
                <a:solidFill>
                  <a:srgbClr val="CC33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Impact"/>
              </a:rPr>
              <a:t>Системная паутинка</a:t>
            </a:r>
            <a:endParaRPr lang="ru-RU" sz="3600" kern="10" spc="0" dirty="0">
              <a:ln w="28575">
                <a:solidFill>
                  <a:srgbClr val="622423"/>
                </a:solidFill>
                <a:round/>
                <a:headEnd/>
                <a:tailEnd/>
              </a:ln>
              <a:solidFill>
                <a:srgbClr val="CC33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Impact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40727"/>
              </p:ext>
            </p:extLst>
          </p:nvPr>
        </p:nvGraphicFramePr>
        <p:xfrm>
          <a:off x="251520" y="764704"/>
          <a:ext cx="3048000" cy="152794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3048000"/>
              </a:tblGrid>
              <a:tr h="1527944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Мы</a:t>
                      </a:r>
                      <a:r>
                        <a:rPr lang="ru-RU" sz="1400" b="1" u="sng" baseline="0" dirty="0" smtClean="0"/>
                        <a:t> и эксперименты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Исследовательская деятельность</a:t>
                      </a:r>
                    </a:p>
                    <a:p>
                      <a:pPr marL="171450" indent="-171450" algn="ctr">
                        <a:buFont typeface="Wingdings 2" pitchFamily="18" charset="2"/>
                        <a:buChar char=""/>
                      </a:pPr>
                      <a:r>
                        <a:rPr lang="ru-RU" sz="1100" baseline="0" dirty="0" smtClean="0"/>
                        <a:t>«ПОЧЕМУЧКИНО»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-Вопросы, интересующие детей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-Проблемные ситуации, возникшие в быту</a:t>
                      </a:r>
                    </a:p>
                    <a:p>
                      <a:pPr marL="171450" indent="-171450" algn="ctr">
                        <a:buFont typeface="Wingdings 2" pitchFamily="18" charset="2"/>
                        <a:buChar char=""/>
                      </a:pPr>
                      <a:r>
                        <a:rPr lang="ru-RU" sz="1100" baseline="0" dirty="0" smtClean="0"/>
                        <a:t>«ПОТОМУЧКИНО»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-Опыты в мини-лаборатории о физических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И химических свойствах предметов</a:t>
                      </a:r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8947798"/>
              </p:ext>
            </p:extLst>
          </p:nvPr>
        </p:nvGraphicFramePr>
        <p:xfrm>
          <a:off x="3779912" y="818710"/>
          <a:ext cx="2016224" cy="144016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2016224"/>
              </a:tblGrid>
              <a:tr h="1440160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Мы</a:t>
                      </a:r>
                      <a:r>
                        <a:rPr lang="ru-RU" sz="1400" b="1" u="sng" baseline="0" dirty="0" smtClean="0"/>
                        <a:t> и загадочный мир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Расширение кругозора</a:t>
                      </a:r>
                    </a:p>
                    <a:p>
                      <a:pPr marL="171450" indent="-171450" algn="ctr">
                        <a:buFont typeface="Wingdings 2" pitchFamily="18" charset="2"/>
                        <a:buChar char=""/>
                      </a:pPr>
                      <a:r>
                        <a:rPr lang="ru-RU" sz="1100" baseline="0" dirty="0" smtClean="0"/>
                        <a:t>«УЗНАЙКИНО»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-Интеллектуальный цикл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«Почему так бывает?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825730"/>
              </p:ext>
            </p:extLst>
          </p:nvPr>
        </p:nvGraphicFramePr>
        <p:xfrm>
          <a:off x="6228184" y="908720"/>
          <a:ext cx="2808312" cy="131064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2808312"/>
              </a:tblGrid>
              <a:tr h="1296144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Мы</a:t>
                      </a:r>
                      <a:r>
                        <a:rPr lang="ru-RU" sz="1400" b="1" u="sng" baseline="0" dirty="0" smtClean="0"/>
                        <a:t> и ТРИЗ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Теория решения изобретательских задач</a:t>
                      </a:r>
                    </a:p>
                    <a:p>
                      <a:pPr marL="171450" indent="-171450" algn="ctr">
                        <a:buFont typeface="Wingdings 2" pitchFamily="18" charset="2"/>
                        <a:buChar char=""/>
                      </a:pPr>
                      <a:r>
                        <a:rPr lang="ru-RU" sz="1100" baseline="0" dirty="0" smtClean="0"/>
                        <a:t>«ФАНТАЗЕРКИНО»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-Дидактические игры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-Речевая зарядка со схемами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-Изобразительное творчество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-Изобретательская деятельность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659598"/>
              </p:ext>
            </p:extLst>
          </p:nvPr>
        </p:nvGraphicFramePr>
        <p:xfrm>
          <a:off x="2123728" y="2564904"/>
          <a:ext cx="5184576" cy="792088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5184576"/>
              </a:tblGrid>
              <a:tr h="792088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baseline="0" dirty="0" smtClean="0"/>
                        <a:t>ИССЛЕДОВАТЕЛЬСКАЯ БАЗА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Мы – изобретатели, конструкторы, рационализаторы.</a:t>
                      </a:r>
                    </a:p>
                    <a:p>
                      <a:pPr marL="0" indent="0" algn="ctr">
                        <a:buFont typeface="Wingdings 2" pitchFamily="18" charset="2"/>
                        <a:buNone/>
                      </a:pPr>
                      <a:r>
                        <a:rPr lang="ru-RU" sz="1100" baseline="0" dirty="0" smtClean="0"/>
                        <a:t>(знакомство с некоторыми приемами исследования и экспериментирования)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8225535"/>
              </p:ext>
            </p:extLst>
          </p:nvPr>
        </p:nvGraphicFramePr>
        <p:xfrm>
          <a:off x="1858311" y="3717032"/>
          <a:ext cx="5472608" cy="2819400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{D7AC3CCA-C797-4891-BE02-D94E43425B78}</a:tableStyleId>
              </a:tblPr>
              <a:tblGrid>
                <a:gridCol w="5472608"/>
              </a:tblGrid>
              <a:tr h="2736304">
                <a:tc>
                  <a:txBody>
                    <a:bodyPr/>
                    <a:lstStyle/>
                    <a:p>
                      <a:pPr algn="ctr"/>
                      <a:r>
                        <a:rPr lang="ru-RU" sz="1400" b="1" u="sng" dirty="0" smtClean="0"/>
                        <a:t>Мы</a:t>
                      </a:r>
                      <a:r>
                        <a:rPr lang="ru-RU" sz="1400" b="1" u="sng" baseline="0" dirty="0" smtClean="0"/>
                        <a:t> - конструкторы</a:t>
                      </a:r>
                    </a:p>
                    <a:p>
                      <a:pPr algn="ctr"/>
                      <a:r>
                        <a:rPr lang="ru-RU" sz="1100" baseline="0" dirty="0" smtClean="0"/>
                        <a:t>Изобретательская деятельность</a:t>
                      </a:r>
                    </a:p>
                    <a:p>
                      <a:pPr marL="171450" indent="-171450" algn="ctr">
                        <a:buFont typeface="Wingdings 2" pitchFamily="18" charset="2"/>
                        <a:buChar char=""/>
                      </a:pPr>
                      <a:r>
                        <a:rPr lang="ru-RU" sz="1100" baseline="0" dirty="0" smtClean="0"/>
                        <a:t>«ПЕРЕДЕЛКИНО»</a:t>
                      </a:r>
                    </a:p>
                    <a:p>
                      <a:pPr marL="0" indent="0" algn="ctr">
                        <a:buFont typeface="Wingdings 2" pitchFamily="18" charset="2"/>
                        <a:buNone/>
                      </a:pPr>
                      <a:r>
                        <a:rPr lang="ru-RU" sz="1100" baseline="0" dirty="0" smtClean="0"/>
                        <a:t>«СКАЗКА В ДРУГИХ ИЗМЕРЕНИЯХ»</a:t>
                      </a:r>
                    </a:p>
                    <a:p>
                      <a:pPr marL="0" indent="0" algn="ctr">
                        <a:buFont typeface="Wingdings 2" pitchFamily="18" charset="2"/>
                        <a:buNone/>
                      </a:pPr>
                      <a:r>
                        <a:rPr lang="ru-RU" sz="1100" baseline="0" dirty="0" smtClean="0"/>
                        <a:t>(преобразование композиции, усовершенствование объектов и персонажей сказки)</a:t>
                      </a: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Оператор РВС (видоизменение, преобразование сказки)</a:t>
                      </a: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Метод системного анализа и сказка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Решение противоречий в сказке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Продолжи сказку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Сказка «Наоборот»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Салат из сказок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Цветные сказки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Сказка в мире символов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МФО (метод фокального объекта) в сказочном мире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lvl="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ММА (метод морфологического анализа) и сказка</a:t>
                      </a:r>
                      <a:endParaRPr lang="ru-RU" sz="1100" dirty="0" smtClean="0">
                        <a:effectLst/>
                      </a:endParaRPr>
                    </a:p>
                    <a:p>
                      <a:pPr marL="171450" indent="-171450" algn="ctr">
                        <a:buFont typeface="Wingdings" pitchFamily="2" charset="2"/>
                        <a:buChar char="§"/>
                      </a:pPr>
                      <a:r>
                        <a:rPr lang="ru-RU" sz="11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Внедряем опыты в сказку</a:t>
                      </a:r>
                      <a:endParaRPr lang="ru-RU" sz="1100" b="1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  <p:cxnSp>
        <p:nvCxnSpPr>
          <p:cNvPr id="17" name="Прямая со стрелкой 16"/>
          <p:cNvCxnSpPr/>
          <p:nvPr/>
        </p:nvCxnSpPr>
        <p:spPr>
          <a:xfrm flipV="1">
            <a:off x="4788024" y="2186862"/>
            <a:ext cx="0" cy="34203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4788024" y="3356992"/>
            <a:ext cx="0" cy="36004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3347864" y="1844824"/>
            <a:ext cx="576064" cy="68407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 flipV="1">
            <a:off x="5652120" y="1988840"/>
            <a:ext cx="550912" cy="540060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40" y="4707978"/>
            <a:ext cx="1563548" cy="193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431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8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8</Template>
  <TotalTime>2908</TotalTime>
  <Words>836</Words>
  <Application>Microsoft Office PowerPoint</Application>
  <PresentationFormat>Экран (4:3)</PresentationFormat>
  <Paragraphs>121</Paragraphs>
  <Slides>17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8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ПРОЕКТ по исследовательской деятельности</dc:title>
  <dc:creator>Кондратенко Наталья Владимировна</dc:creator>
  <cp:lastModifiedBy>Кондратенко Наталья Владимировна</cp:lastModifiedBy>
  <cp:revision>227</cp:revision>
  <dcterms:created xsi:type="dcterms:W3CDTF">2012-05-01T16:47:56Z</dcterms:created>
  <dcterms:modified xsi:type="dcterms:W3CDTF">2013-08-12T15:33:45Z</dcterms:modified>
</cp:coreProperties>
</file>