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57" r:id="rId4"/>
    <p:sldId id="258" r:id="rId5"/>
    <p:sldId id="259" r:id="rId6"/>
    <p:sldId id="269" r:id="rId7"/>
    <p:sldId id="262" r:id="rId8"/>
    <p:sldId id="260" r:id="rId9"/>
    <p:sldId id="263" r:id="rId10"/>
    <p:sldId id="272" r:id="rId11"/>
    <p:sldId id="264" r:id="rId12"/>
    <p:sldId id="265" r:id="rId13"/>
    <p:sldId id="266" r:id="rId14"/>
    <p:sldId id="267" r:id="rId15"/>
    <p:sldId id="268" r:id="rId16"/>
    <p:sldId id="270" r:id="rId17"/>
    <p:sldId id="274" r:id="rId18"/>
    <p:sldId id="273" r:id="rId19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Полилиния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1330642500 h 528"/>
                <a:gd name="T6" fmla="*/ 120032121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F9FEF02-4743-4D1E-B94D-092139EB8359}" type="datetimeFigureOut">
              <a:rPr lang="ru-RU"/>
              <a:pPr>
                <a:defRPr/>
              </a:pPr>
              <a:t>11.02.2014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D8736D6-5910-40D3-A318-58C77383D3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80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F2E61-EA92-49B5-A1FE-4206FC09860D}" type="datetimeFigureOut">
              <a:rPr lang="ru-RU"/>
              <a:pPr>
                <a:defRPr/>
              </a:pPr>
              <a:t>11.02.2014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01653-ED15-4601-89B4-4C84E87699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073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3AB4B-8DE8-4E7A-A2F2-AE8716401038}" type="datetimeFigureOut">
              <a:rPr lang="ru-RU"/>
              <a:pPr>
                <a:defRPr/>
              </a:pPr>
              <a:t>11.02.2014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FD8CA-D25E-4AE2-B1A6-A3A1D03BB6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634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5E0F1-F73D-4920-9E8D-7D4F4EB013D1}" type="datetimeFigureOut">
              <a:rPr lang="ru-RU"/>
              <a:pPr>
                <a:defRPr/>
              </a:pPr>
              <a:t>11.02.2014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A3224-4250-4F7A-9974-E99B67FF7B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639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93561A-9E4E-4CAF-938B-92BDE00B47A1}" type="datetimeFigureOut">
              <a:rPr lang="ru-RU"/>
              <a:pPr>
                <a:defRPr/>
              </a:pPr>
              <a:t>11.02.2014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CE157C9-C6E0-4195-8293-AB9BAEA9C1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0812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1D410E-2EFC-44CA-8D0B-17C268D95B25}" type="datetimeFigureOut">
              <a:rPr lang="ru-RU"/>
              <a:pPr>
                <a:defRPr/>
              </a:pPr>
              <a:t>11.02.2014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FA022A-998D-4E9B-A0A3-11E4A39706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7794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D473CB9-6C44-4059-8908-3A71143CCDD1}" type="datetimeFigureOut">
              <a:rPr lang="ru-RU"/>
              <a:pPr>
                <a:defRPr/>
              </a:pPr>
              <a:t>11.02.2014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41C2A6E-20A2-40C0-AC57-E50217C9AB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214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7BD9072-6FEE-4C6C-84DF-9CCC3CC71953}" type="datetimeFigureOut">
              <a:rPr lang="ru-RU"/>
              <a:pPr>
                <a:defRPr/>
              </a:pPr>
              <a:t>11.02.2014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030BFA-C5C5-49CF-BD9B-AD61BDCD29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6948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35A29-F605-4BE5-B3F3-9C595B64BD6E}" type="datetimeFigureOut">
              <a:rPr lang="ru-RU"/>
              <a:pPr>
                <a:defRPr/>
              </a:pPr>
              <a:t>11.02.2014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0F312-09EE-4A16-88A1-F97BA8FABD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168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F595D0-6A40-4CDA-AF1A-5A4A6412B88F}" type="datetimeFigureOut">
              <a:rPr lang="ru-RU"/>
              <a:pPr>
                <a:defRPr/>
              </a:pPr>
              <a:t>11.02.2014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E73DF26-71FE-4D5E-BA1C-B8322AC578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343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олилиния 1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2147483646 w 5760"/>
              <a:gd name="T3" fmla="*/ 0 h 528"/>
              <a:gd name="T4" fmla="*/ 2147483646 w 5760"/>
              <a:gd name="T5" fmla="*/ 1330642500 h 528"/>
              <a:gd name="T6" fmla="*/ 20913987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F4B592C-CF5A-442C-8542-063E7E92FB36}" type="datetimeFigureOut">
              <a:rPr lang="ru-RU"/>
              <a:pPr>
                <a:defRPr/>
              </a:pPr>
              <a:t>11.02.2014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6D18D4F-27A6-47CB-A532-6F53ECF93B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7570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7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2147483646 w 5760"/>
              <a:gd name="T3" fmla="*/ 0 h 528"/>
              <a:gd name="T4" fmla="*/ 2147483646 w 5760"/>
              <a:gd name="T5" fmla="*/ 1330642500 h 528"/>
              <a:gd name="T6" fmla="*/ 20913987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66D5B743-2061-4A29-8B63-B3E2E0454D7A}" type="datetimeFigureOut">
              <a:rPr lang="ru-RU"/>
              <a:pPr>
                <a:defRPr/>
              </a:pPr>
              <a:t>11.02.2014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CBC6B1F3-0528-4E2C-B7EB-157482FC9B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7" r:id="rId2"/>
    <p:sldLayoutId id="2147483732" r:id="rId3"/>
    <p:sldLayoutId id="2147483733" r:id="rId4"/>
    <p:sldLayoutId id="2147483734" r:id="rId5"/>
    <p:sldLayoutId id="2147483735" r:id="rId6"/>
    <p:sldLayoutId id="2147483728" r:id="rId7"/>
    <p:sldLayoutId id="2147483736" r:id="rId8"/>
    <p:sldLayoutId id="2147483737" r:id="rId9"/>
    <p:sldLayoutId id="2147483729" r:id="rId10"/>
    <p:sldLayoutId id="214748373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Решение показательных уравнений</a:t>
            </a:r>
            <a:br>
              <a:rPr lang="ru-RU" dirty="0" smtClean="0"/>
            </a:br>
            <a:r>
              <a:rPr lang="ru-RU" sz="2400" dirty="0" smtClean="0"/>
              <a:t>(</a:t>
            </a:r>
            <a:r>
              <a:rPr sz="2400" smtClean="0"/>
              <a:t>XI</a:t>
            </a:r>
            <a:r>
              <a:rPr lang="ru-RU" sz="2400" dirty="0" smtClean="0"/>
              <a:t> класс, профильный уровень)</a:t>
            </a:r>
            <a:endParaRPr lang="ru-RU" dirty="0"/>
          </a:p>
        </p:txBody>
      </p:sp>
      <p:sp>
        <p:nvSpPr>
          <p:cNvPr id="9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875" y="5857875"/>
            <a:ext cx="6400800" cy="1600200"/>
          </a:xfrm>
        </p:spPr>
        <p:txBody>
          <a:bodyPr/>
          <a:lstStyle/>
          <a:p>
            <a:pPr marR="0" algn="l" eaLnBrk="1" hangingPunct="1"/>
            <a:r>
              <a:rPr lang="ru-RU" sz="1600" smtClean="0">
                <a:solidFill>
                  <a:schemeClr val="tx1"/>
                </a:solidFill>
              </a:rPr>
              <a:t>Р. А. Ахметшина</a:t>
            </a:r>
          </a:p>
          <a:p>
            <a:pPr marR="0" algn="l" eaLnBrk="1" hangingPunct="1"/>
            <a:r>
              <a:rPr lang="ru-RU" sz="1600" smtClean="0">
                <a:solidFill>
                  <a:schemeClr val="tx1"/>
                </a:solidFill>
              </a:rPr>
              <a:t>учитель математики МОБУ СОШ №6 г. Нефтекамска,</a:t>
            </a:r>
          </a:p>
          <a:p>
            <a:pPr marR="0" algn="l" eaLnBrk="1" hangingPunct="1"/>
            <a:r>
              <a:rPr lang="ru-RU" sz="1600" smtClean="0">
                <a:solidFill>
                  <a:schemeClr val="tx1"/>
                </a:solidFill>
              </a:rPr>
              <a:t>почетный работник общего образования РФ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Объект 1"/>
              <p:cNvSpPr>
                <a:spLocks noGrp="1"/>
              </p:cNvSpPr>
              <p:nvPr>
                <p:ph idx="1"/>
              </p:nvPr>
            </p:nvSpPr>
            <p:spPr>
              <a:xfrm>
                <a:off x="323528" y="1484784"/>
                <a:ext cx="8229600" cy="4525962"/>
              </a:xfrm>
            </p:spPr>
            <p:txBody>
              <a:bodyPr/>
              <a:lstStyle/>
              <a:p>
                <a:pPr marL="109537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4400" i="1">
                              <a:latin typeface="Cambria Math"/>
                            </a:rPr>
                            <m:t>2</m:t>
                          </m:r>
                        </m:e>
                        <m:sup>
                          <m:sSup>
                            <m:sSupPr>
                              <m:ctrlPr>
                                <a:rPr lang="ru-RU" sz="4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4400" i="1">
                                  <a:latin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ru-RU" sz="4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4400" i="1">
                              <a:latin typeface="Cambria Math"/>
                            </a:rPr>
                            <m:t>𝑥</m:t>
                          </m:r>
                        </m:sup>
                      </m:sSup>
                      <m:sSup>
                        <m:sSupPr>
                          <m:ctrlPr>
                            <a:rPr lang="ru-RU" sz="4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4400" i="1">
                              <a:latin typeface="Cambria Math"/>
                            </a:rPr>
                            <m:t>+4·2</m:t>
                          </m:r>
                        </m:e>
                        <m:sup>
                          <m:r>
                            <a:rPr lang="en-US" sz="4400" i="1">
                              <a:latin typeface="Cambria Math"/>
                            </a:rPr>
                            <m:t>𝑐𝑜</m:t>
                          </m:r>
                          <m:sSup>
                            <m:sSupPr>
                              <m:ctrlPr>
                                <a:rPr lang="ru-RU" sz="4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4400" i="1">
                                  <a:latin typeface="Cambria Math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ru-RU" sz="4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4400" i="1">
                              <a:latin typeface="Cambria Math"/>
                            </a:rPr>
                            <m:t>𝑥</m:t>
                          </m:r>
                        </m:sup>
                      </m:sSup>
                      <m:r>
                        <a:rPr lang="ru-RU" sz="4400" i="1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ru-RU" sz="4400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2" name="Объект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528" y="1484784"/>
                <a:ext cx="8229600" cy="4525962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Решит</a:t>
            </a:r>
            <a:r>
              <a:rPr lang="ru-RU" dirty="0"/>
              <a:t>е</a:t>
            </a:r>
            <a:r>
              <a:rPr lang="ru-RU" dirty="0" smtClean="0"/>
              <a:t> уравнение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124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142852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Работа в парах по карточкам с последующим разбором решения по слайду</a:t>
            </a:r>
            <a:endParaRPr lang="ru-RU" sz="2800" dirty="0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85875"/>
            <a:ext cx="5834063" cy="557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8" indent="-514350" eaLnBrk="1" hangingPunct="1">
              <a:buFont typeface="Lucida Sans Unicode" panose="020B0602030504020204" pitchFamily="34" charset="0"/>
              <a:buAutoNum type="arabicPeriod"/>
            </a:pPr>
            <a:r>
              <a:rPr lang="ru-RU" smtClean="0"/>
              <a:t>Самая нелюбимая оценка ученика?</a:t>
            </a:r>
          </a:p>
          <a:p>
            <a:pPr marL="623888" indent="-514350" eaLnBrk="1" hangingPunct="1">
              <a:buFont typeface="Lucida Sans Unicode" panose="020B0602030504020204" pitchFamily="34" charset="0"/>
              <a:buAutoNum type="arabicPeriod"/>
            </a:pPr>
            <a:r>
              <a:rPr lang="ru-RU" smtClean="0"/>
              <a:t>Утверждение, принимаемое без доказательств.</a:t>
            </a:r>
          </a:p>
          <a:p>
            <a:pPr marL="623888" indent="-514350" eaLnBrk="1" hangingPunct="1">
              <a:buFont typeface="Lucida Sans Unicode" panose="020B0602030504020204" pitchFamily="34" charset="0"/>
              <a:buAutoNum type="arabicPeriod"/>
            </a:pPr>
            <a:r>
              <a:rPr lang="ru-RU" smtClean="0"/>
              <a:t>Проверка учеников на выживание?</a:t>
            </a:r>
          </a:p>
          <a:p>
            <a:pPr marL="623888" indent="-514350" eaLnBrk="1" hangingPunct="1">
              <a:buFont typeface="Lucida Sans Unicode" panose="020B0602030504020204" pitchFamily="34" charset="0"/>
              <a:buAutoNum type="arabicPeriod"/>
            </a:pPr>
            <a:r>
              <a:rPr lang="ru-RU" smtClean="0"/>
              <a:t>Независимая переменная в функции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Пауза «И в шутку, и всерьез»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anose="05040102010807070707" pitchFamily="18" charset="2"/>
              <a:buNone/>
            </a:pPr>
            <a:r>
              <a:rPr lang="ru-RU" smtClean="0"/>
              <a:t>№ 12.32 (а), 12.33 (б), 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ru-RU" smtClean="0"/>
              <a:t>     12.41*(б), 12.42*</a:t>
            </a:r>
          </a:p>
          <a:p>
            <a:pPr eaLnBrk="1" hangingPunct="1">
              <a:buFont typeface="Wingdings 3" panose="05040102010807070707" pitchFamily="18" charset="2"/>
              <a:buNone/>
            </a:pPr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Домашнее задание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Укажите промежуток, которому принадлежит корень уравнения</a:t>
            </a:r>
            <a:endParaRPr lang="ru-RU" dirty="0"/>
          </a:p>
        </p:txBody>
      </p:sp>
      <p:pic>
        <p:nvPicPr>
          <p:cNvPr id="2048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354138"/>
            <a:ext cx="8929688" cy="5503862"/>
          </a:xfr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500" y="428625"/>
          <a:ext cx="3643314" cy="32781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7219"/>
                <a:gridCol w="607219"/>
                <a:gridCol w="607219"/>
                <a:gridCol w="607219"/>
                <a:gridCol w="607219"/>
                <a:gridCol w="607219"/>
              </a:tblGrid>
              <a:tr h="546365">
                <a:tc gridSpan="6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Вариант 1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6365"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А1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А2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А3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А4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А5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</a:tr>
              <a:tr h="54636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1.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 marL="91439" marR="91439" marT="45729" marB="45729"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0;3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</a:tr>
              <a:tr h="54636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2.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marL="91439" marR="91439" marT="45729" marB="45729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636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3.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636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4.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marL="91439" marR="91439" marT="45729" marB="45729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4857750" y="428625"/>
          <a:ext cx="3786186" cy="32781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1031"/>
                <a:gridCol w="511970"/>
                <a:gridCol w="750092"/>
                <a:gridCol w="631031"/>
                <a:gridCol w="631031"/>
                <a:gridCol w="631031"/>
              </a:tblGrid>
              <a:tr h="546365">
                <a:tc gridSpan="6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Вариант 2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6365"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</a:t>
                      </a:r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</a:t>
                      </a:r>
                      <a:r>
                        <a:rPr lang="ru-RU" sz="1800" dirty="0" smtClean="0"/>
                        <a:t>2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</a:t>
                      </a:r>
                      <a:r>
                        <a:rPr lang="ru-RU" sz="1800" dirty="0" smtClean="0"/>
                        <a:t>3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</a:t>
                      </a:r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</a:t>
                      </a:r>
                      <a:r>
                        <a:rPr lang="ru-RU" sz="1800" dirty="0" smtClean="0"/>
                        <a:t>5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</a:tr>
              <a:tr h="54636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1.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+</a:t>
                      </a:r>
                    </a:p>
                  </a:txBody>
                  <a:tcPr marL="91439" marR="91439" marT="45729" marB="45729"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0;2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0,5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</a:tr>
              <a:tr h="54636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2.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marL="91439" marR="91439" marT="45729" marB="45729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636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3.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marL="91439" marR="91439" marT="45729" marB="45729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636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4.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marL="91439" marR="91439" marT="45729" marB="45729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ъект 1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2"/>
          </a:xfrm>
        </p:spPr>
        <p:txBody>
          <a:bodyPr/>
          <a:lstStyle/>
          <a:p>
            <a:pPr marL="623887" indent="-514350" eaLnBrk="1" hangingPunct="1">
              <a:buFont typeface="+mj-lt"/>
              <a:buAutoNum type="arabicPeriod"/>
            </a:pPr>
            <a:r>
              <a:rPr lang="ru-RU" sz="4400" dirty="0" smtClean="0"/>
              <a:t>Что быстрее всего?</a:t>
            </a:r>
          </a:p>
          <a:p>
            <a:pPr marL="623887" indent="-514350" eaLnBrk="1" hangingPunct="1">
              <a:buFont typeface="+mj-lt"/>
              <a:buAutoNum type="arabicPeriod"/>
            </a:pPr>
            <a:r>
              <a:rPr lang="ru-RU" sz="4400" dirty="0" smtClean="0"/>
              <a:t>Что мудрее всего?</a:t>
            </a:r>
          </a:p>
          <a:p>
            <a:pPr marL="623887" indent="-514350" eaLnBrk="1" hangingPunct="1">
              <a:buFont typeface="+mj-lt"/>
              <a:buAutoNum type="arabicPeriod"/>
            </a:pPr>
            <a:r>
              <a:rPr lang="ru-RU" sz="4400" dirty="0" smtClean="0"/>
              <a:t>Что приятнее всего?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ъект 1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2"/>
          </a:xfrm>
        </p:spPr>
        <p:txBody>
          <a:bodyPr/>
          <a:lstStyle/>
          <a:p>
            <a:pPr marL="623887" indent="-514350" eaLnBrk="1" hangingPunct="1">
              <a:buFont typeface="+mj-lt"/>
              <a:buAutoNum type="arabicPeriod"/>
            </a:pPr>
            <a:r>
              <a:rPr lang="ru-RU" sz="4400" dirty="0" smtClean="0"/>
              <a:t>Что быстрее всего?-</a:t>
            </a:r>
            <a:r>
              <a:rPr lang="ru-RU" sz="4400" dirty="0" smtClean="0">
                <a:solidFill>
                  <a:srgbClr val="0070C0"/>
                </a:solidFill>
              </a:rPr>
              <a:t>Ум</a:t>
            </a:r>
            <a:r>
              <a:rPr lang="en-US" sz="4400" dirty="0" smtClean="0">
                <a:solidFill>
                  <a:srgbClr val="0070C0"/>
                </a:solidFill>
              </a:rPr>
              <a:t>;</a:t>
            </a:r>
            <a:endParaRPr lang="ru-RU" sz="4400" dirty="0" smtClean="0">
              <a:solidFill>
                <a:srgbClr val="0070C0"/>
              </a:solidFill>
            </a:endParaRPr>
          </a:p>
          <a:p>
            <a:pPr marL="623887" indent="-514350" eaLnBrk="1" hangingPunct="1">
              <a:buFont typeface="+mj-lt"/>
              <a:buAutoNum type="arabicPeriod"/>
            </a:pPr>
            <a:r>
              <a:rPr lang="ru-RU" sz="4400" dirty="0" smtClean="0"/>
              <a:t>Что мудрее всего?-</a:t>
            </a:r>
            <a:r>
              <a:rPr lang="ru-RU" sz="4400" dirty="0" smtClean="0">
                <a:solidFill>
                  <a:srgbClr val="0070C0"/>
                </a:solidFill>
              </a:rPr>
              <a:t>Время</a:t>
            </a:r>
            <a:r>
              <a:rPr lang="en-US" sz="4400" dirty="0" smtClean="0">
                <a:solidFill>
                  <a:srgbClr val="0070C0"/>
                </a:solidFill>
              </a:rPr>
              <a:t>;</a:t>
            </a:r>
            <a:endParaRPr lang="ru-RU" sz="4400" dirty="0" smtClean="0">
              <a:solidFill>
                <a:srgbClr val="0070C0"/>
              </a:solidFill>
            </a:endParaRPr>
          </a:p>
          <a:p>
            <a:pPr marL="623887" indent="-514350" eaLnBrk="1" hangingPunct="1">
              <a:buFont typeface="+mj-lt"/>
              <a:buAutoNum type="arabicPeriod"/>
            </a:pPr>
            <a:r>
              <a:rPr lang="ru-RU" sz="4400" dirty="0" smtClean="0"/>
              <a:t>Что приятнее всего?-</a:t>
            </a:r>
            <a:r>
              <a:rPr lang="ru-RU" sz="4400" dirty="0" smtClean="0">
                <a:solidFill>
                  <a:srgbClr val="0070C0"/>
                </a:solidFill>
              </a:rPr>
              <a:t>Достичь желаемого</a:t>
            </a:r>
            <a:r>
              <a:rPr lang="en-US" sz="4400" dirty="0" smtClean="0">
                <a:solidFill>
                  <a:srgbClr val="0070C0"/>
                </a:solidFill>
              </a:rPr>
              <a:t>;</a:t>
            </a:r>
            <a:endParaRPr lang="ru-RU" sz="4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997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Спасибо ребята за урок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406266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ru-RU" dirty="0" smtClean="0"/>
              <a:t>1. Обобщение способов решения показательных уравнений</a:t>
            </a:r>
            <a:r>
              <a:rPr lang="en-US" dirty="0" smtClean="0"/>
              <a:t>;</a:t>
            </a:r>
            <a:endParaRPr lang="ru-RU" dirty="0" smtClean="0"/>
          </a:p>
          <a:p>
            <a:pPr marL="109537" indent="0">
              <a:buNone/>
            </a:pPr>
            <a:r>
              <a:rPr lang="ru-RU" dirty="0" smtClean="0"/>
              <a:t>2. Продолжение работы по применению знаний в конкретной ситуации</a:t>
            </a:r>
            <a:r>
              <a:rPr lang="en-US" dirty="0" smtClean="0"/>
              <a:t>;</a:t>
            </a:r>
            <a:endParaRPr lang="ru-RU" dirty="0" smtClean="0"/>
          </a:p>
          <a:p>
            <a:pPr marL="109537" indent="0">
              <a:buNone/>
            </a:pPr>
            <a:r>
              <a:rPr lang="ru-RU" dirty="0" smtClean="0"/>
              <a:t>3. Умение достичь успеха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Цели урока</a:t>
            </a:r>
            <a:r>
              <a:rPr lang="en-US" dirty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646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928802"/>
            <a:ext cx="8229600" cy="1143000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Большинство жизненных задач решаются как алгебраические уравнения: приведением их к самому простому виду</a:t>
            </a:r>
            <a:br>
              <a:rPr lang="ru-RU" dirty="0" smtClean="0"/>
            </a:br>
            <a:r>
              <a:rPr lang="ru-RU" sz="2700" dirty="0" smtClean="0"/>
              <a:t>Л.Н. Толстой</a:t>
            </a:r>
            <a:endParaRPr lang="ru-RU" sz="2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ru-RU" b="1" i="1" dirty="0" smtClean="0"/>
              <a:t>12.34 (б)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en-US" sz="22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-6</a:t>
            </a:r>
            <a:r>
              <a:rPr lang="en-US" sz="22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200" baseline="30000" dirty="0" smtClean="0">
                <a:latin typeface="Arial" pitchFamily="34" charset="0"/>
                <a:cs typeface="Arial" pitchFamily="34" charset="0"/>
              </a:rPr>
              <a:t>+1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+8·3</a:t>
            </a:r>
            <a:r>
              <a:rPr lang="en-US" sz="22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=0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2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200" baseline="30000" dirty="0" smtClean="0">
                <a:latin typeface="Arial" pitchFamily="34" charset="0"/>
                <a:cs typeface="Arial" pitchFamily="34" charset="0"/>
              </a:rPr>
              <a:t>2x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-6·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2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2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+8·3</a:t>
            </a:r>
            <a:r>
              <a:rPr lang="en-US" sz="22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=0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2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(2</a:t>
            </a:r>
            <a:r>
              <a:rPr lang="en-US" sz="2200" baseline="30000" dirty="0" smtClean="0">
                <a:latin typeface="Arial" pitchFamily="34" charset="0"/>
                <a:cs typeface="Arial" pitchFamily="34" charset="0"/>
              </a:rPr>
              <a:t>2x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-6·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2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+8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)=0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2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&gt;0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200" baseline="30000" dirty="0" smtClean="0">
                <a:latin typeface="Arial" pitchFamily="34" charset="0"/>
                <a:cs typeface="Arial" pitchFamily="34" charset="0"/>
              </a:rPr>
              <a:t>2x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-6·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2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+8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=0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2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=t, t&gt;0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22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-6·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+8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=0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2200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=2,  t</a:t>
            </a:r>
            <a:r>
              <a:rPr lang="en-US" sz="2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=4,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2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=2, 2</a:t>
            </a:r>
            <a:r>
              <a:rPr lang="en-US" sz="22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=4,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200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=1,x</a:t>
            </a:r>
            <a:r>
              <a:rPr lang="en-US" sz="2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=2</a:t>
            </a:r>
          </a:p>
          <a:p>
            <a:pPr marL="365760" indent="-256032" algn="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ru-RU" dirty="0" smtClean="0"/>
              <a:t>Ответ: 1, 2.</a:t>
            </a:r>
            <a:endParaRPr lang="en-US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Проверка домашнего задания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625" y="1357313"/>
            <a:ext cx="8229600" cy="5500687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ru-RU" b="1" i="1" dirty="0" smtClean="0"/>
              <a:t>12.36  (а)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365760" indent="-256032" algn="r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365760" indent="-256032" algn="r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365760" indent="-256032" algn="r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365760" indent="-256032" algn="r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365760" indent="-256032" algn="r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365760" indent="-256032" algn="r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365760" indent="-256032" algn="r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365760" indent="-256032" algn="r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365760" indent="-256032" algn="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ru-RU" dirty="0" smtClean="0"/>
              <a:t>Ответ: -1, 4.</a:t>
            </a:r>
            <a:endParaRPr lang="en-US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Проверка домашнего задания</a:t>
            </a:r>
            <a:endParaRPr lang="ru-RU" dirty="0"/>
          </a:p>
        </p:txBody>
      </p:sp>
      <p:pic>
        <p:nvPicPr>
          <p:cNvPr id="1229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1714500"/>
            <a:ext cx="4214813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1988840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i="1" u="sng" dirty="0"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Выполним задание из учебника №12.27 (б):</a:t>
            </a:r>
            <a:r>
              <a:rPr lang="ru-RU" sz="3200" dirty="0"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lang="ru-RU" sz="3200" dirty="0">
                <a:solidFill>
                  <a:schemeClr val="tx1"/>
                </a:solidFill>
                <a:effectLst/>
                <a:latin typeface="Arial" pitchFamily="34" charset="0"/>
              </a:rPr>
            </a:b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500063"/>
            <a:ext cx="20669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1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8" y="757238"/>
            <a:ext cx="24574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1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13" y="1057275"/>
            <a:ext cx="18764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1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85925"/>
            <a:ext cx="16097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1933575"/>
            <a:ext cx="140017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1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2433638"/>
            <a:ext cx="17716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1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2857500"/>
            <a:ext cx="15811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5" name="Picture 10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3143250"/>
            <a:ext cx="40195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6" name="Picture 9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3429000"/>
            <a:ext cx="16097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7" name="Picture 8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3929063"/>
            <a:ext cx="43529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8" name="Picture 7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4357688"/>
            <a:ext cx="45148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9" name="Picture 6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4643438"/>
            <a:ext cx="10382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0" name="Picture 5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4929188"/>
            <a:ext cx="14097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1" name="Picture 4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5224463"/>
            <a:ext cx="3429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2" name="Picture 3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5510213"/>
            <a:ext cx="12001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3" name="Picture 2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5576888"/>
            <a:ext cx="250507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4" name="Picture 1"/>
          <p:cNvPicPr>
            <a:picLocks noChangeAspect="1" noChangeArrowheads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38" y="6215063"/>
            <a:ext cx="13525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5" name="Rectangle 18"/>
          <p:cNvSpPr>
            <a:spLocks noChangeArrowheads="1"/>
          </p:cNvSpPr>
          <p:nvPr/>
        </p:nvSpPr>
        <p:spPr bwMode="auto">
          <a:xfrm>
            <a:off x="0" y="0"/>
            <a:ext cx="6499225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269875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r>
              <a:rPr lang="ru-RU" sz="2000" b="1" i="1" u="sng">
                <a:latin typeface="Verdana" panose="020B0604030504040204" pitchFamily="34" charset="0"/>
                <a:cs typeface="Times New Roman" panose="02020603050405020304" pitchFamily="18" charset="0"/>
              </a:rPr>
              <a:t>Проверка решения задания №12.27 (б):</a:t>
            </a:r>
            <a:endParaRPr lang="ru-RU" sz="1400" b="1">
              <a:latin typeface="Arial" panose="020B0604020202020204" pitchFamily="34" charset="0"/>
            </a:endParaRPr>
          </a:p>
          <a:p>
            <a:endParaRPr lang="ru-RU">
              <a:latin typeface="Arial" panose="020B0604020202020204" pitchFamily="34" charset="0"/>
            </a:endParaRPr>
          </a:p>
        </p:txBody>
      </p:sp>
      <p:sp>
        <p:nvSpPr>
          <p:cNvPr id="14356" name="Rectangle 19"/>
          <p:cNvSpPr>
            <a:spLocks noChangeArrowheads="1"/>
          </p:cNvSpPr>
          <p:nvPr/>
        </p:nvSpPr>
        <p:spPr bwMode="auto">
          <a:xfrm>
            <a:off x="450850" y="77152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269875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endParaRPr lang="ru-RU">
              <a:latin typeface="Arial" panose="020B0604020202020204" pitchFamily="34" charset="0"/>
            </a:endParaRPr>
          </a:p>
        </p:txBody>
      </p:sp>
      <p:sp>
        <p:nvSpPr>
          <p:cNvPr id="14357" name="Rectangle 20"/>
          <p:cNvSpPr>
            <a:spLocks noChangeArrowheads="1"/>
          </p:cNvSpPr>
          <p:nvPr/>
        </p:nvSpPr>
        <p:spPr bwMode="auto">
          <a:xfrm>
            <a:off x="450850" y="15430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269875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endParaRPr lang="ru-RU">
              <a:latin typeface="Arial" panose="020B0604020202020204" pitchFamily="34" charset="0"/>
            </a:endParaRPr>
          </a:p>
        </p:txBody>
      </p:sp>
      <p:sp>
        <p:nvSpPr>
          <p:cNvPr id="14358" name="Rectangle 21"/>
          <p:cNvSpPr>
            <a:spLocks noChangeArrowheads="1"/>
          </p:cNvSpPr>
          <p:nvPr/>
        </p:nvSpPr>
        <p:spPr bwMode="auto">
          <a:xfrm>
            <a:off x="428625" y="1428750"/>
            <a:ext cx="31305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r>
              <a:rPr lang="ru-RU" sz="1400" b="1" i="1">
                <a:latin typeface="Verdana" panose="020B0604030504040204" pitchFamily="34" charset="0"/>
                <a:cs typeface="Times New Roman" panose="02020603050405020304" pitchFamily="18" charset="0"/>
              </a:rPr>
              <a:t>Введём новую переменную</a:t>
            </a:r>
            <a:r>
              <a:rPr lang="en-US" sz="1400" b="1" i="1">
                <a:latin typeface="Verdana" panose="020B0604030504040204" pitchFamily="34" charset="0"/>
                <a:cs typeface="Times New Roman" panose="02020603050405020304" pitchFamily="18" charset="0"/>
              </a:rPr>
              <a:t>:</a:t>
            </a:r>
            <a:endParaRPr lang="ru-RU" sz="1200" b="1">
              <a:latin typeface="Arial" panose="020B0604020202020204" pitchFamily="34" charset="0"/>
            </a:endParaRPr>
          </a:p>
          <a:p>
            <a:endParaRPr lang="ru-RU">
              <a:latin typeface="Arial" panose="020B0604020202020204" pitchFamily="34" charset="0"/>
            </a:endParaRPr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450850" y="425767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endParaRPr lang="ru-RU">
              <a:latin typeface="Arial" panose="020B0604020202020204" pitchFamily="34" charset="0"/>
            </a:endParaRPr>
          </a:p>
        </p:txBody>
      </p:sp>
      <p:sp>
        <p:nvSpPr>
          <p:cNvPr id="14360" name="Rectangle 25"/>
          <p:cNvSpPr>
            <a:spLocks noChangeArrowheads="1"/>
          </p:cNvSpPr>
          <p:nvPr/>
        </p:nvSpPr>
        <p:spPr bwMode="auto">
          <a:xfrm>
            <a:off x="450850" y="57150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endParaRPr lang="ru-RU">
              <a:latin typeface="Arial" panose="020B0604020202020204" pitchFamily="34" charset="0"/>
            </a:endParaRPr>
          </a:p>
        </p:txBody>
      </p:sp>
      <p:sp>
        <p:nvSpPr>
          <p:cNvPr id="14361" name="Rectangle 26"/>
          <p:cNvSpPr>
            <a:spLocks noChangeArrowheads="1"/>
          </p:cNvSpPr>
          <p:nvPr/>
        </p:nvSpPr>
        <p:spPr bwMode="auto">
          <a:xfrm>
            <a:off x="450850" y="665797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endParaRPr lang="ru-RU">
              <a:latin typeface="Arial" panose="020B0604020202020204" pitchFamily="34" charset="0"/>
            </a:endParaRPr>
          </a:p>
        </p:txBody>
      </p:sp>
      <p:sp>
        <p:nvSpPr>
          <p:cNvPr id="14362" name="Rectangle 28"/>
          <p:cNvSpPr>
            <a:spLocks noChangeArrowheads="1"/>
          </p:cNvSpPr>
          <p:nvPr/>
        </p:nvSpPr>
        <p:spPr bwMode="auto">
          <a:xfrm>
            <a:off x="450850" y="856297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endParaRPr lang="ru-RU">
              <a:latin typeface="Arial" panose="020B0604020202020204" pitchFamily="34" charset="0"/>
            </a:endParaRPr>
          </a:p>
        </p:txBody>
      </p:sp>
      <p:sp>
        <p:nvSpPr>
          <p:cNvPr id="14363" name="Rectangle 29"/>
          <p:cNvSpPr>
            <a:spLocks noChangeArrowheads="1"/>
          </p:cNvSpPr>
          <p:nvPr/>
        </p:nvSpPr>
        <p:spPr bwMode="auto">
          <a:xfrm>
            <a:off x="450850" y="93345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endParaRPr lang="ru-RU">
              <a:latin typeface="Arial" panose="020B0604020202020204" pitchFamily="34" charset="0"/>
            </a:endParaRPr>
          </a:p>
        </p:txBody>
      </p:sp>
      <p:sp>
        <p:nvSpPr>
          <p:cNvPr id="14364" name="Rectangle 30"/>
          <p:cNvSpPr>
            <a:spLocks noChangeArrowheads="1"/>
          </p:cNvSpPr>
          <p:nvPr/>
        </p:nvSpPr>
        <p:spPr bwMode="auto">
          <a:xfrm>
            <a:off x="571500" y="68580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endParaRPr lang="ru-RU">
              <a:latin typeface="Arial" panose="020B0604020202020204" pitchFamily="34" charset="0"/>
            </a:endParaRPr>
          </a:p>
        </p:txBody>
      </p:sp>
      <p:sp>
        <p:nvSpPr>
          <p:cNvPr id="14365" name="Rectangle 31"/>
          <p:cNvSpPr>
            <a:spLocks noChangeArrowheads="1"/>
          </p:cNvSpPr>
          <p:nvPr/>
        </p:nvSpPr>
        <p:spPr bwMode="auto">
          <a:xfrm>
            <a:off x="450850" y="108394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endParaRPr lang="ru-RU">
              <a:latin typeface="Arial" panose="020B0604020202020204" pitchFamily="34" charset="0"/>
            </a:endParaRPr>
          </a:p>
        </p:txBody>
      </p:sp>
      <p:sp>
        <p:nvSpPr>
          <p:cNvPr id="14366" name="Rectangle 32"/>
          <p:cNvSpPr>
            <a:spLocks noChangeArrowheads="1"/>
          </p:cNvSpPr>
          <p:nvPr/>
        </p:nvSpPr>
        <p:spPr bwMode="auto">
          <a:xfrm>
            <a:off x="642938" y="9501188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endParaRPr lang="ru-RU">
              <a:latin typeface="Arial" panose="020B0604020202020204" pitchFamily="34" charset="0"/>
            </a:endParaRPr>
          </a:p>
        </p:txBody>
      </p:sp>
      <p:sp>
        <p:nvSpPr>
          <p:cNvPr id="14367" name="Rectangle 33"/>
          <p:cNvSpPr>
            <a:spLocks noChangeArrowheads="1"/>
          </p:cNvSpPr>
          <p:nvPr/>
        </p:nvSpPr>
        <p:spPr bwMode="auto">
          <a:xfrm>
            <a:off x="450850" y="123063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endParaRPr lang="ru-RU">
              <a:latin typeface="Arial" panose="020B0604020202020204" pitchFamily="34" charset="0"/>
            </a:endParaRPr>
          </a:p>
        </p:txBody>
      </p:sp>
      <p:sp>
        <p:nvSpPr>
          <p:cNvPr id="14368" name="Rectangle 34"/>
          <p:cNvSpPr>
            <a:spLocks noChangeArrowheads="1"/>
          </p:cNvSpPr>
          <p:nvPr/>
        </p:nvSpPr>
        <p:spPr bwMode="auto">
          <a:xfrm>
            <a:off x="450850" y="13258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endParaRPr lang="ru-RU">
              <a:latin typeface="Arial" panose="020B0604020202020204" pitchFamily="34" charset="0"/>
            </a:endParaRPr>
          </a:p>
        </p:txBody>
      </p:sp>
      <p:sp>
        <p:nvSpPr>
          <p:cNvPr id="14369" name="Rectangle 35"/>
          <p:cNvSpPr>
            <a:spLocks noChangeArrowheads="1"/>
          </p:cNvSpPr>
          <p:nvPr/>
        </p:nvSpPr>
        <p:spPr bwMode="auto">
          <a:xfrm>
            <a:off x="450850" y="1399222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endParaRPr lang="ru-RU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Самостоятельная работа с ограничением времени</a:t>
            </a:r>
            <a:endParaRPr lang="ru-RU" sz="3200" dirty="0"/>
          </a:p>
        </p:txBody>
      </p:sp>
      <p:pic>
        <p:nvPicPr>
          <p:cNvPr id="15363" name="Picture 4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0"/>
            <a:ext cx="8558212" cy="364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Решения и ответы к самостоятельной работе</a:t>
            </a:r>
            <a:endParaRPr lang="ru-RU" sz="2800" dirty="0"/>
          </a:p>
        </p:txBody>
      </p:sp>
      <p:pic>
        <p:nvPicPr>
          <p:cNvPr id="1638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28688" y="1214438"/>
            <a:ext cx="7300912" cy="4776787"/>
          </a:xfr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256</TotalTime>
  <Words>340</Words>
  <Application>Microsoft Office PowerPoint</Application>
  <PresentationFormat>Экран (4:3)</PresentationFormat>
  <Paragraphs>90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Открытая</vt:lpstr>
      <vt:lpstr>Решение показательных уравнений (XI класс, профильный уровень)</vt:lpstr>
      <vt:lpstr>Цели урока:</vt:lpstr>
      <vt:lpstr>Большинство жизненных задач решаются как алгебраические уравнения: приведением их к самому простому виду Л.Н. Толстой</vt:lpstr>
      <vt:lpstr>Проверка домашнего задания</vt:lpstr>
      <vt:lpstr>Проверка домашнего задания</vt:lpstr>
      <vt:lpstr>Выполним задание из учебника №12.27 (б): </vt:lpstr>
      <vt:lpstr>Презентация PowerPoint</vt:lpstr>
      <vt:lpstr>Самостоятельная работа с ограничением времени</vt:lpstr>
      <vt:lpstr>Решения и ответы к самостоятельной работе</vt:lpstr>
      <vt:lpstr>Решите уравнение</vt:lpstr>
      <vt:lpstr>Работа в парах по карточкам с последующим разбором решения по слайду</vt:lpstr>
      <vt:lpstr>Пауза «И в шутку, и всерьез»</vt:lpstr>
      <vt:lpstr>Домашнее задание</vt:lpstr>
      <vt:lpstr>Укажите промежуток, которому принадлежит корень уравнения</vt:lpstr>
      <vt:lpstr>Презентация PowerPoint</vt:lpstr>
      <vt:lpstr>Презентация PowerPoint</vt:lpstr>
      <vt:lpstr>Презентация PowerPoint</vt:lpstr>
      <vt:lpstr>Спасибо ребята за урок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показательных уравнений (XI класс, профильный уровень)</dc:title>
  <dc:creator>Мадиев</dc:creator>
  <cp:lastModifiedBy>Надежда Пронская</cp:lastModifiedBy>
  <cp:revision>26</cp:revision>
  <dcterms:created xsi:type="dcterms:W3CDTF">2014-02-04T02:37:33Z</dcterms:created>
  <dcterms:modified xsi:type="dcterms:W3CDTF">2014-02-11T10:13:07Z</dcterms:modified>
</cp:coreProperties>
</file>