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6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5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8D90B6-E681-415F-A09F-A69FD757DC8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1DB87B14-4A6B-43A5-A17B-192F660F85F3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itchFamily="18" charset="0"/>
            </a:rPr>
            <a:t>Институты, университеты</a:t>
          </a:r>
          <a:endParaRPr lang="ru-RU" sz="2400" baseline="0" dirty="0">
            <a:latin typeface="Times New Roman" pitchFamily="18" charset="0"/>
          </a:endParaRPr>
        </a:p>
      </dgm:t>
    </dgm:pt>
    <dgm:pt modelId="{08D40B88-57FD-41C9-BAD2-9081F70A2176}" type="parTrans" cxnId="{A16766CC-D37C-46BD-BC5A-3655162C4095}">
      <dgm:prSet/>
      <dgm:spPr/>
      <dgm:t>
        <a:bodyPr/>
        <a:lstStyle/>
        <a:p>
          <a:endParaRPr lang="ru-RU"/>
        </a:p>
      </dgm:t>
    </dgm:pt>
    <dgm:pt modelId="{CBA17CC9-731A-442B-8F35-8527C2C03D1B}" type="sibTrans" cxnId="{A16766CC-D37C-46BD-BC5A-3655162C4095}">
      <dgm:prSet/>
      <dgm:spPr/>
      <dgm:t>
        <a:bodyPr/>
        <a:lstStyle/>
        <a:p>
          <a:endParaRPr lang="ru-RU"/>
        </a:p>
      </dgm:t>
    </dgm:pt>
    <dgm:pt modelId="{D2372F03-3C73-4938-9316-F7F674675CCD}">
      <dgm:prSet phldrT="[Текст]"/>
      <dgm:spPr/>
      <dgm:t>
        <a:bodyPr/>
        <a:lstStyle/>
        <a:p>
          <a:r>
            <a:rPr lang="ru-RU" dirty="0" smtClean="0"/>
            <a:t>Специально подготовленные учителя</a:t>
          </a:r>
          <a:endParaRPr lang="ru-RU" dirty="0"/>
        </a:p>
      </dgm:t>
    </dgm:pt>
    <dgm:pt modelId="{CFA49347-1711-4B1E-85F4-CD00C070C4E4}" type="parTrans" cxnId="{08C4BFFE-8733-4087-8560-F626C1DF7332}">
      <dgm:prSet/>
      <dgm:spPr/>
      <dgm:t>
        <a:bodyPr/>
        <a:lstStyle/>
        <a:p>
          <a:endParaRPr lang="ru-RU"/>
        </a:p>
      </dgm:t>
    </dgm:pt>
    <dgm:pt modelId="{50791E75-E8F5-4BB5-8C92-8A99DC602063}" type="sibTrans" cxnId="{08C4BFFE-8733-4087-8560-F626C1DF7332}">
      <dgm:prSet/>
      <dgm:spPr/>
      <dgm:t>
        <a:bodyPr/>
        <a:lstStyle/>
        <a:p>
          <a:endParaRPr lang="ru-RU"/>
        </a:p>
      </dgm:t>
    </dgm:pt>
    <dgm:pt modelId="{0A37C333-CAEE-4B01-A9FB-F44BE5E93775}">
      <dgm:prSet phldrT="[Текст]"/>
      <dgm:spPr/>
      <dgm:t>
        <a:bodyPr/>
        <a:lstStyle/>
        <a:p>
          <a:r>
            <a:rPr lang="ru-RU" dirty="0" smtClean="0"/>
            <a:t>Спецшколы </a:t>
          </a:r>
          <a:endParaRPr lang="ru-RU" dirty="0"/>
        </a:p>
      </dgm:t>
    </dgm:pt>
    <dgm:pt modelId="{9444A92B-43FD-40DC-860F-9D5F204F1084}" type="parTrans" cxnId="{23CA4188-7F20-4D6C-8E6A-098EFC72B60C}">
      <dgm:prSet/>
      <dgm:spPr/>
      <dgm:t>
        <a:bodyPr/>
        <a:lstStyle/>
        <a:p>
          <a:endParaRPr lang="ru-RU"/>
        </a:p>
      </dgm:t>
    </dgm:pt>
    <dgm:pt modelId="{7E62F6CA-C874-43E5-ACA2-57FE05A31538}" type="sibTrans" cxnId="{23CA4188-7F20-4D6C-8E6A-098EFC72B60C}">
      <dgm:prSet/>
      <dgm:spPr/>
      <dgm:t>
        <a:bodyPr/>
        <a:lstStyle/>
        <a:p>
          <a:endParaRPr lang="ru-RU"/>
        </a:p>
      </dgm:t>
    </dgm:pt>
    <dgm:pt modelId="{4AA582D7-65B1-49F1-9CA6-13BAA563EF04}">
      <dgm:prSet/>
      <dgm:spPr/>
      <dgm:t>
        <a:bodyPr/>
        <a:lstStyle/>
        <a:p>
          <a:r>
            <a:rPr lang="ru-RU" dirty="0" smtClean="0"/>
            <a:t>Семья </a:t>
          </a:r>
          <a:endParaRPr lang="ru-RU" dirty="0"/>
        </a:p>
      </dgm:t>
    </dgm:pt>
    <dgm:pt modelId="{22E4618E-2C52-4DA0-9B1F-7FFAD19C51EC}" type="parTrans" cxnId="{C55A29D4-C1ED-4FA5-8546-070BF293C431}">
      <dgm:prSet/>
      <dgm:spPr/>
      <dgm:t>
        <a:bodyPr/>
        <a:lstStyle/>
        <a:p>
          <a:endParaRPr lang="ru-RU"/>
        </a:p>
      </dgm:t>
    </dgm:pt>
    <dgm:pt modelId="{45BA7794-2621-40DC-8E4E-97CCB7810534}" type="sibTrans" cxnId="{C55A29D4-C1ED-4FA5-8546-070BF293C431}">
      <dgm:prSet/>
      <dgm:spPr/>
      <dgm:t>
        <a:bodyPr/>
        <a:lstStyle/>
        <a:p>
          <a:endParaRPr lang="ru-RU"/>
        </a:p>
      </dgm:t>
    </dgm:pt>
    <dgm:pt modelId="{42DF08E7-716A-4EAD-BB77-3C39757433CD}">
      <dgm:prSet/>
      <dgm:spPr/>
      <dgm:t>
        <a:bodyPr/>
        <a:lstStyle/>
        <a:p>
          <a:r>
            <a:rPr lang="ru-RU" dirty="0" smtClean="0"/>
            <a:t>Воспитание и развитие способностей в семье</a:t>
          </a:r>
          <a:endParaRPr lang="ru-RU" dirty="0"/>
        </a:p>
      </dgm:t>
    </dgm:pt>
    <dgm:pt modelId="{37090288-4EB8-4C1E-ABCB-4F90C41E25E5}" type="parTrans" cxnId="{8028B13F-81CF-4A1E-9005-7DFC31CB5785}">
      <dgm:prSet/>
      <dgm:spPr/>
      <dgm:t>
        <a:bodyPr/>
        <a:lstStyle/>
        <a:p>
          <a:endParaRPr lang="ru-RU"/>
        </a:p>
      </dgm:t>
    </dgm:pt>
    <dgm:pt modelId="{41131949-BCC0-4213-AB31-93D4D36D7633}" type="sibTrans" cxnId="{8028B13F-81CF-4A1E-9005-7DFC31CB5785}">
      <dgm:prSet/>
      <dgm:spPr/>
      <dgm:t>
        <a:bodyPr/>
        <a:lstStyle/>
        <a:p>
          <a:endParaRPr lang="ru-RU"/>
        </a:p>
      </dgm:t>
    </dgm:pt>
    <dgm:pt modelId="{C04E35C4-3F9C-4A26-931B-C3D3D5560FCA}" type="pres">
      <dgm:prSet presAssocID="{8C8D90B6-E681-415F-A09F-A69FD757DC8E}" presName="compositeShape" presStyleCnt="0">
        <dgm:presLayoutVars>
          <dgm:dir/>
          <dgm:resizeHandles/>
        </dgm:presLayoutVars>
      </dgm:prSet>
      <dgm:spPr/>
    </dgm:pt>
    <dgm:pt modelId="{7B24057E-5AE6-4AFA-AA01-C838B2E9EA99}" type="pres">
      <dgm:prSet presAssocID="{8C8D90B6-E681-415F-A09F-A69FD757DC8E}" presName="pyramid" presStyleLbl="nod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D80C8E8-A196-4574-9557-4F5EF1F4EA6B}" type="pres">
      <dgm:prSet presAssocID="{8C8D90B6-E681-415F-A09F-A69FD757DC8E}" presName="theList" presStyleCnt="0"/>
      <dgm:spPr/>
    </dgm:pt>
    <dgm:pt modelId="{D4D4D87A-6691-426F-9944-6616A4F1D625}" type="pres">
      <dgm:prSet presAssocID="{1DB87B14-4A6B-43A5-A17B-192F660F85F3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511A7-FA87-4171-8B94-50BA920B52E1}" type="pres">
      <dgm:prSet presAssocID="{1DB87B14-4A6B-43A5-A17B-192F660F85F3}" presName="aSpace" presStyleCnt="0"/>
      <dgm:spPr/>
    </dgm:pt>
    <dgm:pt modelId="{071DCD00-990E-4B51-A8B3-7983C41FCF34}" type="pres">
      <dgm:prSet presAssocID="{D2372F03-3C73-4938-9316-F7F674675CCD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98359B-82D4-4170-A732-B922374198EE}" type="pres">
      <dgm:prSet presAssocID="{D2372F03-3C73-4938-9316-F7F674675CCD}" presName="aSpace" presStyleCnt="0"/>
      <dgm:spPr/>
    </dgm:pt>
    <dgm:pt modelId="{DC296A03-5706-4388-85DC-360E96B63E97}" type="pres">
      <dgm:prSet presAssocID="{0A37C333-CAEE-4B01-A9FB-F44BE5E93775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B4C20-7935-479C-8EDE-6A7159365DBA}" type="pres">
      <dgm:prSet presAssocID="{0A37C333-CAEE-4B01-A9FB-F44BE5E93775}" presName="aSpace" presStyleCnt="0"/>
      <dgm:spPr/>
    </dgm:pt>
    <dgm:pt modelId="{8DB9F174-767F-486E-957A-7714E677F086}" type="pres">
      <dgm:prSet presAssocID="{42DF08E7-716A-4EAD-BB77-3C39757433CD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4D006-BC30-4DDB-906B-8AF656BC01D4}" type="pres">
      <dgm:prSet presAssocID="{42DF08E7-716A-4EAD-BB77-3C39757433CD}" presName="aSpace" presStyleCnt="0"/>
      <dgm:spPr/>
    </dgm:pt>
    <dgm:pt modelId="{86EDEC54-0840-4ED0-A172-1DB38739E895}" type="pres">
      <dgm:prSet presAssocID="{4AA582D7-65B1-49F1-9CA6-13BAA563EF04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866D4-4A64-4433-A27F-37F7C2CB3AA0}" type="pres">
      <dgm:prSet presAssocID="{4AA582D7-65B1-49F1-9CA6-13BAA563EF04}" presName="aSpace" presStyleCnt="0"/>
      <dgm:spPr/>
    </dgm:pt>
  </dgm:ptLst>
  <dgm:cxnLst>
    <dgm:cxn modelId="{8B207ED3-B866-410C-8EF1-E20D9C993424}" type="presOf" srcId="{4AA582D7-65B1-49F1-9CA6-13BAA563EF04}" destId="{86EDEC54-0840-4ED0-A172-1DB38739E895}" srcOrd="0" destOrd="0" presId="urn:microsoft.com/office/officeart/2005/8/layout/pyramid2"/>
    <dgm:cxn modelId="{9C2B30EA-ACBA-45E3-8F14-1A4333E5B01E}" type="presOf" srcId="{8C8D90B6-E681-415F-A09F-A69FD757DC8E}" destId="{C04E35C4-3F9C-4A26-931B-C3D3D5560FCA}" srcOrd="0" destOrd="0" presId="urn:microsoft.com/office/officeart/2005/8/layout/pyramid2"/>
    <dgm:cxn modelId="{8028B13F-81CF-4A1E-9005-7DFC31CB5785}" srcId="{8C8D90B6-E681-415F-A09F-A69FD757DC8E}" destId="{42DF08E7-716A-4EAD-BB77-3C39757433CD}" srcOrd="3" destOrd="0" parTransId="{37090288-4EB8-4C1E-ABCB-4F90C41E25E5}" sibTransId="{41131949-BCC0-4213-AB31-93D4D36D7633}"/>
    <dgm:cxn modelId="{785C03B7-9479-4F64-A3AE-F56D37AD309D}" type="presOf" srcId="{1DB87B14-4A6B-43A5-A17B-192F660F85F3}" destId="{D4D4D87A-6691-426F-9944-6616A4F1D625}" srcOrd="0" destOrd="0" presId="urn:microsoft.com/office/officeart/2005/8/layout/pyramid2"/>
    <dgm:cxn modelId="{F6D4DD3E-E47E-4836-8F0A-7470E9E923FE}" type="presOf" srcId="{42DF08E7-716A-4EAD-BB77-3C39757433CD}" destId="{8DB9F174-767F-486E-957A-7714E677F086}" srcOrd="0" destOrd="0" presId="urn:microsoft.com/office/officeart/2005/8/layout/pyramid2"/>
    <dgm:cxn modelId="{544CA274-0015-44A0-8BAB-F8D18F44B625}" type="presOf" srcId="{0A37C333-CAEE-4B01-A9FB-F44BE5E93775}" destId="{DC296A03-5706-4388-85DC-360E96B63E97}" srcOrd="0" destOrd="0" presId="urn:microsoft.com/office/officeart/2005/8/layout/pyramid2"/>
    <dgm:cxn modelId="{23CA4188-7F20-4D6C-8E6A-098EFC72B60C}" srcId="{8C8D90B6-E681-415F-A09F-A69FD757DC8E}" destId="{0A37C333-CAEE-4B01-A9FB-F44BE5E93775}" srcOrd="2" destOrd="0" parTransId="{9444A92B-43FD-40DC-860F-9D5F204F1084}" sibTransId="{7E62F6CA-C874-43E5-ACA2-57FE05A31538}"/>
    <dgm:cxn modelId="{C55A29D4-C1ED-4FA5-8546-070BF293C431}" srcId="{8C8D90B6-E681-415F-A09F-A69FD757DC8E}" destId="{4AA582D7-65B1-49F1-9CA6-13BAA563EF04}" srcOrd="4" destOrd="0" parTransId="{22E4618E-2C52-4DA0-9B1F-7FFAD19C51EC}" sibTransId="{45BA7794-2621-40DC-8E4E-97CCB7810534}"/>
    <dgm:cxn modelId="{A16766CC-D37C-46BD-BC5A-3655162C4095}" srcId="{8C8D90B6-E681-415F-A09F-A69FD757DC8E}" destId="{1DB87B14-4A6B-43A5-A17B-192F660F85F3}" srcOrd="0" destOrd="0" parTransId="{08D40B88-57FD-41C9-BAD2-9081F70A2176}" sibTransId="{CBA17CC9-731A-442B-8F35-8527C2C03D1B}"/>
    <dgm:cxn modelId="{1805670A-75FA-493B-B256-807B295ABC71}" type="presOf" srcId="{D2372F03-3C73-4938-9316-F7F674675CCD}" destId="{071DCD00-990E-4B51-A8B3-7983C41FCF34}" srcOrd="0" destOrd="0" presId="urn:microsoft.com/office/officeart/2005/8/layout/pyramid2"/>
    <dgm:cxn modelId="{08C4BFFE-8733-4087-8560-F626C1DF7332}" srcId="{8C8D90B6-E681-415F-A09F-A69FD757DC8E}" destId="{D2372F03-3C73-4938-9316-F7F674675CCD}" srcOrd="1" destOrd="0" parTransId="{CFA49347-1711-4B1E-85F4-CD00C070C4E4}" sibTransId="{50791E75-E8F5-4BB5-8C92-8A99DC602063}"/>
    <dgm:cxn modelId="{9586BC6A-8BBC-46C9-8439-E15289CE7CD2}" type="presParOf" srcId="{C04E35C4-3F9C-4A26-931B-C3D3D5560FCA}" destId="{7B24057E-5AE6-4AFA-AA01-C838B2E9EA99}" srcOrd="0" destOrd="0" presId="urn:microsoft.com/office/officeart/2005/8/layout/pyramid2"/>
    <dgm:cxn modelId="{A390EE00-519D-41D6-8960-53197B7EF950}" type="presParOf" srcId="{C04E35C4-3F9C-4A26-931B-C3D3D5560FCA}" destId="{CD80C8E8-A196-4574-9557-4F5EF1F4EA6B}" srcOrd="1" destOrd="0" presId="urn:microsoft.com/office/officeart/2005/8/layout/pyramid2"/>
    <dgm:cxn modelId="{800CED1B-E7F2-4CB7-968C-4FCE3CEBA1EF}" type="presParOf" srcId="{CD80C8E8-A196-4574-9557-4F5EF1F4EA6B}" destId="{D4D4D87A-6691-426F-9944-6616A4F1D625}" srcOrd="0" destOrd="0" presId="urn:microsoft.com/office/officeart/2005/8/layout/pyramid2"/>
    <dgm:cxn modelId="{F4997749-2078-4106-A351-B6C7D7FDAE5E}" type="presParOf" srcId="{CD80C8E8-A196-4574-9557-4F5EF1F4EA6B}" destId="{FB0511A7-FA87-4171-8B94-50BA920B52E1}" srcOrd="1" destOrd="0" presId="urn:microsoft.com/office/officeart/2005/8/layout/pyramid2"/>
    <dgm:cxn modelId="{5641908E-15E5-4E0A-A57E-66E744AC5509}" type="presParOf" srcId="{CD80C8E8-A196-4574-9557-4F5EF1F4EA6B}" destId="{071DCD00-990E-4B51-A8B3-7983C41FCF34}" srcOrd="2" destOrd="0" presId="urn:microsoft.com/office/officeart/2005/8/layout/pyramid2"/>
    <dgm:cxn modelId="{DF0119FE-2653-401B-AA05-2AA0FCF3FD92}" type="presParOf" srcId="{CD80C8E8-A196-4574-9557-4F5EF1F4EA6B}" destId="{5598359B-82D4-4170-A732-B922374198EE}" srcOrd="3" destOrd="0" presId="urn:microsoft.com/office/officeart/2005/8/layout/pyramid2"/>
    <dgm:cxn modelId="{1AC1999D-B351-4223-BFE5-28CAA548F625}" type="presParOf" srcId="{CD80C8E8-A196-4574-9557-4F5EF1F4EA6B}" destId="{DC296A03-5706-4388-85DC-360E96B63E97}" srcOrd="4" destOrd="0" presId="urn:microsoft.com/office/officeart/2005/8/layout/pyramid2"/>
    <dgm:cxn modelId="{B90EA246-85CD-48F9-BC32-43CB2359A6E5}" type="presParOf" srcId="{CD80C8E8-A196-4574-9557-4F5EF1F4EA6B}" destId="{08FB4C20-7935-479C-8EDE-6A7159365DBA}" srcOrd="5" destOrd="0" presId="urn:microsoft.com/office/officeart/2005/8/layout/pyramid2"/>
    <dgm:cxn modelId="{CE825A1E-4C69-46A6-8B6F-A5C84FDAC515}" type="presParOf" srcId="{CD80C8E8-A196-4574-9557-4F5EF1F4EA6B}" destId="{8DB9F174-767F-486E-957A-7714E677F086}" srcOrd="6" destOrd="0" presId="urn:microsoft.com/office/officeart/2005/8/layout/pyramid2"/>
    <dgm:cxn modelId="{9660C80C-B9A6-4EAE-A584-3A08784AFB63}" type="presParOf" srcId="{CD80C8E8-A196-4574-9557-4F5EF1F4EA6B}" destId="{0E24D006-BC30-4DDB-906B-8AF656BC01D4}" srcOrd="7" destOrd="0" presId="urn:microsoft.com/office/officeart/2005/8/layout/pyramid2"/>
    <dgm:cxn modelId="{A01E30FD-D224-4AA5-90BD-92DC58BC9815}" type="presParOf" srcId="{CD80C8E8-A196-4574-9557-4F5EF1F4EA6B}" destId="{86EDEC54-0840-4ED0-A172-1DB38739E895}" srcOrd="8" destOrd="0" presId="urn:microsoft.com/office/officeart/2005/8/layout/pyramid2"/>
    <dgm:cxn modelId="{A35B8542-5AE6-4D0D-A3A1-B5D36493F8B4}" type="presParOf" srcId="{CD80C8E8-A196-4574-9557-4F5EF1F4EA6B}" destId="{7E2866D4-4A64-4433-A27F-37F7C2CB3AA0}" srcOrd="9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4A7865F-D903-4713-9400-2724A6D27600}" type="datetimeFigureOut">
              <a:rPr lang="ru-RU" smtClean="0"/>
              <a:pPr/>
              <a:t>03.04.2013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3647B6D-F096-4E4D-B662-23E78E61E5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cap="none" dirty="0" smtClean="0"/>
              <a:t>Создание  </a:t>
            </a:r>
            <a:r>
              <a:rPr lang="ru-RU" sz="2800" cap="none" dirty="0" smtClean="0"/>
              <a:t>пяти необходимых </a:t>
            </a:r>
            <a:r>
              <a:rPr lang="ru-RU" sz="2800" cap="none" dirty="0" smtClean="0"/>
              <a:t>условий для становления  и развития одаренности у ребенка</a:t>
            </a:r>
            <a:endParaRPr lang="ru-RU" sz="2800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/>
          <a:lstStyle/>
          <a:p>
            <a:pPr lvl="0"/>
            <a:endParaRPr lang="ru-RU" dirty="0" smtClean="0"/>
          </a:p>
          <a:p>
            <a:pPr>
              <a:buNone/>
            </a:pPr>
            <a:r>
              <a:rPr lang="ru-RU" sz="1800" dirty="0" err="1" smtClean="0"/>
              <a:t>Сармина</a:t>
            </a:r>
            <a:r>
              <a:rPr lang="ru-RU" sz="1800" dirty="0" smtClean="0"/>
              <a:t> Светлана Дмитриевна</a:t>
            </a:r>
          </a:p>
          <a:p>
            <a:pPr>
              <a:buNone/>
            </a:pPr>
            <a:r>
              <a:rPr lang="ru-RU" sz="1800" dirty="0" smtClean="0"/>
              <a:t>Учитель ИЗО и технологии, </a:t>
            </a:r>
          </a:p>
          <a:p>
            <a:pPr>
              <a:buNone/>
            </a:pPr>
            <a:r>
              <a:rPr lang="ru-RU" sz="1800" dirty="0" smtClean="0"/>
              <a:t>Педагог- психолог  первой категории</a:t>
            </a:r>
          </a:p>
          <a:p>
            <a:pPr>
              <a:buNone/>
            </a:pPr>
            <a:r>
              <a:rPr lang="ru-RU" sz="1800" dirty="0" err="1" smtClean="0"/>
              <a:t>Серебряковская</a:t>
            </a:r>
            <a:r>
              <a:rPr lang="ru-RU" sz="1800" dirty="0" smtClean="0"/>
              <a:t> СОШ, </a:t>
            </a:r>
            <a:r>
              <a:rPr lang="ru-RU" sz="1800" dirty="0" err="1" smtClean="0"/>
              <a:t>Серебряково</a:t>
            </a:r>
            <a:endParaRPr lang="ru-RU" sz="1800" dirty="0"/>
          </a:p>
        </p:txBody>
      </p:sp>
      <p:pic>
        <p:nvPicPr>
          <p:cNvPr id="5" name="Рисунок 4" descr="http://im0-tub-ru.yandex.net/i?id=19689052-01-72&amp;n=2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285992"/>
            <a:ext cx="3429009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трелка влево 5"/>
          <p:cNvSpPr/>
          <p:nvPr/>
        </p:nvSpPr>
        <p:spPr>
          <a:xfrm>
            <a:off x="7215206" y="392906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143000"/>
            <a:ext cx="6758006" cy="10668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Постоянное «само»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Самообразование</a:t>
            </a:r>
          </a:p>
          <a:p>
            <a:r>
              <a:rPr lang="ru-RU" dirty="0" smtClean="0"/>
              <a:t>Самосовершенствование</a:t>
            </a:r>
          </a:p>
          <a:p>
            <a:r>
              <a:rPr lang="ru-RU" dirty="0" smtClean="0"/>
              <a:t>Саморазвитие</a:t>
            </a:r>
          </a:p>
          <a:p>
            <a:r>
              <a:rPr lang="ru-RU" dirty="0" smtClean="0"/>
              <a:t>Самопознание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4-конечная звезда 3"/>
          <p:cNvSpPr/>
          <p:nvPr/>
        </p:nvSpPr>
        <p:spPr>
          <a:xfrm>
            <a:off x="857224" y="1214422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лево 4"/>
          <p:cNvSpPr/>
          <p:nvPr/>
        </p:nvSpPr>
        <p:spPr>
          <a:xfrm flipV="1">
            <a:off x="5357818" y="2285992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 flipV="1">
            <a:off x="5357818" y="2786058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/>
          <p:cNvSpPr/>
          <p:nvPr/>
        </p:nvSpPr>
        <p:spPr>
          <a:xfrm flipV="1">
            <a:off x="5357818" y="3286124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 flipV="1">
            <a:off x="5357818" y="3786190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428728" y="214290"/>
          <a:ext cx="7358114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трелка влево 3"/>
          <p:cNvSpPr/>
          <p:nvPr/>
        </p:nvSpPr>
        <p:spPr>
          <a:xfrm>
            <a:off x="928662" y="0"/>
            <a:ext cx="5857916" cy="7143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Саморазвитие, самосовершенствование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857232"/>
            <a:ext cx="43577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>
                    <a:lumMod val="95000"/>
                  </a:schemeClr>
                </a:solidFill>
              </a:rPr>
              <a:t>Пять  условий необходимых  для развития и поддержки одаренности у детей</a:t>
            </a:r>
            <a:endParaRPr lang="ru-RU" sz="2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00042"/>
            <a:ext cx="6767538" cy="2500330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>Семья (гармоничная , основанная на любви друг к другу и к </a:t>
            </a:r>
            <a:r>
              <a:rPr lang="ru-RU" sz="2000" dirty="0" err="1" smtClean="0"/>
              <a:t>ребенку,терпеливое</a:t>
            </a:r>
            <a:r>
              <a:rPr lang="ru-RU" sz="2000" dirty="0" smtClean="0"/>
              <a:t> отношение к ребенку)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000" dirty="0" smtClean="0"/>
              <a:t>Интеллектуальная, обязательно   с одним или двумя  высшими образованиями.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Содержимое 3" descr="http://im4-tub-ru.yandex.net/i?id=256046142-24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3214686"/>
            <a:ext cx="392909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-конечная звезда 4"/>
          <p:cNvSpPr/>
          <p:nvPr/>
        </p:nvSpPr>
        <p:spPr>
          <a:xfrm>
            <a:off x="0" y="357166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4-конечная звезда 5"/>
          <p:cNvSpPr/>
          <p:nvPr/>
        </p:nvSpPr>
        <p:spPr>
          <a:xfrm>
            <a:off x="0" y="1571612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лево 6"/>
          <p:cNvSpPr/>
          <p:nvPr/>
        </p:nvSpPr>
        <p:spPr>
          <a:xfrm>
            <a:off x="5357818" y="485776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43438" y="2714620"/>
            <a:ext cx="42148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«Почемучка», гиперактивность, перфоционизм, трудности в общении, разбор всего, что движется, увлеченность, сверхчувствительность, потребность во внимании взрослых, неприязнь к школе, нетерпеливость, ощущение неудовлетворенности, острота мышления, любознательность, практическая смекалка и т.д.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785794"/>
            <a:ext cx="6624662" cy="2286016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>Родители(мама, папа).Наличие высшего образования и высокого интеллекта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Родственники(бабушка, дедушка).Наличие высшего образования и высокого интеллекта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Воспитание , развитие и поддержка ребенка в семье до пяти лет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Содержимое 3" descr="http://im5-tub-ru.yandex.net/i?id=66841206-70-72&amp;n=21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286116" y="4572008"/>
            <a:ext cx="22764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4-tub-ru.yandex.net/i?id=156552272-05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071810"/>
            <a:ext cx="214314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-конечная звезда 7"/>
          <p:cNvSpPr/>
          <p:nvPr/>
        </p:nvSpPr>
        <p:spPr>
          <a:xfrm>
            <a:off x="285720" y="357166"/>
            <a:ext cx="914400" cy="92869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>
            <a:off x="3071802" y="364331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>
            <a:off x="5643570" y="5000636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285720" y="1071546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285720" y="1928802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643570" y="2828836"/>
            <a:ext cx="31432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Воспитание, развитие ребенка в семье самостоятельно без участия дошкольных учреждений(садика, </a:t>
            </a:r>
            <a:r>
              <a:rPr lang="ru-RU" dirty="0" err="1" smtClean="0"/>
              <a:t>миницентра</a:t>
            </a:r>
            <a:r>
              <a:rPr lang="ru-RU" dirty="0" smtClean="0"/>
              <a:t> и т </a:t>
            </a:r>
            <a:r>
              <a:rPr lang="ru-RU" dirty="0" err="1" smtClean="0"/>
              <a:t>д</a:t>
            </a:r>
            <a:r>
              <a:rPr lang="ru-RU" dirty="0" smtClean="0"/>
              <a:t>).Свобода для экспериментирования.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928670"/>
            <a:ext cx="6624662" cy="1357322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Спецшколы </a:t>
            </a:r>
            <a:r>
              <a:rPr lang="ru-RU" sz="2000" dirty="0" smtClean="0">
                <a:latin typeface="Times New Roman" pitchFamily="18" charset="0"/>
              </a:rPr>
              <a:t>(практическая деятельность соединенная с научно-исследовательской работой). </a:t>
            </a:r>
            <a:br>
              <a:rPr lang="ru-RU" sz="2000" dirty="0" smtClean="0">
                <a:latin typeface="Times New Roman" pitchFamily="18" charset="0"/>
              </a:rPr>
            </a:br>
            <a:r>
              <a:rPr lang="ru-RU" sz="2000" dirty="0" smtClean="0"/>
              <a:t>Специальные классы,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Специальные  пособия и литература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Содержимое 3" descr="http://im8-tub-ru.yandex.net/i?id=98644186-04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2500306"/>
            <a:ext cx="3009917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-конечная звезда 4"/>
          <p:cNvSpPr/>
          <p:nvPr/>
        </p:nvSpPr>
        <p:spPr>
          <a:xfrm>
            <a:off x="0" y="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4-конечная звезда 5"/>
          <p:cNvSpPr/>
          <p:nvPr/>
        </p:nvSpPr>
        <p:spPr>
          <a:xfrm>
            <a:off x="0" y="92867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4-конечная звезда 6"/>
          <p:cNvSpPr/>
          <p:nvPr/>
        </p:nvSpPr>
        <p:spPr>
          <a:xfrm>
            <a:off x="0" y="1785926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лево 7"/>
          <p:cNvSpPr/>
          <p:nvPr/>
        </p:nvSpPr>
        <p:spPr>
          <a:xfrm flipV="1">
            <a:off x="3714744" y="3143248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http://im5-tub-ru.yandex.net/i?id=309354601-42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500306"/>
            <a:ext cx="210502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лево 9"/>
          <p:cNvSpPr/>
          <p:nvPr/>
        </p:nvSpPr>
        <p:spPr>
          <a:xfrm flipV="1">
            <a:off x="7286644" y="3143248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http://im0-tub-ru.yandex.net/i?id=6853080-34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4143380"/>
            <a:ext cx="328613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лево 11"/>
          <p:cNvSpPr/>
          <p:nvPr/>
        </p:nvSpPr>
        <p:spPr>
          <a:xfrm flipV="1">
            <a:off x="6715140" y="4786322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http://im7-tub-ru.yandex.net/i?id=143840051-28-72&amp;n=2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714884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Стрелка влево 13"/>
          <p:cNvSpPr/>
          <p:nvPr/>
        </p:nvSpPr>
        <p:spPr>
          <a:xfrm flipV="1">
            <a:off x="2214546" y="5286388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785794"/>
            <a:ext cx="6410348" cy="2786082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Специально подготовленные учителя(имеющие несколько высших образований и лучше всего разных).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Менторство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Нестандартное мышление(дивергентное мышление)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Нестандартные уроки(связь с жизнью, теория связанная с практикой на деле, а не виртуально, новые технологии на практике, а не в теории)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" name="Содержимое 3" descr="http://im5-tub-ru.yandex.net/i?id=190530519-14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4429132"/>
            <a:ext cx="238125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-конечная звезда 4"/>
          <p:cNvSpPr/>
          <p:nvPr/>
        </p:nvSpPr>
        <p:spPr>
          <a:xfrm>
            <a:off x="571472" y="428604"/>
            <a:ext cx="914400" cy="914400"/>
          </a:xfrm>
          <a:prstGeom prst="star4">
            <a:avLst>
              <a:gd name="adj" fmla="val 157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лево 5"/>
          <p:cNvSpPr/>
          <p:nvPr/>
        </p:nvSpPr>
        <p:spPr>
          <a:xfrm flipV="1">
            <a:off x="2643174" y="5000636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http://im0-tub-ru.yandex.net/i?id=555994530-18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4214818"/>
            <a:ext cx="250033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5-tub-ru.yandex.net/i?id=114457706-22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4357694"/>
            <a:ext cx="221456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лево 8"/>
          <p:cNvSpPr/>
          <p:nvPr/>
        </p:nvSpPr>
        <p:spPr>
          <a:xfrm flipV="1">
            <a:off x="5143504" y="5000636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 flipV="1">
            <a:off x="7786710" y="5143512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500034" y="1357298"/>
            <a:ext cx="914400" cy="92869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500034" y="307181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500034" y="2143116"/>
            <a:ext cx="914400" cy="1143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psystudy.com/images/stories/n15/15gorgeeva1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3"/>
            <a:ext cx="8215369" cy="530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14348" y="714356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Портрет одаренного ребенка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000108"/>
            <a:ext cx="6267472" cy="1785950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>
                <a:latin typeface="Times New Roman" pitchFamily="18" charset="0"/>
              </a:rPr>
              <a:t> </a:t>
            </a:r>
            <a:br>
              <a:rPr lang="ru-RU" sz="2000" dirty="0" smtClean="0">
                <a:latin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</a:rPr>
              <a:t>Научные центры(сопровождение и поддержка) </a:t>
            </a:r>
            <a:br>
              <a:rPr lang="ru-RU" sz="2000" b="1" dirty="0" smtClean="0">
                <a:latin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</a:rPr>
              <a:t>Институты</a:t>
            </a:r>
            <a:br>
              <a:rPr lang="ru-RU" sz="2000" b="1" dirty="0" smtClean="0">
                <a:latin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</a:rPr>
              <a:t>Университеты( отбор, сопровождение  и поддержка одаренных студентов с дальнейшим трудоустройством</a:t>
            </a:r>
            <a:r>
              <a:rPr lang="ru-RU" sz="2000" dirty="0" smtClean="0">
                <a:latin typeface="Times New Roman" pitchFamily="18" charset="0"/>
              </a:rPr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http://im3-tub-ru.yandex.net/i?id=559555697-61-72&amp;n=21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500430" y="4500570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im4-tub-ru.yandex.net/i?id=375982041-53-72&amp;n=2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143248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im6-tub-ru.yandex.net/i?id=639063408-44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3357562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4-конечная звезда 6"/>
          <p:cNvSpPr/>
          <p:nvPr/>
        </p:nvSpPr>
        <p:spPr>
          <a:xfrm>
            <a:off x="500034" y="714356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4-конечная звезда 7"/>
          <p:cNvSpPr/>
          <p:nvPr/>
        </p:nvSpPr>
        <p:spPr>
          <a:xfrm>
            <a:off x="500034" y="135729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 flipV="1">
            <a:off x="3286116" y="3571876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 flipV="1">
            <a:off x="6715140" y="3500438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 flipV="1">
            <a:off x="5786446" y="5143512"/>
            <a:ext cx="978408" cy="515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500034" y="2071678"/>
            <a:ext cx="914400" cy="1057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/>
              <a:t>Одаренн</a:t>
            </a:r>
            <a:r>
              <a:rPr lang="ru-RU" sz="2400" dirty="0" smtClean="0"/>
              <a:t>   </a:t>
            </a:r>
            <a:endParaRPr lang="ru-RU" sz="2400" dirty="0"/>
          </a:p>
        </p:txBody>
      </p:sp>
      <p:pic>
        <p:nvPicPr>
          <p:cNvPr id="4" name="Содержимое 3" descr="http://im5-tub-ru.yandex.net/i?id=394409937-50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650085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лево 7"/>
          <p:cNvSpPr/>
          <p:nvPr/>
        </p:nvSpPr>
        <p:spPr>
          <a:xfrm flipV="1">
            <a:off x="3643306" y="4643446"/>
            <a:ext cx="4357718" cy="107157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лево 8"/>
          <p:cNvSpPr/>
          <p:nvPr/>
        </p:nvSpPr>
        <p:spPr>
          <a:xfrm flipV="1">
            <a:off x="3214678" y="2786058"/>
            <a:ext cx="4357718" cy="13573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 flipV="1">
            <a:off x="4071934" y="1357298"/>
            <a:ext cx="4143404" cy="164307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143372" y="4929198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Семья. Фундамент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1214415" y="207167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 flipH="1">
            <a:off x="3286116" y="3214686"/>
            <a:ext cx="4286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Специальные школы и специально подготовленные учителя. Стены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500562" y="1857364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Институты, университеты. Крыша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57224" y="1000108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Будущее  одаренных детей в наших руках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380</TotalTime>
  <Words>191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Создание  пяти необходимых условий для становления  и развития одаренности у ребенка</vt:lpstr>
      <vt:lpstr>Слайд 2</vt:lpstr>
      <vt:lpstr>Семья (гармоничная , основанная на любви друг к другу и к ребенку,терпеливое отношение к ребенку)   Интеллектуальная, обязательно   с одним или двумя  высшими образованиями. </vt:lpstr>
      <vt:lpstr>Родители(мама, папа).Наличие высшего образования и высокого интеллекта   Родственники(бабушка, дедушка).Наличие высшего образования и высокого интеллекта   Воспитание , развитие и поддержка ребенка в семье до пяти лет  </vt:lpstr>
      <vt:lpstr>Спецшколы (практическая деятельность соединенная с научно-исследовательской работой).  Специальные классы,   Специальные  пособия и литература </vt:lpstr>
      <vt:lpstr>  Специально подготовленные учителя(имеющие несколько высших образований и лучше всего разных).  Менторство.  Нестандартное мышление(дивергентное мышление)  Нестандартные уроки(связь с жизнью, теория связанная с практикой на деле, а не виртуально, новые технологии на практике, а не в теории) </vt:lpstr>
      <vt:lpstr>Слайд 7</vt:lpstr>
      <vt:lpstr>   Научные центры(сопровождение и поддержка)   Институты  Университеты( отбор, сопровождение  и поддержка одаренных студентов с дальнейшим трудоустройством) </vt:lpstr>
      <vt:lpstr>Одаренн   </vt:lpstr>
      <vt:lpstr>Постоянное «само»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Sarmin</dc:creator>
  <cp:lastModifiedBy>Ученик</cp:lastModifiedBy>
  <cp:revision>66</cp:revision>
  <dcterms:created xsi:type="dcterms:W3CDTF">2013-03-08T17:37:20Z</dcterms:created>
  <dcterms:modified xsi:type="dcterms:W3CDTF">2013-04-03T05:24:48Z</dcterms:modified>
</cp:coreProperties>
</file>