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89" r:id="rId2"/>
    <p:sldId id="295" r:id="rId3"/>
    <p:sldId id="309" r:id="rId4"/>
    <p:sldId id="276" r:id="rId5"/>
    <p:sldId id="278" r:id="rId6"/>
    <p:sldId id="300" r:id="rId7"/>
    <p:sldId id="275" r:id="rId8"/>
    <p:sldId id="296" r:id="rId9"/>
    <p:sldId id="297" r:id="rId10"/>
    <p:sldId id="273" r:id="rId11"/>
    <p:sldId id="305" r:id="rId12"/>
    <p:sldId id="282" r:id="rId13"/>
    <p:sldId id="279" r:id="rId14"/>
    <p:sldId id="280" r:id="rId15"/>
    <p:sldId id="291" r:id="rId16"/>
    <p:sldId id="287" r:id="rId17"/>
    <p:sldId id="288" r:id="rId18"/>
    <p:sldId id="302" r:id="rId19"/>
    <p:sldId id="281" r:id="rId20"/>
    <p:sldId id="298" r:id="rId21"/>
    <p:sldId id="303" r:id="rId22"/>
    <p:sldId id="285" r:id="rId23"/>
    <p:sldId id="292" r:id="rId24"/>
    <p:sldId id="294" r:id="rId25"/>
    <p:sldId id="310" r:id="rId26"/>
    <p:sldId id="311" r:id="rId27"/>
    <p:sldId id="299" r:id="rId28"/>
    <p:sldId id="307" r:id="rId29"/>
    <p:sldId id="30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CC"/>
    <a:srgbClr val="0C7DE4"/>
    <a:srgbClr val="0434BC"/>
    <a:srgbClr val="D20C8B"/>
    <a:srgbClr val="6AD8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3" autoAdjust="0"/>
    <p:restoredTop sz="77240" autoAdjust="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573C4-4F47-4037-B868-2638CCDED51E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F99CE-2C9E-494A-BA94-E2F666F86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F99CE-2C9E-494A-BA94-E2F666F860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F99CE-2C9E-494A-BA94-E2F666F8604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18169B-88B9-4D5D-A299-1882C898B67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F99CE-2C9E-494A-BA94-E2F666F8604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F99CE-2C9E-494A-BA94-E2F666F8604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F99CE-2C9E-494A-BA94-E2F666F8604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F99CE-2C9E-494A-BA94-E2F666F8604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0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ia.ru/discovery/20120206/558471210.html" TargetMode="External"/><Relationship Id="rId3" Type="http://schemas.openxmlformats.org/officeDocument/2006/relationships/hyperlink" Target="http://www.antarktis.ru/index.php?mn=def&amp;mns=gux667ecshbcn1b3wn35" TargetMode="External"/><Relationship Id="rId7" Type="http://schemas.openxmlformats.org/officeDocument/2006/relationships/hyperlink" Target="http://nat-geo.ru/article/304-yuzhnyiy-polyus-amundsen-protiv-skotta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okrugsveta.com/S4/proshloe/am_scott2.htm" TargetMode="External"/><Relationship Id="rId5" Type="http://schemas.openxmlformats.org/officeDocument/2006/relationships/hyperlink" Target="http://&#1082;&#1086;&#1089;&#1090;&#1077;&#1088;.&#1088;&#1092;/archives/8-11/ques.php" TargetMode="External"/><Relationship Id="rId10" Type="http://schemas.openxmlformats.org/officeDocument/2006/relationships/hyperlink" Target="http://nado.znate.ru/%D0%9A%D0%B0%D1%80%D1%81%D1%82%D0%B5%D0%BD_%D0%91%D0%BE%D1%80%D1%85%D0%B3%D1%80%D0%B5%D0%B2%D0%B8%D0%BD%D0%BA" TargetMode="External"/><Relationship Id="rId4" Type="http://schemas.openxmlformats.org/officeDocument/2006/relationships/hyperlink" Target="http://www.vokrugsveta.ru/search/?col=&amp;text=+%EE%F2%EA%F0%FB%F2%E8%E5+%E0%ED%F2%E0%F0%EA%F2%E8%E4%FB" TargetMode="External"/><Relationship Id="rId9" Type="http://schemas.openxmlformats.org/officeDocument/2006/relationships/hyperlink" Target="http://ria.ru/interview/20121101/908631405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1320606337_1198.jpg"/>
          <p:cNvPicPr>
            <a:picLocks noChangeAspect="1" noChangeArrowheads="1"/>
          </p:cNvPicPr>
          <p:nvPr/>
        </p:nvPicPr>
        <p:blipFill>
          <a:blip r:embed="rId4" cstate="print"/>
          <a:srcRect b="6088"/>
          <a:stretch>
            <a:fillRect/>
          </a:stretch>
        </p:blipFill>
        <p:spPr bwMode="auto">
          <a:xfrm>
            <a:off x="179512" y="0"/>
            <a:ext cx="8964488" cy="66693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C:\Users\user\Desktop\антарктида\6398237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2473019" cy="20608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00192" y="188640"/>
            <a:ext cx="2843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Учитель географии </a:t>
            </a:r>
          </a:p>
          <a:p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Обуховская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 Ж.В. 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МОУ «Средняя школа № 11»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г. Кимры Тверская обл.</a:t>
            </a:r>
            <a:endParaRPr lang="ru-RU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user\Desktop\animals_255.jpg"/>
          <p:cNvPicPr>
            <a:picLocks noChangeAspect="1" noChangeArrowheads="1"/>
          </p:cNvPicPr>
          <p:nvPr/>
        </p:nvPicPr>
        <p:blipFill>
          <a:blip r:embed="rId6" cstate="print"/>
          <a:srcRect t="5104"/>
          <a:stretch>
            <a:fillRect/>
          </a:stretch>
        </p:blipFill>
        <p:spPr bwMode="auto">
          <a:xfrm>
            <a:off x="0" y="3532939"/>
            <a:ext cx="5724128" cy="3064413"/>
          </a:xfrm>
          <a:prstGeom prst="rect">
            <a:avLst/>
          </a:prstGeom>
          <a:noFill/>
          <a:effectLst>
            <a:softEdge rad="127000"/>
          </a:effectLst>
          <a:scene3d>
            <a:camera prst="perspectiveRigh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683568" y="1988840"/>
            <a:ext cx="7362913" cy="1938992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Неизвестная</a:t>
            </a:r>
          </a:p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Южная земля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6896" name="Picture 32" descr="http://900igr.net/datai/priroda/Antarktida.files/0029-038-A-na-ldu-lezhit-tjulen-I-ne-merznet-tselyj-den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 rot="21059911">
            <a:off x="4713573" y="3635770"/>
            <a:ext cx="4145118" cy="310883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404664"/>
            <a:ext cx="8496944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/>
          </a:p>
        </p:txBody>
      </p:sp>
      <p:pic>
        <p:nvPicPr>
          <p:cNvPr id="9" name="Picture 3" descr="C:\Users\user\Desktop\Vostok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80312" y="1052736"/>
            <a:ext cx="1469417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3" descr="C:\Users\user\Desktop\Vostok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1124744"/>
            <a:ext cx="1371455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7"/>
          <p:cNvSpPr/>
          <p:nvPr/>
        </p:nvSpPr>
        <p:spPr>
          <a:xfrm>
            <a:off x="395536" y="404664"/>
            <a:ext cx="7272808" cy="178510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Times New Roman" pitchFamily="18"/>
                <a:cs typeface="Times New Roman" pitchFamily="18"/>
              </a:rPr>
              <a:t>          1820 -1821</a:t>
            </a:r>
            <a:r>
              <a:rPr lang="ru-RU" sz="4400" b="1" i="0" u="none" strike="noStrike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ru-RU" b="1" i="0" u="none" strike="noStrike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Times New Roman" pitchFamily="18"/>
                <a:cs typeface="Times New Roman" pitchFamily="18"/>
              </a:rPr>
              <a:t>ГГ</a:t>
            </a:r>
            <a:endParaRPr lang="ru-RU" sz="4400" b="1" i="0" u="none" strike="noStrike" kern="1200" cap="all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"Восток</a:t>
            </a: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" </a:t>
            </a:r>
            <a:r>
              <a:rPr lang="ru-RU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–командир</a:t>
            </a: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Times New Roman" pitchFamily="18"/>
                <a:cs typeface="Times New Roman" pitchFamily="18"/>
              </a:rPr>
              <a:t>Ф.Ф. Б</a:t>
            </a:r>
            <a:r>
              <a:rPr lang="ru-RU" sz="1800" b="1" i="0" u="none" strike="noStrike" kern="1200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Times New Roman" pitchFamily="18"/>
                <a:cs typeface="Times New Roman" pitchFamily="18"/>
              </a:rPr>
              <a:t>еллинсгаузен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12474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"Мирный" </a:t>
            </a:r>
            <a:r>
              <a:rPr lang="ru-RU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–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командир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/>
                <a:cs typeface="Times New Roman" pitchFamily="18"/>
              </a:rPr>
              <a:t>М.П.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/>
                <a:cs typeface="Times New Roman" pitchFamily="18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/>
                <a:cs typeface="Times New Roman" pitchFamily="18"/>
              </a:rPr>
              <a:t>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/>
                <a:cs typeface="Times New Roman" pitchFamily="18"/>
              </a:rPr>
              <a:t>азарев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6165304"/>
            <a:ext cx="2938625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Открыли </a:t>
            </a:r>
            <a:r>
              <a:rPr lang="ru-RU" b="1" dirty="0" smtClean="0"/>
              <a:t>Антарктиду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" name="Picture 1" descr="C:\Users\user\Desktop\LEDANTARKTIDI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95536" y="2132857"/>
            <a:ext cx="5472608" cy="2736303"/>
          </a:xfrm>
          <a:prstGeom prst="rect">
            <a:avLst/>
          </a:prstGeom>
          <a:noFill/>
        </p:spPr>
      </p:pic>
      <p:pic>
        <p:nvPicPr>
          <p:cNvPr id="10243" name="Picture 3" descr="http://1.bp.blogspot.com/-1uTCDv-G4sY/TyYLS2iY-tI/AAAAAAAACBo/Ge5J9Zxhq3o/s1600/bellinshausen-12012007110144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364088" y="2132856"/>
            <a:ext cx="3390131" cy="280831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95536" y="4869160"/>
            <a:ext cx="8496944" cy="1800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 января 1820 г. в судовом журнале русской экспедиции была сделана запись о том, что обнаружена земля, названная Антарктидой. Через год, 28 января 1821 г в безоблачную, солнечную погоду экипажи кораблей наблюдали гористый берег, простиравшийся к югу за пределы видимости.  Теперь уже не осталось никаких сомнений: Антарктида — не просто гигантский ледяной массив, не «материк льда», как называл его в своем отчете Беллинсгаузен, а настоящий «земной» материк.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404664"/>
            <a:ext cx="8496944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/>
          </a:p>
        </p:txBody>
      </p:sp>
      <p:sp>
        <p:nvSpPr>
          <p:cNvPr id="3" name="Прямоугольник 4"/>
          <p:cNvSpPr/>
          <p:nvPr/>
        </p:nvSpPr>
        <p:spPr>
          <a:xfrm>
            <a:off x="467544" y="1052736"/>
            <a:ext cx="8280920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Плавание </a:t>
            </a:r>
            <a:r>
              <a:rPr lang="ru-RU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российских кораблей продолжалось 751 день, и протяженность его составила почти 100 тыс. км (столько же получится, если два с четвертью раза обогнуть Землю по экватору). </a:t>
            </a:r>
            <a:r>
              <a:rPr lang="ru-RU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новых островов были нанесены на карту.</a:t>
            </a:r>
          </a:p>
        </p:txBody>
      </p:sp>
      <p:sp>
        <p:nvSpPr>
          <p:cNvPr id="4" name="Прямоугольник 7"/>
          <p:cNvSpPr/>
          <p:nvPr/>
        </p:nvSpPr>
        <p:spPr>
          <a:xfrm>
            <a:off x="323528" y="404664"/>
            <a:ext cx="7272808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Times New Roman" pitchFamily="18"/>
                <a:cs typeface="Times New Roman" pitchFamily="18"/>
              </a:rPr>
              <a:t>          1820 -1821</a:t>
            </a:r>
            <a:r>
              <a:rPr lang="ru-RU" sz="4400" b="1" i="0" u="none" strike="noStrike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ru-RU" b="1" i="0" u="none" strike="noStrike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Times New Roman" pitchFamily="18"/>
                <a:cs typeface="Times New Roman" pitchFamily="18"/>
              </a:rPr>
              <a:t>ГГ</a:t>
            </a:r>
            <a:endParaRPr lang="ru-RU" sz="4400" b="1" i="0" u="none" strike="noStrike" kern="1200" cap="all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Picture 2" descr="C:\Users\user\Desktop\антарктида\101.bmp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>
          <a:xfrm>
            <a:off x="2915816" y="1988840"/>
            <a:ext cx="5544616" cy="38884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059832" y="6021288"/>
            <a:ext cx="5760640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0" u="none" strike="noStrike" kern="1200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Georgia"/>
              </a:rPr>
              <a:t>Так началась летопись </a:t>
            </a:r>
            <a:endParaRPr lang="ru-RU" b="1" i="0" u="none" strike="noStrike" kern="1200" cap="all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FillTx/>
              <a:latin typeface="Georgi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0" u="none" strike="noStrike" kern="120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Georgia"/>
              </a:rPr>
              <a:t>изучения </a:t>
            </a:r>
            <a:r>
              <a:rPr lang="ru-RU" b="1" i="0" u="none" strike="noStrike" kern="1200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Georgia"/>
              </a:rPr>
              <a:t>и освоения Антарктиды</a:t>
            </a:r>
          </a:p>
        </p:txBody>
      </p:sp>
      <p:pic>
        <p:nvPicPr>
          <p:cNvPr id="46082" name="Picture 2" descr="http://www.sovinformburo.com/news/Bellingshau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83568" y="2060848"/>
            <a:ext cx="1800200" cy="2088232"/>
          </a:xfrm>
          <a:prstGeom prst="rect">
            <a:avLst/>
          </a:prstGeom>
          <a:noFill/>
        </p:spPr>
      </p:pic>
      <p:pic>
        <p:nvPicPr>
          <p:cNvPr id="46086" name="Picture 6" descr="http://t3.gstatic.com/images?q=tbn:ANd9GcR6VGSdUK47EU3vRrmpOrfDv60Fvf2K4cWYpTy324tnJINTF19Q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83568" y="4221088"/>
            <a:ext cx="1800200" cy="200520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27584" y="3861048"/>
            <a:ext cx="149592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/>
              <a:t>Ф.Ф. Беллинсгаузен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043608" y="5877272"/>
            <a:ext cx="111280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/>
              <a:t>М. П. Лазарев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6309320"/>
            <a:ext cx="293862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Открыли </a:t>
            </a:r>
            <a:r>
              <a:rPr lang="ru-RU" b="1" dirty="0" smtClean="0"/>
              <a:t>Антарктиду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6" name="Picture 2" descr="http://img713.imageshack.us/img713/6623/victorianclipart47.png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732240" y="4725144"/>
            <a:ext cx="1422042" cy="10043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9861 -0.03704 L -0.13055 -0.05185 L -0.175 -0.04259 L -0.19305 -0.04259 L -0.21805 -0.05556 L -0.24027 -0.07037 L -0.26944 -0.06296 L -0.30416 -0.06667 L -0.35555 -0.10926 L -0.37777 -0.14445 L -0.38611 -0.18704 L -0.36805 -0.26296 L -0.37361 -0.29445 L -0.37916 -0.33889 L -0.37777 -0.36852 L -0.36944 -0.40185 L -0.3375 -0.42222 L -0.28194 -0.42593 L -0.25 -0.41296 L -0.20139 -0.41296 L -0.16389 -0.42222 L -0.12639 -0.3963 L -0.02639 -0.37778 L 0.02223 -0.36852 L 0.07223 -0.32222 L 0.12778 -0.24445 L 0.13889 -0.22037 L 0.125 -0.16482 L 0.09028 -0.09815 L 0.05834 0.00926 " pathEditMode="relative" ptsTypes="AAAAAAAAAAAAAAAAAAAAAAAAAAAAAAA">
                                      <p:cBhvr>
                                        <p:cTn id="6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404664"/>
            <a:ext cx="8496944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348880"/>
            <a:ext cx="2592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Первыми человеком ступившим на материк был норвежский полярный исследователь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Карстен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Борхгрёвинк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проведены ряд антарктических исследований и доказана возможность выживания людей в экстремальных условиях.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articles_polar_explorer_009_425px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275856" y="836712"/>
            <a:ext cx="5544616" cy="4824536"/>
          </a:xfrm>
          <a:prstGeom prst="rect">
            <a:avLst/>
          </a:prstGeom>
          <a:noFill/>
        </p:spPr>
      </p:pic>
      <p:pic>
        <p:nvPicPr>
          <p:cNvPr id="5" name="Picture 2" descr="C:\Users\user\Desktop\history.2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804248" y="0"/>
            <a:ext cx="2160240" cy="253610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47664" y="587727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Это была первая в мире перезимовавшая в Антарктиде экспедиция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980728"/>
            <a:ext cx="129614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1895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707904" y="5013176"/>
            <a:ext cx="475252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Первый человек, ступивший на материк.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Первая зимовка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404664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арстен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Б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орхгрёвинк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76672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открытия материка, экспедиции многих стран подходили к берегам Антарктиды.  Но высаживаться на материке  боялись.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63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Users\user\Desktop\sgvsbfledd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552430" cy="447435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5380672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628800"/>
            <a:ext cx="413286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Покорение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Южного полюса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280px-Antarctica_relief_location_map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64088" y="1628800"/>
            <a:ext cx="3312368" cy="331236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вал 6"/>
          <p:cNvSpPr/>
          <p:nvPr/>
        </p:nvSpPr>
        <p:spPr>
          <a:xfrm flipH="1">
            <a:off x="6948262" y="3140968"/>
            <a:ext cx="216025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2708920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Южный полюс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04664"/>
            <a:ext cx="4032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После открытия Антарктиды вторым по значению событием в истории полярных исследований было покорение Южного полюса. 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user\Desktop\antarctic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2304256" cy="13834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C:\Users\user\Desktop\sgvsbfledd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23528" y="404664"/>
            <a:ext cx="8496944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/>
          </a:p>
        </p:txBody>
      </p:sp>
      <p:pic>
        <p:nvPicPr>
          <p:cNvPr id="1026" name="Picture 2" descr="C:\Users\user\Desktop\антарктида\antarcticmelt_zoom.jpg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2915816" y="764704"/>
            <a:ext cx="5904656" cy="4968552"/>
          </a:xfrm>
          <a:prstGeom prst="rect">
            <a:avLst/>
          </a:prstGeom>
          <a:noFill/>
        </p:spPr>
      </p:pic>
      <p:pic>
        <p:nvPicPr>
          <p:cNvPr id="15" name="Picture 4" descr="C:\Users\user\Desktop\Безимени-1.jp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9763" t="20415" r="14262" b="8136"/>
          <a:stretch>
            <a:fillRect/>
          </a:stretch>
        </p:blipFill>
        <p:spPr bwMode="auto">
          <a:xfrm>
            <a:off x="3347864" y="1484784"/>
            <a:ext cx="2160240" cy="25202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90872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flipH="1" flipV="1">
            <a:off x="5868144" y="3212976"/>
            <a:ext cx="72013" cy="720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772816"/>
            <a:ext cx="320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476672"/>
            <a:ext cx="576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Полярная гонка Амундсена и Скотта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836712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 из разных точек материка двинулись к  полюсу норвежец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Руаль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Амундсен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англичанин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Роберт Скотт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5652120" y="3212976"/>
            <a:ext cx="499640" cy="2885954"/>
          </a:xfrm>
          <a:custGeom>
            <a:avLst/>
            <a:gdLst>
              <a:gd name="connsiteX0" fmla="*/ 499640 w 499640"/>
              <a:gd name="connsiteY0" fmla="*/ 2885954 h 2885954"/>
              <a:gd name="connsiteX1" fmla="*/ 395468 w 499640"/>
              <a:gd name="connsiteY1" fmla="*/ 2515564 h 2885954"/>
              <a:gd name="connsiteX2" fmla="*/ 383894 w 499640"/>
              <a:gd name="connsiteY2" fmla="*/ 2353519 h 2885954"/>
              <a:gd name="connsiteX3" fmla="*/ 349170 w 499640"/>
              <a:gd name="connsiteY3" fmla="*/ 2133600 h 2885954"/>
              <a:gd name="connsiteX4" fmla="*/ 175549 w 499640"/>
              <a:gd name="connsiteY4" fmla="*/ 1878957 h 2885954"/>
              <a:gd name="connsiteX5" fmla="*/ 71377 w 499640"/>
              <a:gd name="connsiteY5" fmla="*/ 1670612 h 2885954"/>
              <a:gd name="connsiteX6" fmla="*/ 1929 w 499640"/>
              <a:gd name="connsiteY6" fmla="*/ 1300222 h 2885954"/>
              <a:gd name="connsiteX7" fmla="*/ 82952 w 499640"/>
              <a:gd name="connsiteY7" fmla="*/ 628891 h 2885954"/>
              <a:gd name="connsiteX8" fmla="*/ 198699 w 499640"/>
              <a:gd name="connsiteY8" fmla="*/ 73306 h 2885954"/>
              <a:gd name="connsiteX9" fmla="*/ 140825 w 499640"/>
              <a:gd name="connsiteY9" fmla="*/ 189053 h 2885954"/>
              <a:gd name="connsiteX10" fmla="*/ 198699 w 499640"/>
              <a:gd name="connsiteY10" fmla="*/ 61731 h 2885954"/>
              <a:gd name="connsiteX11" fmla="*/ 210273 w 499640"/>
              <a:gd name="connsiteY11" fmla="*/ 212202 h 28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640" h="2885954">
                <a:moveTo>
                  <a:pt x="499640" y="2885954"/>
                </a:moveTo>
                <a:cubicBezTo>
                  <a:pt x="457199" y="2745128"/>
                  <a:pt x="414759" y="2604303"/>
                  <a:pt x="395468" y="2515564"/>
                </a:cubicBezTo>
                <a:cubicBezTo>
                  <a:pt x="376177" y="2426825"/>
                  <a:pt x="391610" y="2417180"/>
                  <a:pt x="383894" y="2353519"/>
                </a:cubicBezTo>
                <a:cubicBezTo>
                  <a:pt x="376178" y="2289858"/>
                  <a:pt x="383894" y="2212694"/>
                  <a:pt x="349170" y="2133600"/>
                </a:cubicBezTo>
                <a:cubicBezTo>
                  <a:pt x="314446" y="2054506"/>
                  <a:pt x="221848" y="1956122"/>
                  <a:pt x="175549" y="1878957"/>
                </a:cubicBezTo>
                <a:cubicBezTo>
                  <a:pt x="129250" y="1801792"/>
                  <a:pt x="100314" y="1767068"/>
                  <a:pt x="71377" y="1670612"/>
                </a:cubicBezTo>
                <a:cubicBezTo>
                  <a:pt x="42440" y="1574156"/>
                  <a:pt x="0" y="1473842"/>
                  <a:pt x="1929" y="1300222"/>
                </a:cubicBezTo>
                <a:cubicBezTo>
                  <a:pt x="3858" y="1126602"/>
                  <a:pt x="50157" y="833377"/>
                  <a:pt x="82952" y="628891"/>
                </a:cubicBezTo>
                <a:cubicBezTo>
                  <a:pt x="115747" y="424405"/>
                  <a:pt x="189054" y="146612"/>
                  <a:pt x="198699" y="73306"/>
                </a:cubicBezTo>
                <a:cubicBezTo>
                  <a:pt x="208344" y="0"/>
                  <a:pt x="140825" y="190982"/>
                  <a:pt x="140825" y="189053"/>
                </a:cubicBezTo>
                <a:cubicBezTo>
                  <a:pt x="140825" y="187124"/>
                  <a:pt x="187124" y="57873"/>
                  <a:pt x="198699" y="61731"/>
                </a:cubicBezTo>
                <a:cubicBezTo>
                  <a:pt x="210274" y="65589"/>
                  <a:pt x="210273" y="138895"/>
                  <a:pt x="210273" y="212202"/>
                </a:cubicBezTo>
              </a:path>
            </a:pathLst>
          </a:custGeom>
          <a:ln w="38100">
            <a:solidFill>
              <a:srgbClr val="6AD8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t" anchorCtr="0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rot="20652319">
            <a:off x="5874108" y="4549938"/>
            <a:ext cx="461665" cy="1166058"/>
          </a:xfrm>
          <a:custGeom>
            <a:avLst/>
            <a:gdLst>
              <a:gd name="connsiteX0" fmla="*/ 0 w 461665"/>
              <a:gd name="connsiteY0" fmla="*/ 0 h 1155124"/>
              <a:gd name="connsiteX1" fmla="*/ 461665 w 461665"/>
              <a:gd name="connsiteY1" fmla="*/ 0 h 1155124"/>
              <a:gd name="connsiteX2" fmla="*/ 461665 w 461665"/>
              <a:gd name="connsiteY2" fmla="*/ 1155124 h 1155124"/>
              <a:gd name="connsiteX3" fmla="*/ 0 w 461665"/>
              <a:gd name="connsiteY3" fmla="*/ 1155124 h 1155124"/>
              <a:gd name="connsiteX4" fmla="*/ 0 w 461665"/>
              <a:gd name="connsiteY4" fmla="*/ 0 h 115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65" h="1155124">
                <a:moveTo>
                  <a:pt x="0" y="0"/>
                </a:moveTo>
                <a:lnTo>
                  <a:pt x="461665" y="0"/>
                </a:lnTo>
                <a:lnTo>
                  <a:pt x="461665" y="1155124"/>
                </a:lnTo>
                <a:lnTo>
                  <a:pt x="0" y="115512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>
                <a:solidFill>
                  <a:srgbClr val="6AD806"/>
                </a:solidFill>
              </a:rPr>
              <a:t>Амундсен</a:t>
            </a:r>
            <a:endParaRPr lang="ru-RU" dirty="0">
              <a:solidFill>
                <a:srgbClr val="6AD806"/>
              </a:solidFill>
            </a:endParaRPr>
          </a:p>
        </p:txBody>
      </p:sp>
      <p:pic>
        <p:nvPicPr>
          <p:cNvPr id="2050" name="Picture 2" descr="C:\Users\user\Desktop\Norve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132856"/>
            <a:ext cx="1706018" cy="100811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3528" y="5517232"/>
            <a:ext cx="853244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 продуманная экспедиция, а главное правильно выбранное средство передвижения – ездовые собаки, позволили 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железному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Руалю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с четырьмя товарищами  достичь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Южного полюса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Амундсен водрузил там норвежский флаг и вернулся на родину  триумфатором.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4005064"/>
            <a:ext cx="2880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уаль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мундсен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img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556792"/>
            <a:ext cx="2880320" cy="396044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55576" y="1628800"/>
            <a:ext cx="232467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декабря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1911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23728" y="5085184"/>
            <a:ext cx="410445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Первым  достиг  </a:t>
            </a:r>
            <a:r>
              <a:rPr lang="ru-RU" b="1" dirty="0" smtClean="0"/>
              <a:t>Южного  полюса</a:t>
            </a:r>
            <a:endParaRPr lang="ru-RU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build="p"/>
      <p:bldP spid="17" grpId="0" build="allAtOnce" animBg="1"/>
      <p:bldP spid="19" grpId="0" build="allAtOnce"/>
      <p:bldP spid="28" grpId="0" build="allAtOnce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C:\Users\user\Desktop\sgvsbfledd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3528" y="404664"/>
            <a:ext cx="8568952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/>
          </a:p>
        </p:txBody>
      </p:sp>
      <p:pic>
        <p:nvPicPr>
          <p:cNvPr id="1026" name="Picture 2" descr="C:\Users\user\Desktop\антарктида\antarcticmelt_zoom.jpg"/>
          <p:cNvPicPr>
            <a:picLocks noChangeAspect="1" noChangeArrowheads="1"/>
          </p:cNvPicPr>
          <p:nvPr/>
        </p:nvPicPr>
        <p:blipFill>
          <a:blip r:embed="rId4" cstate="print"/>
          <a:srcRect b="6413"/>
          <a:stretch>
            <a:fillRect/>
          </a:stretch>
        </p:blipFill>
        <p:spPr bwMode="auto">
          <a:xfrm>
            <a:off x="2843808" y="548680"/>
            <a:ext cx="5976664" cy="54726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90872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flipH="1" flipV="1">
            <a:off x="5868144" y="3068960"/>
            <a:ext cx="72013" cy="720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08720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548680"/>
            <a:ext cx="576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Полярная гонка Амундсена и Скотта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5661248"/>
            <a:ext cx="835292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652120" y="3068960"/>
            <a:ext cx="499640" cy="2885954"/>
          </a:xfrm>
          <a:custGeom>
            <a:avLst/>
            <a:gdLst>
              <a:gd name="connsiteX0" fmla="*/ 499640 w 499640"/>
              <a:gd name="connsiteY0" fmla="*/ 2885954 h 2885954"/>
              <a:gd name="connsiteX1" fmla="*/ 395468 w 499640"/>
              <a:gd name="connsiteY1" fmla="*/ 2515564 h 2885954"/>
              <a:gd name="connsiteX2" fmla="*/ 383894 w 499640"/>
              <a:gd name="connsiteY2" fmla="*/ 2353519 h 2885954"/>
              <a:gd name="connsiteX3" fmla="*/ 349170 w 499640"/>
              <a:gd name="connsiteY3" fmla="*/ 2133600 h 2885954"/>
              <a:gd name="connsiteX4" fmla="*/ 175549 w 499640"/>
              <a:gd name="connsiteY4" fmla="*/ 1878957 h 2885954"/>
              <a:gd name="connsiteX5" fmla="*/ 71377 w 499640"/>
              <a:gd name="connsiteY5" fmla="*/ 1670612 h 2885954"/>
              <a:gd name="connsiteX6" fmla="*/ 1929 w 499640"/>
              <a:gd name="connsiteY6" fmla="*/ 1300222 h 2885954"/>
              <a:gd name="connsiteX7" fmla="*/ 82952 w 499640"/>
              <a:gd name="connsiteY7" fmla="*/ 628891 h 2885954"/>
              <a:gd name="connsiteX8" fmla="*/ 198699 w 499640"/>
              <a:gd name="connsiteY8" fmla="*/ 73306 h 2885954"/>
              <a:gd name="connsiteX9" fmla="*/ 140825 w 499640"/>
              <a:gd name="connsiteY9" fmla="*/ 189053 h 2885954"/>
              <a:gd name="connsiteX10" fmla="*/ 198699 w 499640"/>
              <a:gd name="connsiteY10" fmla="*/ 61731 h 2885954"/>
              <a:gd name="connsiteX11" fmla="*/ 210273 w 499640"/>
              <a:gd name="connsiteY11" fmla="*/ 212202 h 28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640" h="2885954">
                <a:moveTo>
                  <a:pt x="499640" y="2885954"/>
                </a:moveTo>
                <a:cubicBezTo>
                  <a:pt x="457199" y="2745128"/>
                  <a:pt x="414759" y="2604303"/>
                  <a:pt x="395468" y="2515564"/>
                </a:cubicBezTo>
                <a:cubicBezTo>
                  <a:pt x="376177" y="2426825"/>
                  <a:pt x="391610" y="2417180"/>
                  <a:pt x="383894" y="2353519"/>
                </a:cubicBezTo>
                <a:cubicBezTo>
                  <a:pt x="376178" y="2289858"/>
                  <a:pt x="383894" y="2212694"/>
                  <a:pt x="349170" y="2133600"/>
                </a:cubicBezTo>
                <a:cubicBezTo>
                  <a:pt x="314446" y="2054506"/>
                  <a:pt x="221848" y="1956122"/>
                  <a:pt x="175549" y="1878957"/>
                </a:cubicBezTo>
                <a:cubicBezTo>
                  <a:pt x="129250" y="1801792"/>
                  <a:pt x="100314" y="1767068"/>
                  <a:pt x="71377" y="1670612"/>
                </a:cubicBezTo>
                <a:cubicBezTo>
                  <a:pt x="42440" y="1574156"/>
                  <a:pt x="0" y="1473842"/>
                  <a:pt x="1929" y="1300222"/>
                </a:cubicBezTo>
                <a:cubicBezTo>
                  <a:pt x="3858" y="1126602"/>
                  <a:pt x="50157" y="833377"/>
                  <a:pt x="82952" y="628891"/>
                </a:cubicBezTo>
                <a:cubicBezTo>
                  <a:pt x="115747" y="424405"/>
                  <a:pt x="189054" y="146612"/>
                  <a:pt x="198699" y="73306"/>
                </a:cubicBezTo>
                <a:cubicBezTo>
                  <a:pt x="208344" y="0"/>
                  <a:pt x="140825" y="190982"/>
                  <a:pt x="140825" y="189053"/>
                </a:cubicBezTo>
                <a:cubicBezTo>
                  <a:pt x="140825" y="187124"/>
                  <a:pt x="187124" y="57873"/>
                  <a:pt x="198699" y="61731"/>
                </a:cubicBezTo>
                <a:cubicBezTo>
                  <a:pt x="210274" y="65589"/>
                  <a:pt x="210273" y="138895"/>
                  <a:pt x="210273" y="212202"/>
                </a:cubicBezTo>
              </a:path>
            </a:pathLst>
          </a:custGeom>
          <a:ln w="38100">
            <a:solidFill>
              <a:srgbClr val="6AD8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t" anchorCtr="0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20652319">
            <a:off x="6123756" y="4905313"/>
            <a:ext cx="461665" cy="1413126"/>
          </a:xfrm>
          <a:custGeom>
            <a:avLst/>
            <a:gdLst>
              <a:gd name="connsiteX0" fmla="*/ 0 w 461665"/>
              <a:gd name="connsiteY0" fmla="*/ 0 h 1155124"/>
              <a:gd name="connsiteX1" fmla="*/ 461665 w 461665"/>
              <a:gd name="connsiteY1" fmla="*/ 0 h 1155124"/>
              <a:gd name="connsiteX2" fmla="*/ 461665 w 461665"/>
              <a:gd name="connsiteY2" fmla="*/ 1155124 h 1155124"/>
              <a:gd name="connsiteX3" fmla="*/ 0 w 461665"/>
              <a:gd name="connsiteY3" fmla="*/ 1155124 h 1155124"/>
              <a:gd name="connsiteX4" fmla="*/ 0 w 461665"/>
              <a:gd name="connsiteY4" fmla="*/ 0 h 115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65" h="1155124">
                <a:moveTo>
                  <a:pt x="0" y="0"/>
                </a:moveTo>
                <a:lnTo>
                  <a:pt x="461665" y="0"/>
                </a:lnTo>
                <a:lnTo>
                  <a:pt x="461665" y="1155124"/>
                </a:lnTo>
                <a:lnTo>
                  <a:pt x="0" y="115512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>
                <a:solidFill>
                  <a:srgbClr val="6AD806"/>
                </a:solidFill>
              </a:rPr>
              <a:t>Амундсен</a:t>
            </a:r>
            <a:endParaRPr lang="ru-RU" dirty="0">
              <a:solidFill>
                <a:srgbClr val="6AD80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021288"/>
            <a:ext cx="83529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на пол пути к полюсу Р. Скотт и его спутники остались без средств к передвижению и им самим пришлось тащить сани весом почти 300 кг.</a:t>
            </a:r>
            <a:endParaRPr lang="ru-RU" dirty="0"/>
          </a:p>
        </p:txBody>
      </p:sp>
      <p:pic>
        <p:nvPicPr>
          <p:cNvPr id="17" name="Picture 2" descr="C:\Users\user\Desktop\9706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2420" t="4873" r="2894" b="10290"/>
          <a:stretch>
            <a:fillRect/>
          </a:stretch>
        </p:blipFill>
        <p:spPr bwMode="auto">
          <a:xfrm>
            <a:off x="395536" y="2276872"/>
            <a:ext cx="3960440" cy="233281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23528" y="980728"/>
            <a:ext cx="496855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цель Скотта была однозначной -  достичь  Южного полюса и водрузить  там флаг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Великобритании.Скотт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рассчитывал  на мотосани, а также на выносливость и тягловую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силу  лошадей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:\Users\user\Desktop\Безимени-1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8696" t="30303"/>
          <a:stretch>
            <a:fillRect/>
          </a:stretch>
        </p:blipFill>
        <p:spPr bwMode="auto">
          <a:xfrm>
            <a:off x="6588224" y="980728"/>
            <a:ext cx="2088232" cy="2268253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660232" y="3501008"/>
            <a:ext cx="1467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оберт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котт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http://www.nationalgeographic.com.tr/ngm/1109/images/mercek/mercek.6.5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t="10387" b="27288"/>
          <a:stretch>
            <a:fillRect/>
          </a:stretch>
        </p:blipFill>
        <p:spPr bwMode="auto">
          <a:xfrm>
            <a:off x="1043608" y="4077072"/>
            <a:ext cx="4464496" cy="2232248"/>
          </a:xfrm>
          <a:prstGeom prst="rect">
            <a:avLst/>
          </a:prstGeom>
          <a:noFill/>
        </p:spPr>
      </p:pic>
      <p:pic>
        <p:nvPicPr>
          <p:cNvPr id="12290" name="Picture 2" descr="http://s52.radikal.ru/i136/1207/cc/82ff70a1678d.jpg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95536" y="2564904"/>
            <a:ext cx="4975989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C:\Users\user\Desktop\sgvsbfledd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3528" y="404664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/>
          </a:p>
        </p:txBody>
      </p:sp>
      <p:pic>
        <p:nvPicPr>
          <p:cNvPr id="1026" name="Picture 2" descr="C:\Users\user\Desktop\антарктида\antarcticmelt_zoom.jpg"/>
          <p:cNvPicPr>
            <a:picLocks noChangeAspect="1" noChangeArrowheads="1"/>
          </p:cNvPicPr>
          <p:nvPr/>
        </p:nvPicPr>
        <p:blipFill>
          <a:blip r:embed="rId4" cstate="print"/>
          <a:srcRect b="6413"/>
          <a:stretch>
            <a:fillRect/>
          </a:stretch>
        </p:blipFill>
        <p:spPr bwMode="auto">
          <a:xfrm>
            <a:off x="3203848" y="1124744"/>
            <a:ext cx="5725144" cy="52423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908720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flipH="1" flipV="1">
            <a:off x="6084168" y="3501008"/>
            <a:ext cx="72013" cy="720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15653">
            <a:off x="4828186" y="50306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D20C8B"/>
                </a:solidFill>
              </a:rPr>
              <a:t>Скотт</a:t>
            </a:r>
            <a:endParaRPr lang="ru-RU" dirty="0">
              <a:solidFill>
                <a:srgbClr val="D20C8B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08720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5733256"/>
            <a:ext cx="849694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Скотт пережил страшное потрясение: он лишь второй!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него здесь побывали! 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Роберт Скотт опоздал на 33 дня!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5868144" y="3501008"/>
            <a:ext cx="499640" cy="2885954"/>
          </a:xfrm>
          <a:custGeom>
            <a:avLst/>
            <a:gdLst>
              <a:gd name="connsiteX0" fmla="*/ 499640 w 499640"/>
              <a:gd name="connsiteY0" fmla="*/ 2885954 h 2885954"/>
              <a:gd name="connsiteX1" fmla="*/ 395468 w 499640"/>
              <a:gd name="connsiteY1" fmla="*/ 2515564 h 2885954"/>
              <a:gd name="connsiteX2" fmla="*/ 383894 w 499640"/>
              <a:gd name="connsiteY2" fmla="*/ 2353519 h 2885954"/>
              <a:gd name="connsiteX3" fmla="*/ 349170 w 499640"/>
              <a:gd name="connsiteY3" fmla="*/ 2133600 h 2885954"/>
              <a:gd name="connsiteX4" fmla="*/ 175549 w 499640"/>
              <a:gd name="connsiteY4" fmla="*/ 1878957 h 2885954"/>
              <a:gd name="connsiteX5" fmla="*/ 71377 w 499640"/>
              <a:gd name="connsiteY5" fmla="*/ 1670612 h 2885954"/>
              <a:gd name="connsiteX6" fmla="*/ 1929 w 499640"/>
              <a:gd name="connsiteY6" fmla="*/ 1300222 h 2885954"/>
              <a:gd name="connsiteX7" fmla="*/ 82952 w 499640"/>
              <a:gd name="connsiteY7" fmla="*/ 628891 h 2885954"/>
              <a:gd name="connsiteX8" fmla="*/ 198699 w 499640"/>
              <a:gd name="connsiteY8" fmla="*/ 73306 h 2885954"/>
              <a:gd name="connsiteX9" fmla="*/ 140825 w 499640"/>
              <a:gd name="connsiteY9" fmla="*/ 189053 h 2885954"/>
              <a:gd name="connsiteX10" fmla="*/ 198699 w 499640"/>
              <a:gd name="connsiteY10" fmla="*/ 61731 h 2885954"/>
              <a:gd name="connsiteX11" fmla="*/ 210273 w 499640"/>
              <a:gd name="connsiteY11" fmla="*/ 212202 h 28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640" h="2885954">
                <a:moveTo>
                  <a:pt x="499640" y="2885954"/>
                </a:moveTo>
                <a:cubicBezTo>
                  <a:pt x="457199" y="2745128"/>
                  <a:pt x="414759" y="2604303"/>
                  <a:pt x="395468" y="2515564"/>
                </a:cubicBezTo>
                <a:cubicBezTo>
                  <a:pt x="376177" y="2426825"/>
                  <a:pt x="391610" y="2417180"/>
                  <a:pt x="383894" y="2353519"/>
                </a:cubicBezTo>
                <a:cubicBezTo>
                  <a:pt x="376178" y="2289858"/>
                  <a:pt x="383894" y="2212694"/>
                  <a:pt x="349170" y="2133600"/>
                </a:cubicBezTo>
                <a:cubicBezTo>
                  <a:pt x="314446" y="2054506"/>
                  <a:pt x="221848" y="1956122"/>
                  <a:pt x="175549" y="1878957"/>
                </a:cubicBezTo>
                <a:cubicBezTo>
                  <a:pt x="129250" y="1801792"/>
                  <a:pt x="100314" y="1767068"/>
                  <a:pt x="71377" y="1670612"/>
                </a:cubicBezTo>
                <a:cubicBezTo>
                  <a:pt x="42440" y="1574156"/>
                  <a:pt x="0" y="1473842"/>
                  <a:pt x="1929" y="1300222"/>
                </a:cubicBezTo>
                <a:cubicBezTo>
                  <a:pt x="3858" y="1126602"/>
                  <a:pt x="50157" y="833377"/>
                  <a:pt x="82952" y="628891"/>
                </a:cubicBezTo>
                <a:cubicBezTo>
                  <a:pt x="115747" y="424405"/>
                  <a:pt x="189054" y="146612"/>
                  <a:pt x="198699" y="73306"/>
                </a:cubicBezTo>
                <a:cubicBezTo>
                  <a:pt x="208344" y="0"/>
                  <a:pt x="140825" y="190982"/>
                  <a:pt x="140825" y="189053"/>
                </a:cubicBezTo>
                <a:cubicBezTo>
                  <a:pt x="140825" y="187124"/>
                  <a:pt x="187124" y="57873"/>
                  <a:pt x="198699" y="61731"/>
                </a:cubicBezTo>
                <a:cubicBezTo>
                  <a:pt x="210274" y="65589"/>
                  <a:pt x="210273" y="138895"/>
                  <a:pt x="210273" y="212202"/>
                </a:cubicBezTo>
              </a:path>
            </a:pathLst>
          </a:custGeom>
          <a:ln w="38100">
            <a:solidFill>
              <a:srgbClr val="6AD8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t" anchorCtr="0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20652319">
            <a:off x="6267772" y="5193346"/>
            <a:ext cx="461665" cy="1413126"/>
          </a:xfrm>
          <a:custGeom>
            <a:avLst/>
            <a:gdLst>
              <a:gd name="connsiteX0" fmla="*/ 0 w 461665"/>
              <a:gd name="connsiteY0" fmla="*/ 0 h 1155124"/>
              <a:gd name="connsiteX1" fmla="*/ 461665 w 461665"/>
              <a:gd name="connsiteY1" fmla="*/ 0 h 1155124"/>
              <a:gd name="connsiteX2" fmla="*/ 461665 w 461665"/>
              <a:gd name="connsiteY2" fmla="*/ 1155124 h 1155124"/>
              <a:gd name="connsiteX3" fmla="*/ 0 w 461665"/>
              <a:gd name="connsiteY3" fmla="*/ 1155124 h 1155124"/>
              <a:gd name="connsiteX4" fmla="*/ 0 w 461665"/>
              <a:gd name="connsiteY4" fmla="*/ 0 h 115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65" h="1155124">
                <a:moveTo>
                  <a:pt x="0" y="0"/>
                </a:moveTo>
                <a:lnTo>
                  <a:pt x="461665" y="0"/>
                </a:lnTo>
                <a:lnTo>
                  <a:pt x="461665" y="1155124"/>
                </a:lnTo>
                <a:lnTo>
                  <a:pt x="0" y="115512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>
                <a:solidFill>
                  <a:srgbClr val="6AD806"/>
                </a:solidFill>
              </a:rPr>
              <a:t>Амундсен</a:t>
            </a:r>
            <a:endParaRPr lang="ru-RU" dirty="0">
              <a:solidFill>
                <a:srgbClr val="6AD806"/>
              </a:solidFill>
            </a:endParaRPr>
          </a:p>
        </p:txBody>
      </p:sp>
      <p:pic>
        <p:nvPicPr>
          <p:cNvPr id="2051" name="Picture 3" descr="C:\Users\user\Desktop\img45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644008" y="1052736"/>
            <a:ext cx="4216468" cy="22322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5536" y="980728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18 января 1912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Скотт с товарищами  достиг полюса, но там уже развевался норвежский флаг.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9632" y="476672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оберт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275856" y="3501008"/>
            <a:ext cx="2949616" cy="2187615"/>
          </a:xfrm>
          <a:custGeom>
            <a:avLst/>
            <a:gdLst>
              <a:gd name="connsiteX0" fmla="*/ 0 w 2949616"/>
              <a:gd name="connsiteY0" fmla="*/ 0 h 2187615"/>
              <a:gd name="connsiteX1" fmla="*/ 115747 w 2949616"/>
              <a:gd name="connsiteY1" fmla="*/ 69448 h 2187615"/>
              <a:gd name="connsiteX2" fmla="*/ 312516 w 2949616"/>
              <a:gd name="connsiteY2" fmla="*/ 335666 h 2187615"/>
              <a:gd name="connsiteX3" fmla="*/ 821802 w 2949616"/>
              <a:gd name="connsiteY3" fmla="*/ 995423 h 2187615"/>
              <a:gd name="connsiteX4" fmla="*/ 1238491 w 2949616"/>
              <a:gd name="connsiteY4" fmla="*/ 1493134 h 2187615"/>
              <a:gd name="connsiteX5" fmla="*/ 1747777 w 2949616"/>
              <a:gd name="connsiteY5" fmla="*/ 1863524 h 2187615"/>
              <a:gd name="connsiteX6" fmla="*/ 2233914 w 2949616"/>
              <a:gd name="connsiteY6" fmla="*/ 2095018 h 2187615"/>
              <a:gd name="connsiteX7" fmla="*/ 2523281 w 2949616"/>
              <a:gd name="connsiteY7" fmla="*/ 2141316 h 2187615"/>
              <a:gd name="connsiteX8" fmla="*/ 2824223 w 2949616"/>
              <a:gd name="connsiteY8" fmla="*/ 1817225 h 2187615"/>
              <a:gd name="connsiteX9" fmla="*/ 2893671 w 2949616"/>
              <a:gd name="connsiteY9" fmla="*/ 1770927 h 2187615"/>
              <a:gd name="connsiteX10" fmla="*/ 2939970 w 2949616"/>
              <a:gd name="connsiteY10" fmla="*/ 1701478 h 2187615"/>
              <a:gd name="connsiteX11" fmla="*/ 2939970 w 2949616"/>
              <a:gd name="connsiteY11" fmla="*/ 1608881 h 2187615"/>
              <a:gd name="connsiteX12" fmla="*/ 2882096 w 2949616"/>
              <a:gd name="connsiteY12" fmla="*/ 1435261 h 2187615"/>
              <a:gd name="connsiteX13" fmla="*/ 2882096 w 2949616"/>
              <a:gd name="connsiteY13" fmla="*/ 578734 h 2187615"/>
              <a:gd name="connsiteX14" fmla="*/ 2870521 w 2949616"/>
              <a:gd name="connsiteY14" fmla="*/ 254643 h 2187615"/>
              <a:gd name="connsiteX15" fmla="*/ 2835797 w 2949616"/>
              <a:gd name="connsiteY15" fmla="*/ 81023 h 2187615"/>
              <a:gd name="connsiteX16" fmla="*/ 2847372 w 2949616"/>
              <a:gd name="connsiteY16" fmla="*/ 208344 h 2187615"/>
              <a:gd name="connsiteX17" fmla="*/ 2835797 w 2949616"/>
              <a:gd name="connsiteY17" fmla="*/ 92597 h 2187615"/>
              <a:gd name="connsiteX18" fmla="*/ 2882096 w 2949616"/>
              <a:gd name="connsiteY18" fmla="*/ 173620 h 218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9616" h="2187615">
                <a:moveTo>
                  <a:pt x="0" y="0"/>
                </a:moveTo>
                <a:cubicBezTo>
                  <a:pt x="31830" y="6752"/>
                  <a:pt x="63661" y="13504"/>
                  <a:pt x="115747" y="69448"/>
                </a:cubicBezTo>
                <a:cubicBezTo>
                  <a:pt x="167833" y="125392"/>
                  <a:pt x="194840" y="181337"/>
                  <a:pt x="312516" y="335666"/>
                </a:cubicBezTo>
                <a:cubicBezTo>
                  <a:pt x="430192" y="489995"/>
                  <a:pt x="667473" y="802512"/>
                  <a:pt x="821802" y="995423"/>
                </a:cubicBezTo>
                <a:cubicBezTo>
                  <a:pt x="976131" y="1188334"/>
                  <a:pt x="1084162" y="1348451"/>
                  <a:pt x="1238491" y="1493134"/>
                </a:cubicBezTo>
                <a:cubicBezTo>
                  <a:pt x="1392820" y="1637817"/>
                  <a:pt x="1581873" y="1763210"/>
                  <a:pt x="1747777" y="1863524"/>
                </a:cubicBezTo>
                <a:cubicBezTo>
                  <a:pt x="1913681" y="1963838"/>
                  <a:pt x="2104663" y="2048719"/>
                  <a:pt x="2233914" y="2095018"/>
                </a:cubicBezTo>
                <a:cubicBezTo>
                  <a:pt x="2363165" y="2141317"/>
                  <a:pt x="2424896" y="2187615"/>
                  <a:pt x="2523281" y="2141316"/>
                </a:cubicBezTo>
                <a:cubicBezTo>
                  <a:pt x="2621666" y="2095017"/>
                  <a:pt x="2762491" y="1878956"/>
                  <a:pt x="2824223" y="1817225"/>
                </a:cubicBezTo>
                <a:cubicBezTo>
                  <a:pt x="2885955" y="1755494"/>
                  <a:pt x="2874380" y="1790218"/>
                  <a:pt x="2893671" y="1770927"/>
                </a:cubicBezTo>
                <a:cubicBezTo>
                  <a:pt x="2912962" y="1751636"/>
                  <a:pt x="2932254" y="1728486"/>
                  <a:pt x="2939970" y="1701478"/>
                </a:cubicBezTo>
                <a:cubicBezTo>
                  <a:pt x="2947687" y="1674470"/>
                  <a:pt x="2949616" y="1653250"/>
                  <a:pt x="2939970" y="1608881"/>
                </a:cubicBezTo>
                <a:cubicBezTo>
                  <a:pt x="2930324" y="1564512"/>
                  <a:pt x="2891742" y="1606952"/>
                  <a:pt x="2882096" y="1435261"/>
                </a:cubicBezTo>
                <a:cubicBezTo>
                  <a:pt x="2872450" y="1263570"/>
                  <a:pt x="2884025" y="775504"/>
                  <a:pt x="2882096" y="578734"/>
                </a:cubicBezTo>
                <a:cubicBezTo>
                  <a:pt x="2880167" y="381964"/>
                  <a:pt x="2878237" y="337595"/>
                  <a:pt x="2870521" y="254643"/>
                </a:cubicBezTo>
                <a:cubicBezTo>
                  <a:pt x="2862805" y="171691"/>
                  <a:pt x="2839655" y="88739"/>
                  <a:pt x="2835797" y="81023"/>
                </a:cubicBezTo>
                <a:cubicBezTo>
                  <a:pt x="2831939" y="73307"/>
                  <a:pt x="2847372" y="206415"/>
                  <a:pt x="2847372" y="208344"/>
                </a:cubicBezTo>
                <a:cubicBezTo>
                  <a:pt x="2847372" y="210273"/>
                  <a:pt x="2830010" y="98384"/>
                  <a:pt x="2835797" y="92597"/>
                </a:cubicBezTo>
                <a:cubicBezTo>
                  <a:pt x="2841584" y="86810"/>
                  <a:pt x="2861840" y="130215"/>
                  <a:pt x="2882096" y="173620"/>
                </a:cubicBezTo>
              </a:path>
            </a:pathLst>
          </a:custGeom>
          <a:ln w="38100">
            <a:solidFill>
              <a:srgbClr val="D20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://s017.radikal.ru/i442/1207/0c/5196f22e9d35.jpg"/>
          <p:cNvPicPr>
            <a:picLocks noChangeAspect="1" noChangeArrowheads="1"/>
          </p:cNvPicPr>
          <p:nvPr/>
        </p:nvPicPr>
        <p:blipFill>
          <a:blip r:embed="rId6" cstate="print"/>
          <a:srcRect l="20602" t="13333" r="21338" b="9333"/>
          <a:stretch>
            <a:fillRect/>
          </a:stretch>
        </p:blipFill>
        <p:spPr bwMode="auto">
          <a:xfrm>
            <a:off x="539552" y="1916832"/>
            <a:ext cx="2664296" cy="3888432"/>
          </a:xfrm>
          <a:prstGeom prst="rect">
            <a:avLst/>
          </a:prstGeom>
          <a:noFill/>
        </p:spPr>
      </p:pic>
      <p:pic>
        <p:nvPicPr>
          <p:cNvPr id="10242" name="Picture 2" descr="skott_s_tovarishchami_na_uzhnom_polus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636912"/>
            <a:ext cx="6926819" cy="396044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286000" y="2828836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03648" y="6309320"/>
            <a:ext cx="6984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Скотта. Слева направо: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Оутс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Скотт,  Э. Эванс,  Уилсон,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Бауэрс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7784" y="2420888"/>
            <a:ext cx="391325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Вторым достиг </a:t>
            </a:r>
            <a:r>
              <a:rPr lang="ru-RU" b="1" dirty="0" smtClean="0"/>
              <a:t>Южного полюса</a:t>
            </a:r>
            <a:endParaRPr lang="ru-RU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9" grpId="0" build="allAtOnce" animBg="1"/>
      <p:bldP spid="23" grpId="0" animBg="1"/>
      <p:bldP spid="33" grpId="0" build="allAtOnce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user\Desktop\sgvsbfledd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548680"/>
            <a:ext cx="864096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9269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Горечь поражения подкосили и без того обессиленных англичан.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подавленном состоянии они отправились обратно..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3140968"/>
            <a:ext cx="223224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вывел он в дневнике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слабеющей рукой</a:t>
            </a:r>
            <a:endParaRPr lang="ru-RU" sz="1600" dirty="0"/>
          </a:p>
        </p:txBody>
      </p:sp>
      <p:pic>
        <p:nvPicPr>
          <p:cNvPr id="5" name="Picture 3" descr="C:\Users\user\Desktop\Безимени-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8696" t="30303"/>
          <a:stretch>
            <a:fillRect/>
          </a:stretch>
        </p:blipFill>
        <p:spPr bwMode="auto">
          <a:xfrm>
            <a:off x="6300192" y="3789040"/>
            <a:ext cx="2592288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44522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Путешественники падали от голода и истощения и умирали друг за другом. Последним погиб Р. Скотт, не дойдя до склада с продовольствием 11 миль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220px-DollmanAVeryGallantGentleman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95536" y="1340768"/>
            <a:ext cx="6408712" cy="4010532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5724128" y="2060848"/>
            <a:ext cx="2880320" cy="828672"/>
          </a:xfrm>
          <a:prstGeom prst="wedgeRectCallout">
            <a:avLst>
              <a:gd name="adj1" fmla="val -6012"/>
              <a:gd name="adj2" fmla="val 1798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"Боже Всемогущий, какое ужасное место!.."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7971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/>
              <a:t>Картина Дж. Ч. </a:t>
            </a:r>
            <a:r>
              <a:rPr lang="ru-RU" sz="1200" dirty="0" err="1" smtClean="0"/>
              <a:t>Доллмэна</a:t>
            </a:r>
            <a:r>
              <a:rPr lang="ru-RU" sz="1200" dirty="0" smtClean="0"/>
              <a:t>, изображающая смерть </a:t>
            </a:r>
            <a:r>
              <a:rPr lang="ru-RU" sz="1200" dirty="0" err="1" smtClean="0"/>
              <a:t>Оутса</a:t>
            </a:r>
            <a:r>
              <a:rPr lang="ru-RU" sz="1200" dirty="0" smtClean="0"/>
              <a:t>, одного из участников экспедиции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84784"/>
            <a:ext cx="4067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err="1" smtClean="0">
                <a:solidFill>
                  <a:schemeClr val="bg1"/>
                </a:solidFill>
              </a:rPr>
              <a:t>Оутс</a:t>
            </a:r>
            <a:r>
              <a:rPr lang="ru-RU" sz="1200" i="1" dirty="0" smtClean="0">
                <a:solidFill>
                  <a:schemeClr val="bg1"/>
                </a:solidFill>
              </a:rPr>
              <a:t> проспал предыдущую ночь, надеясь не проснуться, однако утром проснулся. Это было вчера. Была пурга. Он сказал: «Пойду пройдусь. Может быть, не скоро вернусь.» Он вышел в метель, и мы его больше не видели</a:t>
            </a:r>
            <a:endParaRPr lang="ru-RU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sgvsbfledd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64096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2996952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 - </a:t>
            </a:r>
            <a:r>
              <a:rPr lang="ru-RU" i="1" dirty="0" err="1" smtClean="0"/>
              <a:t>Руаль</a:t>
            </a:r>
            <a:r>
              <a:rPr lang="ru-RU" i="1" dirty="0" smtClean="0"/>
              <a:t> Амундсен - </a:t>
            </a:r>
            <a:endParaRPr lang="ru-RU" i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23728" y="1926124"/>
            <a:ext cx="6768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!»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223" name="Picture 7" descr="C:\Users\user\Desktop\Безимени-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95536" y="692696"/>
            <a:ext cx="8352928" cy="58326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4048" y="4149080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Руаль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Амундсен-    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052736"/>
            <a:ext cx="4104456" cy="26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 Я пожертвовал бы славой,  решительно всем,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чтобы вернуть его к жизни.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Мой триумф омрачён мыслью о его трагедии,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Она преследует меня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9225" name="Picture 9" descr="http://s46.radikal.ru/i112/1102/b8/f8cbabe8092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25144"/>
            <a:ext cx="4320480" cy="18245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user\Desktop\sgvsbfledd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052736"/>
            <a:ext cx="856895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память о Р. Скотте и других участниках экспедиции в январе 1913 года недалеко от места первой зимовки Скотта был установлен крест, на котором вместе с именами погибших были начертаны  знаменательные слова, которые  отражают всю историю открытия Антарктиды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92696"/>
            <a:ext cx="856895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«Бороться и искать,  найти и не сдаваться»</a:t>
            </a:r>
            <a:endParaRPr lang="ru-RU" sz="22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99622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Покорение Южного полюса составило одну из трагических страниц в истории  Полярных исследований показав возможности человека и величие человеческого духа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AutoShape 4" descr="data:image/jpeg;base64,/9j/4AAQSkZJRgABAQAAAQABAAD/2wCEAAkGBhAQEA8PDRAQDxAPEBAQDw8QDg8PDxYQExAVFBUUFBYXHCYeFxojGRUSHy8gIygpLCwsFR4xNTAqNSYrLCkBCQoKDgwOFw8PFSkcHhwpLCkpKikqKSkpKSkpKSkpKSksKSkpKSkpKSkpLCkpKSkpKSkpLCkpLCwpLCkpKSkpKf/AABEIAKAA8AMBIgACEQEDEQH/xAAcAAADAAMBAQEAAAAAAAAAAAAAAQIFBgcEAwj/xAA/EAABBAECBAQDBAcGBwEAAAABAAIDEQQSIQUGMUEHE1FhInGBQpGhsSMyUmKS0eEUM0Oi8PFjcnOCssHTJP/EABoBAQEBAQEBAQAAAAAAAAAAAAABAgMEBQb/xAAiEQEAAwABBAIDAQAAAAAAAAAAAQIRAwQSITFBURMiYXH/2gAMAwEAAhEDEQA/AOPqgEIX6B5jTpATWsAmgJrUAATQhVAmAik0CpPShNXAkJoTAkJpUmApGlNCCaSVIUEpUmhBJSVJFRSSKaFBKkqilSkiUgFRSWRSaEBUMJpJrQdJhFpqwBMJBNUNOk2s9j9yCQOqbAVJoB9E/mrE6gQhC1gEIQoBIpoQSkmUUpgSmlSFBKSZCEEIKZCSikUlRU0syJKQVqVkMlbRwjlrEdKIMvKnhlfHC+KJuKx7pDKzURZfpAHqVrC9Ds95ibA4gxMkMjW6W2HkUTqq6rtdLHLW8x+k43XI9sxzXw7BxHGGCTIlmaQHB7sbyxtfWMEfisVgYck9+TEHUL+KYD+q+eGYxLG+QO0B7S4MDSdIIugeq7HyRzJFmvnj3YYxqhhhhhYXsB6Fx31furwcn56+3WO34c3g5QzDuYWNHqXPcsnj8p6f7wtN+kbB+ZK7DNwljq8yI6nCw2SYGv4dl5MnhLAKaGt/diY2/wCIhce+32zv8c2h5dhb1i1D1LLH4Us/w3DYyjG0NPsyP+S2B+DXVrGj/iapX/RooKWcAed2Wxg3c6TS0fQDcJ3Wn5Zl4ZDJ2e5vy+EfhS8czXnaTRIPR8bH/mFks3hMzBZc0N/a6rHgAHdxPz2WqzMfLGPk7CgcKfh4jvfyGNP3heHK5TwZLuDyHdnQvc2j66SSCs7GAR6L5vZv8lqOS0T7Ry/j/BXYs3lk62uaHRvqtTbrcdiFjaXS+ZuDHJxjoH6WG3s9Tt8TPqPyXNR/od19Xg5O+qEik0LsJQnSCECQhCCUiqKlZBSkqlJRQpKpSVAkimk5ZCU91SnupIpAQgIKCuN5aQ5pIc3o4Ehw+R6hQFSuR8joHK/i5kYzBDmRDNjBtrnP0zNHoHHYj2pb1geKPCpY9ckzsZ5HxRSRutp9AWinLgyq157dNS38a12TiHipw6M/oBPkO3/VYIWfxP8A/QW54krZ4WTwPjkjIBuN/mNDyN2g9XOHv9y/NC2jkjnqbh0rd3SYupz5MYEAF5bWtpI2cufJ0uV/Qde4lj643NOxr4S7qD/NahDEQSDdtNG1vnCeJYvEoPOxHgnbzBVPZIRel47ELV+PcPdE7UB1NH5+q8UeJyWixzY2VyNXjxZa6rIddwjm88Ox+u3zWp828kut2ThsLgfimgbu4Hu9g+0PULbZYyDbV7YJDQ637rrx8k0nYHDq6+3338kUuycU5awso3kRaJD/AI0R8uT5nbS76rWM3wjyOuHPFOD0ZK7yJfp1afvC99eqpPvwZrQULdMfwh4s8gOgjj9XPyItP+Ukrb+DeBcTadn5LpK3dFjt0N+Ws/F9wVv1XHX51rsmXG2tJNAEns0Al34Wrmgezd7HsHq+N7BfzIC/SeHi8OwW+VjQMiFUXMb+kI93n4ifqvFmcyY7Wvjbj+Y1wNtlPmN97Drpeaettvii9sfb86OIHUqQ4Hot747zpjRveMHCxIn3RlZAw0Qfs3stT4xxeTKeJZmxh4YGkxxtj1V9pwGxd7rtw8/JyT+3H2x96tqViuxbZeAqSqUlepzCRCaSglJypS5QJT3VJFSQ07SQFBQVBSFQWgJpJqwKTCSaDJcB5gyMKYT4r9DwCDdljmn7L29x+S7Jy/z5hcW0Y8rXQ5Tmu/RkWxzg3fQ8fkd1woL6QZD43NfG5zHtNte0lrgR0IK48vBW/wDprtHF+BSQG9J0/Mml5sXIrZyx/KPizqrH4xTmnZuXpog7f3oG3/ctp4vy/t5sBD43DU1zSC0t67EL5t6WpOWaeGN4PRfR2R32WLlc+PqKN1Xp3TE+ohrd3HsFnGcZmOYOoVa2Tl/h+k+c403owH17la/g4ugWd3FZA5RoAk0NgFJjwsTktlm4lGzcu/h3WHyuYDvoFD1PVYl8v+68GVP7rERELNtHEuIAAlxoCy4nsO5XNOZOcDMDFj2yPo5+7XO9h6BbhnkSAte0Oa4EEHoQtan5GicbimdF+69nmtHyIIcF6+GeOPN2WllC2l/IUl7ZeNX7zMhp/wDAqTyI/vl4n3ZP/wA17vz8f2uNWpSVt7PDxx3GZjX6CLJ/PQsDxngE+K4CYAtP6ssZ1xuPoD2PsVqvLS3qUY5JNIlbCUuTScsyElaalQNMJJoHaq1ITVFJpICooFUpCaooJqUWqKW18neIeTw79GB5+M426B5ND/pn7P5LVELN6ReMmCJl3rF4hw/ikZkxH6Jw3XJC74ZWtqjY779wvFw/hrYBt8TySXPP5BaD4bcIyH5DsqPVHBjtc2aSyA4vbQjH7R9fkuhNm1HboOptfL5KRScrOrOvV52yg5He15pssBfB+XtYXHUemXI914Mia18pMkm/914ZMs302ViPsx9ntJBrqviWvPt8imMz2V/2pqGPl5J7kn70f2T1XoGSCokyx06fyRUtx/RKWFrmuhmGqOTYg+vrfY+6+uNKDq2NbUUgNRISLTBjnnMXLz8N7QSHxSWYpR0IHVrh2eO4WHK6xlQNex0U7BJGex2I9HA9ne657zBy87FcCCXwv/upO/8Ayu9HD8V9Dh5u7xKMQkUypXokClNJZBaYUqgUFAoSTtUUnam0BUWhK01dDBVKE7TRS27kXw9m4i8SP1Q4YNvnI3fX2Igep9T0CzPh74VnJDMziHwYxp0cHR8zexd+yz8SuvzuDWCOJoa3ToYxo0tDd9h6Cl4Oo6vP1o6RDW+IPgw8fyYGNighYdDBtbiKsnq5xPc7rX+G/DG0l1ucNTvmd1rnOHNDJ8gsYP0ED61tN+Y8bbWstyrwzJznedMXYuCxrnPktrbDRZAcfxI9F8yt516LcU9j0ZeaxoL5SGMbVknaz0HvfotWz+eWC2wR6j2c46WX8upXg525mZlTeXit8vDgtsDd7eehlffUnt6Ba0vr8PTR27Z5JdD4N4vGNojycHHljA/wrif8zdgrYYOf+BzipWz4x6fFFqG/Xdt/kuNWna3bpaTP0a7nHjcIyD/+fiGPZrSwyBp/zUV9ZfD/AGuOTW03Ra4EV8wuCu9wD8xa9nD+NZGOQ7GyJoSLrRI4Dfr8PRcrdLnqy67G7lBzSNQkA/BfGXldoOu3DsyM9XH1PstT4R4zZ8RZ/aGx5bWjSdQ0Sn0JcNifoto4f4v4Mus5MUkElkskcPNbuP3elei4Twcke4Nes8HERYwkGml7zW5cR0r2FLHeWWmz0Oog11r0WW4VxTHzYS/ElDnvcQ+N5AyAL6uHYfzX1mxG+YxjvibGw3W462VztGeyGGeW9Nun9V487DjljfHILY8b+oPZw9COq+uThHy/M1fqyaSP3TdFYued7C5rr22Nbij0WY2PMNY59xPh7seV8L9y07OHRzezh8141tnMEImaP227MJ77XoP5han/AF/BfS4uSL1/qTGEUkyptdNYNAUgqrQUhIFNUVaEkArUCgnaSFRQKalNVHT+R/FvyY48XiIc6ONoZFkMFvY0bASM7gAVY3XSsjLZl4rjgSNlEzHsZLGdVE7H3aevVfme17eGcZyMYl2LPJA5wpxieWWPcdCvFy9JFvNfDpFsdR5d8G5GysdnPjMbRbmQuc97jq2j1HoO5I9V8PFfnaMNPC8EgMaA3JdH+oAOkDfbpa1OXxS4s5hjdmO0kFpIjja+jsfiAsLVS6+pNk3ZNm+5vufdY4ek7Z2zV+Wb+5UkptFr6LidoBSQgZSQpJRVKSUWkoNm8O89sXEIg8gNmDobP6up1adXtYXZ8zF0zC6+KMAj36L85X/rv9FtvAvEvLhljOU9+XC0aTG8t1gbUWurqK7ry83DNp2B0p+GDHI033Fe6wXEcEgMdRogsf8ALsV68TxB4fkzBrXvxzJRIkjppd0LbG3uvdPAXukiY1zmNa0xyNGqN4dZ+E/Sl47UmPcNxLn3GcYtjla7bR8Vjrtux4+XRafkPDwJAKJ2kHo79r6rpnGsZhjkkFOEIfHIPUCrH0XL8lhhlexxBaa3HQtNFpWKX/HfXbO6EKUyCNlK+nu+XmMJqbTtBSYUgp2tC0JItUUEKVQKqGmlaCVRSErRa0GhK0WoKQptFoKUkotJAIRaLUAhJK1A7StBStFBXqxuLzxFpimkZp2bpkcKH0+q8ZKSxMRPuDcbPw7nUwRSRiPzfMBc4yOu5HN0ua4faaRv62tXnDpXsDWmzTGt7+wCCrgcA9jpNZAcCdDtL6HoTe68fL0++ay7VvHyyfFeWp8eKOWYHd7oZGlpa6OVoDmh1+rCCFiAszm8zTTxZDJ5nyunljkcXsa43GC1jtdijpNbDssMOq68UTFclifZWmppUuqHadqaTpahlVotJNUMFNTSYVFISTpXQwU7U0ik0O0ApUik0VaLU0ik0VaRKVIpNAhFKTaaKStIpKBkpIISQBKLSIRSzIVpFOkiFFwISpACysR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esktop\10saw-cross-blog48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51520" y="2204864"/>
            <a:ext cx="8568952" cy="381642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251520" y="2204864"/>
            <a:ext cx="4680520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user\Desktop\b_252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796136" y="1772816"/>
            <a:ext cx="3347864" cy="341496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3738518"/>
            <a:ext cx="4592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То</a:t>
            </a:r>
            <a:r>
              <a:rPr lang="en-US" sz="1600" b="1" i="1" dirty="0" smtClean="0"/>
              <a:t> strive, to seek, to find, and not to yield</a:t>
            </a:r>
            <a:endParaRPr lang="ru-RU" sz="1600" b="1" i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1196752"/>
            <a:ext cx="8640960" cy="49816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66247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открытия Антарктиды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интересна и удивительна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6237312"/>
            <a:ext cx="6187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Антарктиду искали и нашли наоборот!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484784"/>
            <a:ext cx="4355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bg1"/>
                </a:solidFill>
              </a:rPr>
              <a:t>Еще в давние времена люди считали, что в южной полярной области лежит большая, никем не изведанная земля. О ней ходили легенды. Говорили всякое, но чаще всего - о золоте и алмазах, которыми она так богата. </a:t>
            </a:r>
          </a:p>
          <a:p>
            <a:pPr algn="just"/>
            <a:r>
              <a:rPr lang="ru-RU" i="1" dirty="0" smtClean="0">
                <a:solidFill>
                  <a:schemeClr val="bg1"/>
                </a:solidFill>
              </a:rPr>
              <a:t>Получилось так, что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bg1"/>
                </a:solidFill>
              </a:rPr>
              <a:t>сначала ее назвали, потом нанесли на карту  и только потом открыли.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Users\user\Desktop\sgvsbfledd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7849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5380672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80px-Antarctica_relief_location_map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64088" y="1628800"/>
            <a:ext cx="3312368" cy="331236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вал 6"/>
          <p:cNvSpPr/>
          <p:nvPr/>
        </p:nvSpPr>
        <p:spPr>
          <a:xfrm flipH="1">
            <a:off x="6948264" y="3212976"/>
            <a:ext cx="170305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72200" y="2708920"/>
            <a:ext cx="19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Южный полюс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092" y="764704"/>
            <a:ext cx="87403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Американская антарктическая станция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Амундсен - Скотт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http://im4.asset.yvimg.kz/userimages/ecotur/87wSuAAl028PV2EOMNuu0pYxvm8b8V.jpg"/>
          <p:cNvPicPr>
            <a:picLocks noChangeAspect="1" noChangeArrowheads="1"/>
          </p:cNvPicPr>
          <p:nvPr/>
        </p:nvPicPr>
        <p:blipFill>
          <a:blip r:embed="rId5" cstate="print"/>
          <a:srcRect l="7778" t="30828" r="18889" b="7776"/>
          <a:stretch>
            <a:fillRect/>
          </a:stretch>
        </p:blipFill>
        <p:spPr bwMode="auto">
          <a:xfrm>
            <a:off x="1475656" y="3284984"/>
            <a:ext cx="5556617" cy="28083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63688" y="3284984"/>
            <a:ext cx="18485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1956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1520" y="1516143"/>
            <a:ext cx="33843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1956 году, точно на Южном полюсе,   была открыта американская антарктическая станция , которая  была названа Амундсен-Скотт , в честь первооткрывателей 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8640960" cy="5760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/>
          </a:p>
        </p:txBody>
      </p:sp>
      <p:pic>
        <p:nvPicPr>
          <p:cNvPr id="45058" name="Picture 2" descr="http://tema.ru/travel/antarctica/4F2C8165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6940" t="28336" b="39928"/>
          <a:stretch>
            <a:fillRect/>
          </a:stretch>
        </p:blipFill>
        <p:spPr bwMode="auto">
          <a:xfrm>
            <a:off x="251520" y="1196752"/>
            <a:ext cx="8640960" cy="1572699"/>
          </a:xfrm>
          <a:prstGeom prst="rect">
            <a:avLst/>
          </a:prstGeom>
          <a:noFill/>
        </p:spPr>
      </p:pic>
      <p:pic>
        <p:nvPicPr>
          <p:cNvPr id="45062" name="Picture 6" descr="http://app1.plastikk.capasit.net/onecall_wintercamp11/wp-content/uploads/2011/12/Ceremonial_South_Pole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r="-6122"/>
          <a:stretch>
            <a:fillRect/>
          </a:stretch>
        </p:blipFill>
        <p:spPr bwMode="auto">
          <a:xfrm>
            <a:off x="251520" y="2852937"/>
            <a:ext cx="4283968" cy="2808312"/>
          </a:xfrm>
          <a:prstGeom prst="rect">
            <a:avLst/>
          </a:prstGeom>
          <a:noFill/>
        </p:spPr>
      </p:pic>
      <p:pic>
        <p:nvPicPr>
          <p:cNvPr id="45064" name="Picture 8" descr="http://tema.ru/travel/antarctica/4F2C8447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23436" t="30171" r="20621" b="8624"/>
          <a:stretch>
            <a:fillRect/>
          </a:stretch>
        </p:blipFill>
        <p:spPr bwMode="auto">
          <a:xfrm>
            <a:off x="4716016" y="2564904"/>
            <a:ext cx="4104456" cy="2880320"/>
          </a:xfrm>
          <a:prstGeom prst="rect">
            <a:avLst/>
          </a:prstGeom>
          <a:noFill/>
        </p:spPr>
      </p:pic>
      <p:pic>
        <p:nvPicPr>
          <p:cNvPr id="45066" name="Picture 10" descr="http://tema.ru/travel/antarctica/4F2C8456.jpg"/>
          <p:cNvPicPr>
            <a:picLocks noChangeAspect="1" noChangeArrowheads="1"/>
          </p:cNvPicPr>
          <p:nvPr/>
        </p:nvPicPr>
        <p:blipFill>
          <a:blip r:embed="rId6" cstate="print"/>
          <a:srcRect l="34020" t="7934" r="25913" b="51263"/>
          <a:stretch>
            <a:fillRect/>
          </a:stretch>
        </p:blipFill>
        <p:spPr bwMode="auto">
          <a:xfrm>
            <a:off x="4355976" y="2852936"/>
            <a:ext cx="4104456" cy="28083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5733256"/>
            <a:ext cx="799288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год его местоположение меняется в связи с движением ледника. Поэтому раз в год знак переставляют, при этом меняя на новый 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Такая традиция. Старые знаки хранятся в витрине на базе.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88640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Географический Южный полюс сегодня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619672" y="1916832"/>
            <a:ext cx="936104" cy="7920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60032" y="1916832"/>
            <a:ext cx="1224136" cy="7200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1520" y="54868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Monotype Corsiva" pitchFamily="66" charset="0"/>
              </a:rPr>
              <a:t>Южный полюс </a:t>
            </a:r>
            <a:r>
              <a:rPr lang="ru-RU" sz="2000" dirty="0" smtClean="0">
                <a:solidFill>
                  <a:sysClr val="windowText" lastClr="000000"/>
                </a:solidFill>
                <a:latin typeface="Monotype Corsiva" pitchFamily="66" charset="0"/>
              </a:rPr>
              <a:t>располагается в пределах Полярного плата Антарктиды на высоте 2800м. </a:t>
            </a:r>
            <a:r>
              <a:rPr lang="en-US" sz="2000" dirty="0" smtClean="0"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ysClr val="windowText" lastClr="000000"/>
                </a:solidFill>
                <a:latin typeface="Monotype Corsiva" pitchFamily="66" charset="0"/>
              </a:rPr>
              <a:t>Толщина льда — 2840 метров; среднегодовая температура −48,9°C.</a:t>
            </a:r>
            <a:endParaRPr lang="ru-RU" sz="2000" dirty="0"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  <p:pic>
        <p:nvPicPr>
          <p:cNvPr id="45070" name="Picture 14" descr="http://cdn1.share.slickpic.com/u/sdolya/20121202SouthPole/org/20121207_south_pole_192/web.jpg"/>
          <p:cNvPicPr>
            <a:picLocks noChangeAspect="1" noChangeArrowheads="1"/>
          </p:cNvPicPr>
          <p:nvPr/>
        </p:nvPicPr>
        <p:blipFill>
          <a:blip r:embed="rId7" cstate="print"/>
          <a:srcRect l="36296" t="27025" r="22804" b="27355"/>
          <a:stretch>
            <a:fillRect/>
          </a:stretch>
        </p:blipFill>
        <p:spPr bwMode="auto">
          <a:xfrm>
            <a:off x="251520" y="2852936"/>
            <a:ext cx="4032448" cy="2808312"/>
          </a:xfrm>
          <a:prstGeom prst="rect">
            <a:avLst/>
          </a:prstGeom>
          <a:noFill/>
        </p:spPr>
      </p:pic>
      <p:pic>
        <p:nvPicPr>
          <p:cNvPr id="45068" name="Picture 12" descr="http://tema.ru/travel/antarctica/4F2C83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3356992"/>
            <a:ext cx="3960440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476672"/>
            <a:ext cx="8640960" cy="5184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716016" y="2420888"/>
            <a:ext cx="4153167" cy="2736304"/>
          </a:xfrm>
          <a:prstGeom prst="rect">
            <a:avLst/>
          </a:prstGeom>
          <a:ln w="28575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908720"/>
            <a:ext cx="8495848" cy="115212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Международный геофизический год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1957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1958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г.г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Исследования в Антарктиде проводили 12 стран: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Аргентина, Австралия, Англия, Бельгия, Норвегия, Новая Зеландия, СССР, США, Франция, Чили, ЮАР и Япония.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733256"/>
            <a:ext cx="864096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установлены базы для наблюдений,  проведён ряд экспедиций в глубину Антарктиды, начались внутренние исследования Антарктиды.   Открыт Южный полюс холода - станция Восток -89,2.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476672"/>
            <a:ext cx="86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Современные исследования Антарктиды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7" name="Picture 5" descr="http://img.lenta.ru/news/2008/01/11/flight/picture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95536" y="2420887"/>
            <a:ext cx="4104456" cy="2664297"/>
          </a:xfrm>
          <a:prstGeom prst="rect">
            <a:avLst/>
          </a:prstGeom>
          <a:ln w="28575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00" name="Picture 4" descr="http://www.odnako.org/userfiles/shablon2.jpg"/>
          <p:cNvPicPr>
            <a:picLocks noChangeAspect="1" noChangeArrowheads="1"/>
          </p:cNvPicPr>
          <p:nvPr/>
        </p:nvPicPr>
        <p:blipFill>
          <a:blip r:embed="rId5" cstate="print"/>
          <a:srcRect l="3150" t="2589" r="3926" b="1618"/>
          <a:stretch>
            <a:fillRect/>
          </a:stretch>
        </p:blipFill>
        <p:spPr bwMode="auto">
          <a:xfrm>
            <a:off x="2339752" y="3068960"/>
            <a:ext cx="4248472" cy="26642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9512" y="1052736"/>
            <a:ext cx="8784976" cy="554461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733256"/>
            <a:ext cx="8640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34BC"/>
                </a:solidFill>
              </a:rPr>
              <a:t>Действующие: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Беллинсгаузен, Мирная, </a:t>
            </a:r>
            <a:r>
              <a:rPr lang="ru-RU" dirty="0" err="1" smtClean="0"/>
              <a:t>Новолазаревская</a:t>
            </a:r>
            <a:r>
              <a:rPr lang="ru-RU" dirty="0" smtClean="0"/>
              <a:t>, Восток, Прогресс.</a:t>
            </a:r>
            <a:endParaRPr lang="ru-RU" b="1" dirty="0" smtClean="0"/>
          </a:p>
          <a:p>
            <a:r>
              <a:rPr lang="ru-RU" b="1" dirty="0" err="1" smtClean="0">
                <a:solidFill>
                  <a:srgbClr val="C00000"/>
                </a:solidFill>
              </a:rPr>
              <a:t>Законсервированнные</a:t>
            </a:r>
            <a:r>
              <a:rPr lang="ru-RU" dirty="0" smtClean="0"/>
              <a:t>: Молодёжная, Дружная, Ленинградская, Русская, Союз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76672"/>
            <a:ext cx="60789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Российские станции в Антарктиде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80728"/>
            <a:ext cx="878497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российские антарктические станции каждый год приезжают люди, которые занимаются  изучением  снежного покрова, органического мира, климата и др. Самой крупной российской станцией - является станция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Молодежная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с 2006 года функционирующая как сезонная база.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антарктида\Desktop\antarctica_ru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923928" y="2204864"/>
            <a:ext cx="5040560" cy="35283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2420888"/>
            <a:ext cx="170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Восток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http://cdn2.img22.rian.ru/images/91245/90/912459053.jpg"/>
          <p:cNvPicPr>
            <a:picLocks noChangeAspect="1" noChangeArrowheads="1"/>
          </p:cNvPicPr>
          <p:nvPr/>
        </p:nvPicPr>
        <p:blipFill>
          <a:blip r:embed="rId4" cstate="print"/>
          <a:srcRect l="22953"/>
          <a:stretch>
            <a:fillRect/>
          </a:stretch>
        </p:blipFill>
        <p:spPr bwMode="auto">
          <a:xfrm>
            <a:off x="179512" y="2204864"/>
            <a:ext cx="4176464" cy="35283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51720" y="227687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Станция Восток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2664296" cy="44577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Станция «Восток»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8104" y="0"/>
            <a:ext cx="3383280" cy="3744416"/>
          </a:xfrm>
        </p:spPr>
        <p:txBody>
          <a:bodyPr>
            <a:noAutofit/>
          </a:bodyPr>
          <a:lstStyle/>
          <a:p>
            <a:pPr algn="just"/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февраля 2012 года на станции «Восток» российские ученые после более 30 лет бурения проникли в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подледниковое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озеро Восток в Антарктиде. </a:t>
            </a:r>
          </a:p>
          <a:p>
            <a:pPr algn="just"/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Озеро Восток уникально.</a:t>
            </a:r>
          </a:p>
          <a:p>
            <a:pPr algn="just"/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Возможно, оно находилось в изоляции от земной поверхности на протяжении нескольких миллионов лет. </a:t>
            </a:r>
          </a:p>
          <a:p>
            <a:pPr algn="just"/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полагают учёные, в водах озера могут обитать живые организмы, ибо в нём имеются все необходимые для жизни факторы.</a:t>
            </a:r>
          </a:p>
          <a:p>
            <a:pPr algn="just"/>
            <a:endParaRPr lang="ru-RU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b.vimeocdn.com/ts/330/730/330730755_6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21" y="1628775"/>
            <a:ext cx="4956520" cy="3632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3416" y="5661248"/>
            <a:ext cx="8461162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ткрытие озера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осток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одно из крупнейших географических открытий второй половины 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magazin-kartin.ru/_mod_files/ce_images/news/ozero_vostok_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71650" b="59751"/>
          <a:stretch>
            <a:fillRect/>
          </a:stretch>
        </p:blipFill>
        <p:spPr bwMode="auto">
          <a:xfrm>
            <a:off x="3419872" y="260648"/>
            <a:ext cx="1982619" cy="16075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9" name="Picture 13" descr="http://www.stsl.ru/media/iblock/9ae/2009ant4_0004.jpg_thumbnail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716016" y="3645024"/>
            <a:ext cx="4128458" cy="2952328"/>
          </a:xfrm>
          <a:prstGeom prst="rect">
            <a:avLst/>
          </a:prstGeom>
          <a:noFill/>
        </p:spPr>
      </p:pic>
      <p:pic>
        <p:nvPicPr>
          <p:cNvPr id="49158" name="Picture 6" descr="http://zateevo.ru/userfiles/image/Sobitiya/210208/antarktida02.jpg"/>
          <p:cNvPicPr>
            <a:picLocks noChangeAspect="1" noChangeArrowheads="1"/>
          </p:cNvPicPr>
          <p:nvPr/>
        </p:nvPicPr>
        <p:blipFill>
          <a:blip r:embed="rId4" cstate="print"/>
          <a:srcRect b="14951"/>
          <a:stretch>
            <a:fillRect/>
          </a:stretch>
        </p:blipFill>
        <p:spPr bwMode="auto">
          <a:xfrm>
            <a:off x="611560" y="404665"/>
            <a:ext cx="5904656" cy="3312367"/>
          </a:xfrm>
          <a:prstGeom prst="rect">
            <a:avLst/>
          </a:prstGeom>
          <a:noFill/>
        </p:spPr>
      </p:pic>
      <p:pic>
        <p:nvPicPr>
          <p:cNvPr id="2050" name="Picture 2" descr="C:\Users\user\Desktop\антарктида\Desktop\antarctica_ru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292080" y="404664"/>
            <a:ext cx="3528392" cy="33123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1560" y="3717033"/>
            <a:ext cx="4392488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1968 году основана самая северная советская научная станция в Антарктиде — Беллинсгаузен.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Российские полярники часто называют станцию Беллинсгаузен «курортом», ведь, по сравнению с остальными арктическими станциями, здесь неприлично тепло круглый год! В самый тёплый месяц февраль (антарктическое лето) – (+1) С, в самый холодный (август) – (-7)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80112" y="112474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548680"/>
            <a:ext cx="4179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«Беллинсгаузен»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3" name="Picture 7" descr="C:\Users\user\Desktop\1735246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b="4618"/>
          <a:stretch>
            <a:fillRect/>
          </a:stretch>
        </p:blipFill>
        <p:spPr bwMode="auto">
          <a:xfrm>
            <a:off x="1763688" y="2852936"/>
            <a:ext cx="5904656" cy="37444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67944" y="3068960"/>
            <a:ext cx="3268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« Прогресс»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884368" y="162880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3" descr="C:\Users\user\Desktop\МОУ СШ №11\антарктида\16s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95536" y="980728"/>
            <a:ext cx="8486563" cy="55136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653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Мак-Мёрдо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(США)  - крупнейшая станция в Антарктиде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Мак-Мёрдо (антарктическая станция) (Антарктида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980728"/>
            <a:ext cx="2381250" cy="238125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740352" y="2564904"/>
            <a:ext cx="194320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661248"/>
            <a:ext cx="856895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Мёрдо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располагается рядом с шельфовым ледником Росса.  Имеет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 аэродрома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(из них 2 сезонных), место для посадки вертолётов и более 100 строений. На станции действуют оранжереи, снабжающие персонал свежими продуктами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www.infoniac.ru/upload/medialibrary/12e/12e99c0a7c606625edb5a3bf6c914db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55576" y="1340768"/>
            <a:ext cx="7632848" cy="4512501"/>
          </a:xfrm>
          <a:prstGeom prst="rect">
            <a:avLst/>
          </a:prstGeom>
          <a:ln w="28575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2"/>
          <p:cNvSpPr txBox="1"/>
          <p:nvPr/>
        </p:nvSpPr>
        <p:spPr>
          <a:xfrm>
            <a:off x="683568" y="6093296"/>
            <a:ext cx="7883890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Антарктида – материк международного сотрудничества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3251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материк находится под юрисдикцией Антарктического соглашения, требующего бережного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отношения к земле и ресурсам, а также использования их только в мирных целях. Договор был заключен 1 декабря 1959 года в Вашингтоне, а на январь 2010 число участников договора входило 46 государств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340768"/>
            <a:ext cx="766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Размещение военных объектов, а также заход боевых кораблей и вооружённых судов южнее 60-го градуса широты запрещены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6" name="Picture 4" descr="C:\Users\user\Desktop\МОУ СШ №11\антарктида\2 (1)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364088" y="188640"/>
            <a:ext cx="3635896" cy="218487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512" y="188640"/>
            <a:ext cx="4032448" cy="4278094"/>
          </a:xfrm>
          <a:prstGeom prst="rect">
            <a:avLst/>
          </a:prstGeom>
          <a:solidFill>
            <a:srgbClr val="005C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 льда в Антарктиде и света!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Здесь холодные дуют ветра,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Здесь не видно привычного лета,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Даже летом мороз, холода.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Материк этот долго искали,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пробивались сквозь бури и лед,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Кук решил, что не надо медали,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 за что он вперед не пройдет.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 отважные русские люди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Смело шли всё вперед и вперёд,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Покорит Антарктиду решили,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Вышли в море на судне «Восток».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 стихией сражались умело ,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награда за это была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l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Антарктида </a:t>
            </a:r>
            <a:endPara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любила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лишь смелых</a:t>
            </a:r>
            <a:b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открыла свои берега.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229200"/>
            <a:ext cx="153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Н.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Жиманов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«Антарктида»</a:t>
            </a:r>
            <a:endParaRPr lang="ru-RU" sz="1400" dirty="0"/>
          </a:p>
        </p:txBody>
      </p:sp>
      <p:pic>
        <p:nvPicPr>
          <p:cNvPr id="2050" name="Picture 2" descr="http://pics.livejournal.com/goodsmith/pic/001ae2w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b="5177"/>
          <a:stretch>
            <a:fillRect/>
          </a:stretch>
        </p:blipFill>
        <p:spPr bwMode="auto">
          <a:xfrm>
            <a:off x="2051720" y="4509120"/>
            <a:ext cx="3600400" cy="2185657"/>
          </a:xfrm>
          <a:prstGeom prst="rect">
            <a:avLst/>
          </a:prstGeom>
          <a:noFill/>
        </p:spPr>
      </p:pic>
      <p:pic>
        <p:nvPicPr>
          <p:cNvPr id="2052" name="Picture 4" descr="http://daypic.ru/wp-content/uploads/2011/03/2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980728"/>
            <a:ext cx="3600400" cy="2232248"/>
          </a:xfrm>
          <a:prstGeom prst="rect">
            <a:avLst/>
          </a:prstGeom>
          <a:noFill/>
        </p:spPr>
      </p:pic>
      <p:pic>
        <p:nvPicPr>
          <p:cNvPr id="49162" name="Picture 10" descr="C:\Users\user\Desktop\МОУ СШ №11\антарктида\zer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b="6793"/>
          <a:stretch>
            <a:fillRect/>
          </a:stretch>
        </p:blipFill>
        <p:spPr bwMode="auto">
          <a:xfrm>
            <a:off x="4355976" y="2420888"/>
            <a:ext cx="3619553" cy="2232248"/>
          </a:xfrm>
          <a:prstGeom prst="rect">
            <a:avLst/>
          </a:prstGeom>
          <a:noFill/>
        </p:spPr>
      </p:pic>
      <p:pic>
        <p:nvPicPr>
          <p:cNvPr id="49163" name="Picture 11" descr="C:\Users\user\Desktop\МОУ СШ №11\антарктида\загруженное (2)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5364088" y="4077072"/>
            <a:ext cx="3600400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user\Desktop\sgvsbfledd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548680"/>
            <a:ext cx="8136904" cy="4536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Ис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78904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http://www.antarktis.ru/index.php?mn=def&amp;mns=gux667ecshbcn1b3wn35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http://www.vokrugsveta.ru/search/?col=&amp;text=+%EE%F2%EA%F0%FB%F2%E8%E5+%E0%ED%F2%E0%F0%EA%F2%E8%E4%FB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http://xn--e1ajmjdg.xn--p1ai/archives/8-11/ques.php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http://www.vokrugsveta.com/S4/proshloe/am_scott2.htm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488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http://nat-geo.ru/article/304-yuzhnyiy-polyus-amundsen-protiv-skotta/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68960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http://ria.ru/discovery/20120206/558471210.html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70892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http://ria.ru/interview/20121101/908631405.html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429000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http://nado.znate.ru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116632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Источники информации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1124744"/>
          <a:ext cx="9144000" cy="230425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48000"/>
                <a:gridCol w="3048000"/>
                <a:gridCol w="3048000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Имя ученого, путешественника</a:t>
                      </a:r>
                      <a:endParaRPr lang="ru-RU" dirty="0"/>
                    </a:p>
                  </a:txBody>
                  <a:tcPr>
                    <a:solidFill>
                      <a:srgbClr val="0C7D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endParaRPr lang="ru-RU" dirty="0"/>
                    </a:p>
                  </a:txBody>
                  <a:tcPr>
                    <a:solidFill>
                      <a:srgbClr val="0C7D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</a:t>
                      </a:r>
                      <a:endParaRPr lang="ru-RU" dirty="0"/>
                    </a:p>
                  </a:txBody>
                  <a:tcPr>
                    <a:solidFill>
                      <a:srgbClr val="0C7DE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C7DE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C7DE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C7DE4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0178" name="Picture 2" descr="http://gvozd.artphoto.pro/photo.ashx?photoid=551527&amp;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открытия и исследования Антарктиды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39552" y="332656"/>
            <a:ext cx="8064896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Picture 3" descr="C:\Users\user\Desktop\5ec11cb25217.gif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>
          <a:xfrm>
            <a:off x="3509464" y="548680"/>
            <a:ext cx="4878960" cy="29523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Picture 3" descr="C:\Users\user\Desktop\_010.jpg"/>
          <p:cNvPicPr>
            <a:picLocks noChangeAspect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>
          <a:xfrm>
            <a:off x="0" y="2492896"/>
            <a:ext cx="2893951" cy="27089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3"/>
          <p:cNvSpPr txBox="1"/>
          <p:nvPr/>
        </p:nvSpPr>
        <p:spPr>
          <a:xfrm>
            <a:off x="683568" y="332656"/>
            <a:ext cx="5976663" cy="1261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Georgia"/>
              </a:rPr>
              <a:t>началось все с </a:t>
            </a:r>
            <a:r>
              <a:rPr lang="ru-RU" sz="2000" b="1" i="0" u="none" strike="noStrike" kern="120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Georgia"/>
              </a:rPr>
              <a:t>названия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Georgia"/>
              </a:rPr>
              <a:t>   </a:t>
            </a:r>
            <a:endParaRPr lang="ru-RU" sz="2000" b="1" i="0" u="none" strike="noStrike" kern="1200" cap="all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FillTx/>
              <a:latin typeface="Georgia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5076056" y="2492896"/>
            <a:ext cx="1853392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Georgia"/>
              </a:rPr>
              <a:t>Арктика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5004048" y="5805264"/>
            <a:ext cx="2577950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Georgia"/>
              </a:rPr>
              <a:t>Антарктика</a:t>
            </a:r>
          </a:p>
        </p:txBody>
      </p:sp>
      <p:sp>
        <p:nvSpPr>
          <p:cNvPr id="9" name="Овал 23"/>
          <p:cNvSpPr/>
          <p:nvPr/>
        </p:nvSpPr>
        <p:spPr>
          <a:xfrm>
            <a:off x="4572000" y="2996952"/>
            <a:ext cx="3096343" cy="278660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w="28575">
            <a:solidFill>
              <a:srgbClr val="7030A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Georgia"/>
            </a:endParaRPr>
          </a:p>
        </p:txBody>
      </p:sp>
      <p:sp>
        <p:nvSpPr>
          <p:cNvPr id="10" name="Полилиния 26"/>
          <p:cNvSpPr/>
          <p:nvPr/>
        </p:nvSpPr>
        <p:spPr>
          <a:xfrm>
            <a:off x="5076056" y="3356992"/>
            <a:ext cx="2088231" cy="2868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57300"/>
              <a:gd name="f7" fmla="val 142874"/>
              <a:gd name="f8" fmla="val 110728"/>
              <a:gd name="f9" fmla="val 46434"/>
              <a:gd name="f10" fmla="val 221456"/>
              <a:gd name="f11" fmla="val 92869"/>
              <a:gd name="f12" fmla="val 371475"/>
              <a:gd name="f13" fmla="val 114300"/>
              <a:gd name="f14" fmla="val 521494"/>
              <a:gd name="f15" fmla="val 135731"/>
              <a:gd name="f16" fmla="val 752475"/>
              <a:gd name="f17" fmla="val 900112"/>
              <a:gd name="f18" fmla="val 128587"/>
              <a:gd name="f19" fmla="val 1047749"/>
              <a:gd name="f20" fmla="val 28575"/>
              <a:gd name="f21" fmla="+- 0 0 -90"/>
              <a:gd name="f22" fmla="*/ f3 1 1257300"/>
              <a:gd name="f23" fmla="*/ f4 1 142874"/>
              <a:gd name="f24" fmla="+- f7 0 f5"/>
              <a:gd name="f25" fmla="+- f6 0 f5"/>
              <a:gd name="f26" fmla="*/ f21 f0 1"/>
              <a:gd name="f27" fmla="*/ f25 1 1257300"/>
              <a:gd name="f28" fmla="*/ f24 1 142874"/>
              <a:gd name="f29" fmla="*/ 0 f25 1"/>
              <a:gd name="f30" fmla="*/ 0 f24 1"/>
              <a:gd name="f31" fmla="*/ 371475 f25 1"/>
              <a:gd name="f32" fmla="*/ 114300 f24 1"/>
              <a:gd name="f33" fmla="*/ 900112 f25 1"/>
              <a:gd name="f34" fmla="*/ 128587 f24 1"/>
              <a:gd name="f35" fmla="*/ 1257300 f25 1"/>
              <a:gd name="f36" fmla="*/ 28575 f24 1"/>
              <a:gd name="f37" fmla="*/ f26 1 f2"/>
              <a:gd name="f38" fmla="*/ f29 1 1257300"/>
              <a:gd name="f39" fmla="*/ f30 1 142874"/>
              <a:gd name="f40" fmla="*/ f31 1 1257300"/>
              <a:gd name="f41" fmla="*/ f32 1 142874"/>
              <a:gd name="f42" fmla="*/ f33 1 1257300"/>
              <a:gd name="f43" fmla="*/ f34 1 142874"/>
              <a:gd name="f44" fmla="*/ f35 1 1257300"/>
              <a:gd name="f45" fmla="*/ f36 1 142874"/>
              <a:gd name="f46" fmla="*/ f5 1 f27"/>
              <a:gd name="f47" fmla="*/ f6 1 f27"/>
              <a:gd name="f48" fmla="*/ f5 1 f28"/>
              <a:gd name="f49" fmla="*/ f7 1 f28"/>
              <a:gd name="f50" fmla="+- f37 0 f1"/>
              <a:gd name="f51" fmla="*/ f38 1 f27"/>
              <a:gd name="f52" fmla="*/ f39 1 f28"/>
              <a:gd name="f53" fmla="*/ f40 1 f27"/>
              <a:gd name="f54" fmla="*/ f41 1 f28"/>
              <a:gd name="f55" fmla="*/ f42 1 f27"/>
              <a:gd name="f56" fmla="*/ f43 1 f28"/>
              <a:gd name="f57" fmla="*/ f44 1 f27"/>
              <a:gd name="f58" fmla="*/ f45 1 f28"/>
              <a:gd name="f59" fmla="*/ f46 f22 1"/>
              <a:gd name="f60" fmla="*/ f47 f22 1"/>
              <a:gd name="f61" fmla="*/ f49 f23 1"/>
              <a:gd name="f62" fmla="*/ f48 f23 1"/>
              <a:gd name="f63" fmla="*/ f51 f22 1"/>
              <a:gd name="f64" fmla="*/ f52 f23 1"/>
              <a:gd name="f65" fmla="*/ f53 f22 1"/>
              <a:gd name="f66" fmla="*/ f54 f23 1"/>
              <a:gd name="f67" fmla="*/ f55 f22 1"/>
              <a:gd name="f68" fmla="*/ f56 f23 1"/>
              <a:gd name="f69" fmla="*/ f57 f22 1"/>
              <a:gd name="f70" fmla="*/ f5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3" y="f64"/>
              </a:cxn>
              <a:cxn ang="f50">
                <a:pos x="f65" y="f66"/>
              </a:cxn>
              <a:cxn ang="f50">
                <a:pos x="f67" y="f68"/>
              </a:cxn>
              <a:cxn ang="f50">
                <a:pos x="f69" y="f70"/>
              </a:cxn>
              <a:cxn ang="f50">
                <a:pos x="f69" y="f70"/>
              </a:cxn>
            </a:cxnLst>
            <a:rect l="f59" t="f62" r="f60" b="f61"/>
            <a:pathLst>
              <a:path w="1257300" h="142874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7"/>
                  <a:pt x="f17" y="f18"/>
                </a:cubicBezTo>
                <a:cubicBezTo>
                  <a:pt x="f19" y="f13"/>
                  <a:pt x="f6" y="f20"/>
                  <a:pt x="f6" y="f20"/>
                </a:cubicBezTo>
                <a:lnTo>
                  <a:pt x="f6" y="f2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5354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Georgia"/>
            </a:endParaRPr>
          </a:p>
        </p:txBody>
      </p:sp>
      <p:sp>
        <p:nvSpPr>
          <p:cNvPr id="11" name="Полилиния 31"/>
          <p:cNvSpPr/>
          <p:nvPr/>
        </p:nvSpPr>
        <p:spPr>
          <a:xfrm>
            <a:off x="5220072" y="5301208"/>
            <a:ext cx="1800200" cy="2160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57312"/>
              <a:gd name="f7" fmla="val 116681"/>
              <a:gd name="f8" fmla="val 97631"/>
              <a:gd name="f9" fmla="val 75009"/>
              <a:gd name="f10" fmla="val 195263"/>
              <a:gd name="f11" fmla="val 33338"/>
              <a:gd name="f12" fmla="val 371475"/>
              <a:gd name="f13" fmla="val 16669"/>
              <a:gd name="f14" fmla="val 547687"/>
              <a:gd name="f15" fmla="val 892969"/>
              <a:gd name="f16" fmla="val 2382"/>
              <a:gd name="f17" fmla="val 1057275"/>
              <a:gd name="f18" fmla="val 1221581"/>
              <a:gd name="f19" fmla="val 30956"/>
              <a:gd name="f20" fmla="val 102394"/>
              <a:gd name="f21" fmla="+- 0 0 -90"/>
              <a:gd name="f22" fmla="*/ f3 1 1357312"/>
              <a:gd name="f23" fmla="*/ f4 1 116681"/>
              <a:gd name="f24" fmla="+- f7 0 f5"/>
              <a:gd name="f25" fmla="+- f6 0 f5"/>
              <a:gd name="f26" fmla="*/ f21 f0 1"/>
              <a:gd name="f27" fmla="*/ f25 1 1357312"/>
              <a:gd name="f28" fmla="*/ f24 1 116681"/>
              <a:gd name="f29" fmla="*/ 0 f25 1"/>
              <a:gd name="f30" fmla="*/ 116681 f24 1"/>
              <a:gd name="f31" fmla="*/ 371475 f25 1"/>
              <a:gd name="f32" fmla="*/ 16669 f24 1"/>
              <a:gd name="f33" fmla="*/ 1057275 f25 1"/>
              <a:gd name="f34" fmla="*/ 1357312 f25 1"/>
              <a:gd name="f35" fmla="*/ 102394 f24 1"/>
              <a:gd name="f36" fmla="*/ f26 1 f2"/>
              <a:gd name="f37" fmla="*/ f29 1 1357312"/>
              <a:gd name="f38" fmla="*/ f30 1 116681"/>
              <a:gd name="f39" fmla="*/ f31 1 1357312"/>
              <a:gd name="f40" fmla="*/ f32 1 116681"/>
              <a:gd name="f41" fmla="*/ f33 1 1357312"/>
              <a:gd name="f42" fmla="*/ f34 1 1357312"/>
              <a:gd name="f43" fmla="*/ f35 1 116681"/>
              <a:gd name="f44" fmla="*/ f5 1 f27"/>
              <a:gd name="f45" fmla="*/ f6 1 f27"/>
              <a:gd name="f46" fmla="*/ f5 1 f28"/>
              <a:gd name="f47" fmla="*/ f7 1 f28"/>
              <a:gd name="f48" fmla="+- f36 0 f1"/>
              <a:gd name="f49" fmla="*/ f37 1 f27"/>
              <a:gd name="f50" fmla="*/ f38 1 f28"/>
              <a:gd name="f51" fmla="*/ f39 1 f27"/>
              <a:gd name="f52" fmla="*/ f40 1 f28"/>
              <a:gd name="f53" fmla="*/ f41 1 f27"/>
              <a:gd name="f54" fmla="*/ f42 1 f27"/>
              <a:gd name="f55" fmla="*/ f43 1 f28"/>
              <a:gd name="f56" fmla="*/ f44 f22 1"/>
              <a:gd name="f57" fmla="*/ f45 f22 1"/>
              <a:gd name="f58" fmla="*/ f47 f23 1"/>
              <a:gd name="f59" fmla="*/ f46 f23 1"/>
              <a:gd name="f60" fmla="*/ f49 f22 1"/>
              <a:gd name="f61" fmla="*/ f50 f23 1"/>
              <a:gd name="f62" fmla="*/ f51 f22 1"/>
              <a:gd name="f63" fmla="*/ f52 f23 1"/>
              <a:gd name="f64" fmla="*/ f53 f22 1"/>
              <a:gd name="f65" fmla="*/ f54 f22 1"/>
              <a:gd name="f66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60" y="f61"/>
              </a:cxn>
              <a:cxn ang="f48">
                <a:pos x="f62" y="f63"/>
              </a:cxn>
              <a:cxn ang="f48">
                <a:pos x="f64" y="f63"/>
              </a:cxn>
              <a:cxn ang="f48">
                <a:pos x="f65" y="f66"/>
              </a:cxn>
              <a:cxn ang="f48">
                <a:pos x="f65" y="f66"/>
              </a:cxn>
            </a:cxnLst>
            <a:rect l="f56" t="f59" r="f57" b="f58"/>
            <a:pathLst>
              <a:path w="1357312" h="11668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5"/>
                  <a:pt x="f15" y="f16"/>
                  <a:pt x="f17" y="f13"/>
                </a:cubicBezTo>
                <a:cubicBezTo>
                  <a:pt x="f18" y="f19"/>
                  <a:pt x="f6" y="f20"/>
                  <a:pt x="f6" y="f20"/>
                </a:cubicBezTo>
                <a:lnTo>
                  <a:pt x="f6" y="f2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5354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6165304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i="1" dirty="0" err="1" smtClean="0"/>
              <a:t>Противомедведика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1763688" y="1340768"/>
            <a:ext cx="3312368" cy="1872208"/>
          </a:xfrm>
          <a:prstGeom prst="cloudCallout">
            <a:avLst>
              <a:gd name="adj1" fmla="val -36715"/>
              <a:gd name="adj2" fmla="val 754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«Земля имеет форму шара!»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836712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РИСТОТЕЛЬ</a:t>
            </a: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1520" y="5162709"/>
            <a:ext cx="432048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Аристотель предложил называть самую южную область планеты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«Антарктикой»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—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Противомедведикой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4581128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век до н.э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animBg="1"/>
      <p:bldP spid="10" grpId="0" animBg="1"/>
      <p:bldP spid="11" grpId="0" animBg="1"/>
      <p:bldP spid="12" grpId="0" build="p"/>
      <p:bldP spid="266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7544" y="332656"/>
            <a:ext cx="8208912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 descr="C:\Users\user\Desktop\00000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24744"/>
            <a:ext cx="5659424" cy="3628256"/>
          </a:xfrm>
          <a:prstGeom prst="rect">
            <a:avLst/>
          </a:prstGeom>
          <a:noFill/>
        </p:spPr>
      </p:pic>
      <p:pic>
        <p:nvPicPr>
          <p:cNvPr id="2053" name="Picture 5" descr="C:\Users\user\Desktop\ptolemy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79512" y="4219575"/>
            <a:ext cx="2195736" cy="263842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211960" y="4869160"/>
            <a:ext cx="3059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К. Птолемея 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1268760"/>
            <a:ext cx="3923928" cy="27363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,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районе Южного полюса должен находиться материк.</a:t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 разместили боги, чтобы уравновесить избыток земли в Северном полушарии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4868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толемей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3563888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75856" y="5805264"/>
            <a:ext cx="5184576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Предположил, что в районе Южного полюса должен находится материк. 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 Нанес его на карту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06 0.00995 0.0283 0.02014 0.05 0.03148 C 0.0717 0.04282 0.10625 0.05926 0.13055 0.06852 C 0.15486 0.07777 0.175 0.08426 0.19583 0.08703 C 0.21666 0.08981 0.23472 0.08773 0.25555 0.08518 C 0.27639 0.08264 0.30069 0.07801 0.32083 0.07222 C 0.34097 0.06643 0.35746 0.05833 0.37639 0.05 C 0.39531 0.04166 0.41649 0.0331 0.43472 0.02222 C 0.45295 0.01134 0.46944 -0.00186 0.48611 -0.01482 " pathEditMode="relative" ptsTypes="aaaa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08912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87624" y="332656"/>
            <a:ext cx="7055683" cy="4617720"/>
          </a:xfrm>
          <a:prstGeom prst="rect">
            <a:avLst/>
          </a:prstGeom>
        </p:spPr>
        <p:txBody>
          <a:bodyPr anchorCtr="1"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imes New Roman" pitchFamily="18"/>
              </a:rPr>
              <a:t>  Вслед за Птолемеем средневековые географы продолжали рисовать неведомый Южный материк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imes New Roman" pitchFamily="18"/>
              </a:rPr>
              <a:t> (объединявший АНТАРКТИДУ И  АВСТРАЛИЮ)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/>
                <a:ea typeface="+mn-ea"/>
                <a:cs typeface="Times New Roman" pitchFamily="18"/>
              </a:rPr>
              <a:t>Terra</a:t>
            </a:r>
            <a:r>
              <a:rPr kumimoji="0" lang="ru-RU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/>
                <a:ea typeface="+mn-ea"/>
                <a:cs typeface="Times New Roman" pitchFamily="18"/>
              </a:rPr>
              <a:t> </a:t>
            </a:r>
            <a:r>
              <a:rPr kumimoji="0" lang="ru-RU" sz="2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/>
                <a:ea typeface="+mn-ea"/>
                <a:cs typeface="Times New Roman" pitchFamily="18"/>
              </a:rPr>
              <a:t>Australis</a:t>
            </a:r>
            <a:r>
              <a:rPr kumimoji="0" lang="ru-RU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/>
                <a:ea typeface="+mn-ea"/>
                <a:cs typeface="Times New Roman" pitchFamily="18"/>
              </a:rPr>
              <a:t> </a:t>
            </a:r>
            <a:r>
              <a:rPr kumimoji="0" lang="ru-RU" sz="2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/>
                <a:ea typeface="+mn-ea"/>
                <a:cs typeface="Times New Roman" pitchFamily="18"/>
              </a:rPr>
              <a:t>Incognita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imes New Roman" pitchFamily="18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imes New Roman" pitchFamily="18"/>
              </a:rPr>
              <a:t>Неизвестная Южная Земля.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imes New Roman" pitchFamily="18"/>
            </a:endParaRPr>
          </a:p>
        </p:txBody>
      </p:sp>
      <p:pic>
        <p:nvPicPr>
          <p:cNvPr id="6" name="Picture 2" descr="http://s49.radikal.ru/i124/1011/7d/d799b84a14e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59632" y="1916832"/>
            <a:ext cx="6840760" cy="38690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35696" y="609329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Мир по </a:t>
            </a:r>
            <a:r>
              <a:rPr lang="ru-RU" dirty="0" err="1" smtClean="0"/>
              <a:t>Ортелиусу</a:t>
            </a:r>
            <a:r>
              <a:rPr lang="ru-RU" dirty="0" smtClean="0"/>
              <a:t>. Вторая половина XVI века.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2483768" y="5229200"/>
            <a:ext cx="484632" cy="9361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3819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476672"/>
            <a:ext cx="8208912" cy="6048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1642</a:t>
            </a:r>
            <a:endParaRPr lang="ru-RU" dirty="0"/>
          </a:p>
        </p:txBody>
      </p:sp>
      <p:pic>
        <p:nvPicPr>
          <p:cNvPr id="3" name="Picture 2" descr="C:\Users\user\Desktop\Put_07.gif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>
          <a:xfrm>
            <a:off x="2195736" y="1412776"/>
            <a:ext cx="6372197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esktop\антарктида\8_resize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12952" t="12644" r="10096" b="15706"/>
          <a:stretch>
            <a:fillRect/>
          </a:stretch>
        </p:blipFill>
        <p:spPr bwMode="auto">
          <a:xfrm>
            <a:off x="6372200" y="1916832"/>
            <a:ext cx="2253427" cy="20162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Picture 5" descr="C:\Users\user\Desktop\антарктида\Desktop\000021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>
          <a:xfrm>
            <a:off x="0" y="4221088"/>
            <a:ext cx="2123728" cy="263691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136904" cy="792084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en-US" sz="18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Через сто лет поисков голландские моряки открыли неведомый южный берег.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Это была Австралия - самый маленький материк, </a:t>
            </a:r>
            <a:r>
              <a:rPr lang="ru-RU" sz="18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из шести земных континентов.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30" y="6093296"/>
            <a:ext cx="6022805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</a:rPr>
              <a:t>Поиски Южной земли продолжались.</a:t>
            </a:r>
          </a:p>
        </p:txBody>
      </p:sp>
      <p:sp>
        <p:nvSpPr>
          <p:cNvPr id="7" name="Выноска-облако 10"/>
          <p:cNvSpPr/>
          <p:nvPr/>
        </p:nvSpPr>
        <p:spPr>
          <a:xfrm>
            <a:off x="0" y="1484784"/>
            <a:ext cx="4067946" cy="2736305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FFFFFF"/>
          </a:solidFill>
          <a:ln w="19046">
            <a:solidFill>
              <a:srgbClr val="5C92B5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«Для острова эта земля, несомненно,  слишком велика. А для материка, уравновешивающего огромные массы суши северного полушария, она кажется слишком малой» </a:t>
            </a:r>
            <a:endParaRPr lang="ru-RU" sz="1800" b="0" i="1" u="none" strike="noStrike" kern="1200" cap="none" spc="0" baseline="0" dirty="0">
              <a:solidFill>
                <a:srgbClr val="000000"/>
              </a:solidFill>
              <a:uFillTx/>
              <a:latin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1484784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1642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3789040"/>
            <a:ext cx="23503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бель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асман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085184"/>
            <a:ext cx="45720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Доказал, что Австралия не соединяется  на юге с таинственным континентом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404664"/>
            <a:ext cx="8496944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62068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98072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5" name="Picture 2" descr="C:\Users\user\Desktop\антарктида\9_resize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0492" t="8768" r="7358" b="10127"/>
          <a:stretch>
            <a:fillRect/>
          </a:stretch>
        </p:blipFill>
        <p:spPr bwMode="auto">
          <a:xfrm>
            <a:off x="6084168" y="3955082"/>
            <a:ext cx="3059832" cy="29029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67544" y="47667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Дальше других проник в антарктические воды  англичанин Джеймс Кук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во время своего кругосветного путешествия, заходя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Южный полярный круг,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встречал в этом районе морские льды и гигантские айсберги. Однако и эта экспедиция не увенчалась успехом, и Джеймс Кук вынужден был после возвращения написать:</a:t>
            </a:r>
          </a:p>
        </p:txBody>
      </p:sp>
      <p:pic>
        <p:nvPicPr>
          <p:cNvPr id="1027" name="Picture 3" descr="C:\Users\user\Desktop\82823466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44824"/>
            <a:ext cx="5472608" cy="400844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6732240" y="6488668"/>
            <a:ext cx="26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жеймс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ук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8772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Авторитет Д.Кука был настолько велик, что долгое время никто не решался продолжить поиски материка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220072" y="1628800"/>
            <a:ext cx="3744416" cy="2484856"/>
          </a:xfrm>
          <a:prstGeom prst="wedgeRoundRectCallout">
            <a:avLst>
              <a:gd name="adj1" fmla="val -1121"/>
              <a:gd name="adj2" fmla="val 86010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"...я смело могу сказать, что ни один человек никогда не решится проникнуть на юг дальше, чем это удалось мне. Земли, что могут находиться на юге, никогда не будут исследованы". </a:t>
            </a:r>
          </a:p>
          <a:p>
            <a:r>
              <a:rPr lang="ru-RU" dirty="0" smtClean="0"/>
              <a:t>				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2060848"/>
            <a:ext cx="1176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1773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869160"/>
            <a:ext cx="3600400" cy="646331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   </a:t>
            </a:r>
            <a:r>
              <a:rPr lang="ru-RU" dirty="0" smtClean="0"/>
              <a:t>Пересек  (впервые в истории)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Южный</a:t>
            </a:r>
            <a:r>
              <a:rPr lang="ru-RU" dirty="0" smtClean="0"/>
              <a:t> </a:t>
            </a:r>
            <a:r>
              <a:rPr lang="ru-RU" b="1" dirty="0" smtClean="0"/>
              <a:t>полярный</a:t>
            </a:r>
            <a:r>
              <a:rPr lang="ru-RU" dirty="0" smtClean="0"/>
              <a:t> </a:t>
            </a:r>
            <a:r>
              <a:rPr lang="ru-RU" b="1" dirty="0" smtClean="0"/>
              <a:t>круг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антарктида\антарктида\9646954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260648"/>
            <a:ext cx="828092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user\Desktop\Антарктид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7543" y="332656"/>
            <a:ext cx="8136905" cy="592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C:\Users\user\Desktop\антарктида\Безимени-1.jpg"/>
          <p:cNvPicPr>
            <a:picLocks noChangeAspect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>
          <a:xfrm>
            <a:off x="3347864" y="1628800"/>
            <a:ext cx="5436096" cy="480239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4" name="Прямоугольник 4"/>
          <p:cNvSpPr/>
          <p:nvPr/>
        </p:nvSpPr>
        <p:spPr>
          <a:xfrm>
            <a:off x="5076053" y="3573018"/>
            <a:ext cx="3419874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eorgia"/>
              </a:rPr>
              <a:t> </a:t>
            </a:r>
          </a:p>
        </p:txBody>
      </p:sp>
      <p:sp>
        <p:nvSpPr>
          <p:cNvPr id="5" name="Прямоугольник 5"/>
          <p:cNvSpPr/>
          <p:nvPr/>
        </p:nvSpPr>
        <p:spPr>
          <a:xfrm>
            <a:off x="467544" y="4005064"/>
            <a:ext cx="3275856" cy="175432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Прошло пятьдесят лет и в суровых водах южных ледовитых морей снова появились корабли отважных мореплавателей. Это были русские моряки.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395536" y="332656"/>
            <a:ext cx="396044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all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FillTx/>
                <a:latin typeface="Georgia"/>
              </a:rPr>
              <a:t>Открытие   Антарктиды</a:t>
            </a:r>
          </a:p>
        </p:txBody>
      </p:sp>
      <p:pic>
        <p:nvPicPr>
          <p:cNvPr id="8" name="Picture 2" descr="C:\Users\user\Desktop\ru_flag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48680"/>
            <a:ext cx="2047642" cy="119176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5877272"/>
            <a:ext cx="81369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взяли на себя труднейшую задачу: выяснить, наконец, существует ли загадочная земля на крайнем юге или нет?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12585</TotalTime>
  <Words>1578</Words>
  <Application>Microsoft Office PowerPoint</Application>
  <PresentationFormat>Экран (4:3)</PresentationFormat>
  <Paragraphs>209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    Через сто лет поисков голландские моряки открыли неведомый южный берег.  Это была Австралия - самый маленький материк, из шести земных континентов. 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Станция «Восток»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 Земли, лежащий под созвездием Медведицы, древние греки называли «Арктикой» — «Медвежьей областью». Философ Аристотель утверждал, что Земля — не блюдце, а шар. Пространство на другой половине шара нуждалось в именах. Тогда Аристотель и придумал называть самую южную область планеты «Антарктикой» — «Противомедведикой»</dc:title>
  <dc:creator>user</dc:creator>
  <cp:lastModifiedBy>user</cp:lastModifiedBy>
  <cp:revision>935</cp:revision>
  <dcterms:created xsi:type="dcterms:W3CDTF">2012-11-12T19:48:14Z</dcterms:created>
  <dcterms:modified xsi:type="dcterms:W3CDTF">2013-07-28T11:23:39Z</dcterms:modified>
</cp:coreProperties>
</file>