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</p:sldMasterIdLst>
  <p:sldIdLst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7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05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93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11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2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15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62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86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11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242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74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65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29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536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63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31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36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87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91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93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28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91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56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93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65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08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36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79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07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988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32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57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90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14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09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84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04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18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16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80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92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79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10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57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53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01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83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68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31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72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58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90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36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43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95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08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99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38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32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05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91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27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0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75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20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90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74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62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47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92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7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70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65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61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5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1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00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14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41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99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35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40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99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13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55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46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02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4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9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21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88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25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99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98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07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42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35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23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64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57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16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44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38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92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31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50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231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94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54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73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83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99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48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69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1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79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0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38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02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86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29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95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02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88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82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15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6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84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82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48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73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72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45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27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81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69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5BC0E-CA6C-4ED7-BA3F-B4964CFBFD9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8336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E7280-B836-47EC-9F73-E983EE566D6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6699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99FEB-350C-4927-BBB5-311BEFC52F5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295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5C9E9-867B-412D-AB33-7ADDF211B0C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7262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F5845-E8FD-4E89-B5A1-F8C1DE4650D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7642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D834F-D2F2-4C08-89F8-99C1F1E7448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9317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53DCF-96EC-4D0B-A36D-AC6183F36D4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770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17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16775-5A01-42FC-B580-3C5CC9F674C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79262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AA4CB-7C81-448C-8F66-0D72CBE521B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021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FF087-E32B-42FB-A028-CB175E060BB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0573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30C9B-2DDE-4546-876A-D00AB4B129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6536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5BC0E-CA6C-4ED7-BA3F-B4964CFBFD9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6683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E7280-B836-47EC-9F73-E983EE566D6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2252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99FEB-350C-4927-BBB5-311BEFC52F5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9735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5C9E9-867B-412D-AB33-7ADDF211B0C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788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F5845-E8FD-4E89-B5A1-F8C1DE4650D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5604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D834F-D2F2-4C08-89F8-99C1F1E7448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1749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13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53DCF-96EC-4D0B-A36D-AC6183F36D4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5461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16775-5A01-42FC-B580-3C5CC9F674C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545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AA4CB-7C81-448C-8F66-0D72CBE521B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9987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FF087-E32B-42FB-A028-CB175E060BB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5091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30C9B-2DDE-4546-876A-D00AB4B129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0789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81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26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65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46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71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75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51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48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6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47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77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37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234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61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78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11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93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19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45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40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90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12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71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9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475BC0E-CA6C-4ED7-BA3F-B4964CFBFD9F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01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7280-B836-47EC-9F73-E983EE566D6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66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9FEB-350C-4927-BBB5-311BEFC52F5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93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54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5C9E9-867B-412D-AB33-7ADDF211B0C1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56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F5845-E8FD-4E89-B5A1-F8C1DE4650DF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47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834F-D2F2-4C08-89F8-99C1F1E7448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46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53DCF-96EC-4D0B-A36D-AC6183F36D47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949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6775-5A01-42FC-B580-3C5CC9F674C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2587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A4CB-7C81-448C-8F66-0D72CBE521B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63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F087-E32B-42FB-A028-CB175E060BB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06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0C9B-2DDE-4546-876A-D00AB4B1291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0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8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83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49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29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44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40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50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11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26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51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86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19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9359-E79F-46FF-8C41-DD10ED4F64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79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65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2C66D-2210-418A-9466-FD020C4DA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09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EA09-5D0A-474D-8A2F-424BEFCDC7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79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9921D-649D-431F-AA51-453DB03086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80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02D4-B088-4E40-94CC-6E7657F3F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08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C4B-5B64-416F-BE99-43095003EA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85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9DA-31C7-4C3E-894B-9E1D8B663D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09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C0A1-0D12-4BE2-A6E8-78B98746E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9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D7AD-FAB9-4F41-949E-9A40E86623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7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43952-FB7C-4014-8177-F748E18606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00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0B9A7-1269-4C8D-A52E-8B73F8926D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75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2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7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6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4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11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8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19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5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0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98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8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09BBEB-863F-452C-A15E-74A6D924CA0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2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09BBEB-863F-452C-A15E-74A6D924CA0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3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512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85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57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94C6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9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0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AD035-BEBB-46E6-8C33-1172DC750B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19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3.wav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67.xml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6779"/>
            <a:ext cx="8604447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052736"/>
            <a:ext cx="7992888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 английского языка в 7 классе</a:t>
            </a:r>
          </a:p>
          <a:p>
            <a:pPr algn="ctr">
              <a:spcBef>
                <a:spcPct val="20000"/>
              </a:spcBef>
            </a:pPr>
            <a:r>
              <a:rPr lang="ru-RU" sz="36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подготовила и провела учитель </a:t>
            </a:r>
            <a:r>
              <a:rPr lang="ru-RU" sz="3600" dirty="0" err="1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Сатенова</a:t>
            </a:r>
            <a:r>
              <a:rPr lang="ru-RU" sz="36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Ж.А</a:t>
            </a:r>
            <a:r>
              <a:rPr lang="ru-RU" sz="36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г. Байконур 2013г.</a:t>
            </a:r>
            <a:endParaRPr lang="ru-RU" sz="36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4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enki_na_anglijskom_-_The_hokey_cokey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273.3376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03848" y="5816303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2757">
            <a:off x="186551" y="1418625"/>
            <a:ext cx="2094474" cy="156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28" y="1295399"/>
            <a:ext cx="1600672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19145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3033">
            <a:off x="6646062" y="1527660"/>
            <a:ext cx="2236078" cy="148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329">
            <a:off x="6785675" y="5104898"/>
            <a:ext cx="1907811" cy="126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54" y="3394922"/>
            <a:ext cx="1892092" cy="125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90" y="5405900"/>
            <a:ext cx="1892093" cy="125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7008">
            <a:off x="6314568" y="3333632"/>
            <a:ext cx="2077189" cy="137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6597">
            <a:off x="447640" y="3480870"/>
            <a:ext cx="1967470" cy="130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4982">
            <a:off x="282743" y="5149120"/>
            <a:ext cx="1982008" cy="131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01" y="4761362"/>
            <a:ext cx="1883056" cy="188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3990" y="296822"/>
            <a:ext cx="7165295" cy="5847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dirty="0">
                <a:solidFill>
                  <a:srgbClr val="FF0066"/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Let’s sing and </a:t>
            </a:r>
            <a:r>
              <a:rPr lang="en-US" sz="3200" dirty="0" smtClean="0">
                <a:solidFill>
                  <a:srgbClr val="FF0066"/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do the exercises</a:t>
            </a:r>
            <a:endParaRPr lang="ru-RU" sz="3200" dirty="0">
              <a:solidFill>
                <a:srgbClr val="FF0066"/>
              </a:solidFill>
              <a:effectLst>
                <a:reflection blurRad="6350" stA="55000" endA="300" endPos="455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92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pattFill prst="pct40">
          <a:fgClr>
            <a:srgbClr val="66FF66"/>
          </a:fgClr>
          <a:bgClr>
            <a:srgbClr val="33CC3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6200" y="1052736"/>
            <a:ext cx="4953000" cy="3810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</a:rPr>
              <a:t>1. The Bears are playing brilliantly because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5121466" y="4533237"/>
            <a:ext cx="386702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</a:rPr>
              <a:t>a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</a:rPr>
              <a:t>little time till the end of the match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1676400"/>
            <a:ext cx="487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2. The Tigers are really nervous because</a:t>
            </a:r>
            <a:r>
              <a:rPr lang="en-US" sz="2000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0" y="2514600"/>
            <a:ext cx="716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3. Mr. Smart doesn’t believe that the score is still nil-nil because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3697506" y="4937742"/>
            <a:ext cx="3436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</a:rPr>
              <a:t>he has saved his goal ten times.</a:t>
            </a:r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3799225" y="6443919"/>
            <a:ext cx="454212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</a:rPr>
              <a:t>they are the best football players at school.</a:t>
            </a: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3352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4. The goalkeeper of the Tigers is very good because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3801411" y="5703107"/>
            <a:ext cx="4102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</a:rPr>
              <a:t>their excellent leader has left the team.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0" y="4114800"/>
            <a:ext cx="5119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5. The Tigers have no chance today because</a:t>
            </a:r>
            <a:r>
              <a:rPr lang="en-US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3779468" y="6052780"/>
            <a:ext cx="241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</a:rPr>
              <a:t>he is a great defender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084" name="Rectangle 13"/>
          <p:cNvSpPr>
            <a:spLocks noChangeArrowheads="1"/>
          </p:cNvSpPr>
          <p:nvPr/>
        </p:nvSpPr>
        <p:spPr bwMode="auto">
          <a:xfrm>
            <a:off x="6656687" y="5264199"/>
            <a:ext cx="242812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</a:rPr>
              <a:t>than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</a:rPr>
              <a:t>their opponents.</a:t>
            </a:r>
            <a:r>
              <a:rPr lang="en-US" sz="2000" dirty="0">
                <a:solidFill>
                  <a:srgbClr val="A50021"/>
                </a:solidFill>
                <a:latin typeface="Arial" charset="0"/>
              </a:rPr>
              <a:t> </a:t>
            </a:r>
          </a:p>
        </p:txBody>
      </p:sp>
      <p:sp>
        <p:nvSpPr>
          <p:cNvPr id="3085" name="WordArt 18"/>
          <p:cNvSpPr>
            <a:spLocks noChangeArrowheads="1" noChangeShapeType="1" noTextEdit="1"/>
          </p:cNvSpPr>
          <p:nvPr/>
        </p:nvSpPr>
        <p:spPr bwMode="auto">
          <a:xfrm>
            <a:off x="3505200" y="152400"/>
            <a:ext cx="2209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Paragraph 1</a:t>
            </a:r>
            <a:endParaRPr lang="ru-RU" sz="28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1488776" y="516702"/>
            <a:ext cx="69975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Complete the sentences using the endings given below.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51577" y="4551723"/>
            <a:ext cx="15135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</a:rPr>
              <a:t>there is only 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9225" y="5272392"/>
            <a:ext cx="29138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</a:rPr>
              <a:t>their team is much weaker 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04916" y="6043809"/>
            <a:ext cx="2028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A80000"/>
                </a:solidFill>
                <a:latin typeface="Times New Roman"/>
                <a:ea typeface="Times New Roman"/>
              </a:rPr>
              <a:t>The odd </a:t>
            </a:r>
            <a:r>
              <a:rPr lang="en-US" sz="2000" dirty="0" smtClean="0">
                <a:solidFill>
                  <a:srgbClr val="A80000"/>
                </a:solidFill>
                <a:latin typeface="Times New Roman"/>
                <a:ea typeface="Times New Roman"/>
              </a:rPr>
              <a:t>ending </a:t>
            </a:r>
            <a:r>
              <a:rPr lang="en-US" sz="2000" dirty="0">
                <a:solidFill>
                  <a:srgbClr val="A80000"/>
                </a:solidFill>
                <a:latin typeface="Times New Roman"/>
                <a:ea typeface="Times New Roman"/>
              </a:rPr>
              <a:t>is</a:t>
            </a:r>
            <a:endParaRPr lang="ru-RU" sz="2000" dirty="0">
              <a:solidFill>
                <a:srgbClr val="A8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0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7169E-6 L 0.08836 -0.79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-39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9889E-6 L 0.04896 -0.5911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29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16374E-6 L 0.32187 -0.2976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148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0444E-6 L -0.53924 -0.221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2" y="-110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3876E-7 L 0.19132 -0.2275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-113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3432E-7 L -0.70729 -0.107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65" y="-538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6161E-6 L 0.09843 -0.1718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-86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8" grpId="0"/>
      <p:bldP spid="3079" grpId="0"/>
      <p:bldP spid="3081" grpId="0"/>
      <p:bldP spid="3084" grpId="0"/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pattFill prst="weave">
          <a:fgClr>
            <a:srgbClr val="FF9933"/>
          </a:fgClr>
          <a:bgClr>
            <a:srgbClr val="FF66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0" y="1752600"/>
            <a:ext cx="3200400" cy="457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1.</a:t>
            </a:r>
            <a:r>
              <a:rPr lang="en-US" sz="20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O’Neill in possession.</a:t>
            </a:r>
            <a:endParaRPr lang="ru-RU" sz="2000" b="1" dirty="0" smtClean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1620" name="WordArt 4"/>
          <p:cNvSpPr>
            <a:spLocks noChangeArrowheads="1" noChangeShapeType="1" noTextEdit="1"/>
          </p:cNvSpPr>
          <p:nvPr/>
        </p:nvSpPr>
        <p:spPr bwMode="auto">
          <a:xfrm>
            <a:off x="3581400" y="228600"/>
            <a:ext cx="1947863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8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0" y="2133600"/>
            <a:ext cx="3386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A. 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О. Нейл занимает позицию.</a:t>
            </a: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0" y="2590800"/>
            <a:ext cx="3057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B.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О. Нейл владеет мячом.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0" y="2971800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C.  </a:t>
            </a: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О. Нейл на позиции.</a:t>
            </a:r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4724400" y="1676400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2. He has a clear field.</a:t>
            </a:r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4648200" y="21336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A. 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Перед ним открытое пространство.</a:t>
            </a:r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4648200" y="2514600"/>
            <a:ext cx="3146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B.</a:t>
            </a: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Он очищает себе путь.</a:t>
            </a:r>
          </a:p>
        </p:txBody>
      </p:sp>
      <p:sp>
        <p:nvSpPr>
          <p:cNvPr id="111627" name="Rectangle 11"/>
          <p:cNvSpPr>
            <a:spLocks noChangeArrowheads="1"/>
          </p:cNvSpPr>
          <p:nvPr/>
        </p:nvSpPr>
        <p:spPr bwMode="auto">
          <a:xfrm>
            <a:off x="4572000" y="2895600"/>
            <a:ext cx="3049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</a:rPr>
              <a:t> 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С.   У него чистое поле.</a:t>
            </a: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0" y="4038600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3. Stabber dives after it.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0" y="4570690"/>
            <a:ext cx="3543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А.   </a:t>
            </a:r>
            <a:r>
              <a:rPr lang="ru-RU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Стаббер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ныряет за 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мячом.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0" y="5029200"/>
            <a:ext cx="521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В. 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Стаббер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занимается подводным плаванием.</a:t>
            </a:r>
          </a:p>
        </p:txBody>
      </p:sp>
      <p:sp>
        <p:nvSpPr>
          <p:cNvPr id="111631" name="Rectangle 15"/>
          <p:cNvSpPr>
            <a:spLocks noChangeArrowheads="1"/>
          </p:cNvSpPr>
          <p:nvPr/>
        </p:nvSpPr>
        <p:spPr bwMode="auto">
          <a:xfrm>
            <a:off x="0" y="5486400"/>
            <a:ext cx="3568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С.  </a:t>
            </a:r>
            <a:r>
              <a:rPr lang="ru-RU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Стаббер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бросается к мячу.</a:t>
            </a:r>
          </a:p>
        </p:txBody>
      </p:sp>
      <p:sp>
        <p:nvSpPr>
          <p:cNvPr id="111637" name="WordArt 21"/>
          <p:cNvSpPr>
            <a:spLocks noChangeArrowheads="1" noChangeShapeType="1" noTextEdit="1"/>
          </p:cNvSpPr>
          <p:nvPr/>
        </p:nvSpPr>
        <p:spPr bwMode="auto">
          <a:xfrm>
            <a:off x="2667000" y="990600"/>
            <a:ext cx="4090988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Choose the right translation</a:t>
            </a:r>
            <a:endParaRPr lang="ru-RU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4572000" y="4038600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O’ Neil misses.</a:t>
            </a:r>
            <a:endParaRPr lang="en-US" b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1639" name="Rectangle 23"/>
          <p:cNvSpPr>
            <a:spLocks noChangeArrowheads="1"/>
          </p:cNvSpPr>
          <p:nvPr/>
        </p:nvSpPr>
        <p:spPr bwMode="auto">
          <a:xfrm>
            <a:off x="4572000" y="4495800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А. 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О. </a:t>
            </a:r>
            <a:r>
              <a:rPr lang="ru-RU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Неил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промахивается 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1640" name="Rectangle 24"/>
          <p:cNvSpPr>
            <a:spLocks noChangeArrowheads="1"/>
          </p:cNvSpPr>
          <p:nvPr/>
        </p:nvSpPr>
        <p:spPr bwMode="auto">
          <a:xfrm>
            <a:off x="4543425" y="5486400"/>
            <a:ext cx="28219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 О. </a:t>
            </a:r>
            <a:r>
              <a:rPr lang="ru-RU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Неил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теряет мяч.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1641" name="Rectangle 25"/>
          <p:cNvSpPr>
            <a:spLocks noChangeArrowheads="1"/>
          </p:cNvSpPr>
          <p:nvPr/>
        </p:nvSpPr>
        <p:spPr bwMode="auto">
          <a:xfrm>
            <a:off x="5486400" y="5029200"/>
            <a:ext cx="3285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О. </a:t>
            </a:r>
            <a:r>
              <a:rPr lang="ru-RU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Неил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пропускает мяч.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1643" name="Rectangle 27"/>
          <p:cNvSpPr>
            <a:spLocks noChangeArrowheads="1"/>
          </p:cNvSpPr>
          <p:nvPr/>
        </p:nvSpPr>
        <p:spPr bwMode="auto">
          <a:xfrm>
            <a:off x="3048000" y="25908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۷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1644" name="Rectangle 28"/>
          <p:cNvSpPr>
            <a:spLocks noChangeArrowheads="1"/>
          </p:cNvSpPr>
          <p:nvPr/>
        </p:nvSpPr>
        <p:spPr bwMode="auto">
          <a:xfrm>
            <a:off x="8763000" y="21336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۷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1645" name="Rectangle 29"/>
          <p:cNvSpPr>
            <a:spLocks noChangeArrowheads="1"/>
          </p:cNvSpPr>
          <p:nvPr/>
        </p:nvSpPr>
        <p:spPr bwMode="auto">
          <a:xfrm>
            <a:off x="3352800" y="54864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۷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1646" name="Rectangle 30"/>
          <p:cNvSpPr>
            <a:spLocks noChangeArrowheads="1"/>
          </p:cNvSpPr>
          <p:nvPr/>
        </p:nvSpPr>
        <p:spPr bwMode="auto">
          <a:xfrm>
            <a:off x="8229600" y="44958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۷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07648" y="209098"/>
            <a:ext cx="2659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pc="50" dirty="0">
                <a:ln w="11430"/>
                <a:gradFill>
                  <a:gsLst>
                    <a:gs pos="25000">
                      <a:srgbClr val="297FD5">
                        <a:satMod val="155000"/>
                      </a:srgbClr>
                    </a:gs>
                    <a:gs pos="100000">
                      <a:srgbClr val="297FD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Paragraph </a:t>
            </a:r>
            <a:endParaRPr lang="ru-RU" sz="3600" b="1" spc="50" dirty="0">
              <a:ln w="11430"/>
              <a:gradFill>
                <a:gsLst>
                  <a:gs pos="25000">
                    <a:srgbClr val="297FD5">
                      <a:satMod val="155000"/>
                    </a:srgbClr>
                  </a:gs>
                  <a:gs pos="100000">
                    <a:srgbClr val="297FD5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15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42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420"/>
                            </p:stCondLst>
                            <p:childTnLst>
                              <p:par>
                                <p:cTn id="3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420"/>
                            </p:stCondLst>
                            <p:childTnLst>
                              <p:par>
                                <p:cTn id="3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5420"/>
                            </p:stCondLst>
                            <p:childTnLst>
                              <p:par>
                                <p:cTn id="4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11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642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250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250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250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920"/>
                            </p:stCondLst>
                            <p:childTnLst>
                              <p:par>
                                <p:cTn id="6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9920"/>
                            </p:stCondLst>
                            <p:childTnLst>
                              <p:par>
                                <p:cTn id="6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920"/>
                            </p:stCondLst>
                            <p:childTnLst>
                              <p:par>
                                <p:cTn id="7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withGroup">
                            <p:stCondLst>
                              <p:cond delay="11920"/>
                            </p:stCondLst>
                            <p:childTnLst>
                              <p:par>
                                <p:cTn id="7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111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withGroup">
                            <p:stCondLst>
                              <p:cond delay="12920"/>
                            </p:stCondLst>
                            <p:childTnLst>
                              <p:par>
                                <p:cTn id="8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250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250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250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795"/>
                            </p:stCondLst>
                            <p:childTnLst>
                              <p:par>
                                <p:cTn id="9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11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6795"/>
                            </p:stCondLst>
                            <p:childTnLst>
                              <p:par>
                                <p:cTn id="9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7795"/>
                            </p:stCondLst>
                            <p:childTnLst>
                              <p:par>
                                <p:cTn id="10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11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withGroup">
                            <p:stCondLst>
                              <p:cond delay="18795"/>
                            </p:stCondLst>
                            <p:childTnLst>
                              <p:par>
                                <p:cTn id="11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800" decel="100000"/>
                                        <p:tgtEl>
                                          <p:spTgt spid="111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withGroup">
                            <p:stCondLst>
                              <p:cond delay="19795"/>
                            </p:stCondLst>
                            <p:childTnLst>
                              <p:par>
                                <p:cTn id="1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2" dur="250"/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3" dur="250"/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250"/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1795"/>
                            </p:stCondLst>
                            <p:childTnLst>
                              <p:par>
                                <p:cTn id="12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1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1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11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2795"/>
                            </p:stCondLst>
                            <p:childTnLst>
                              <p:par>
                                <p:cTn id="13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11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3795"/>
                            </p:stCondLst>
                            <p:childTnLst>
                              <p:par>
                                <p:cTn id="13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1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11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2" dur="1000"/>
                                        <p:tgtEl>
                                          <p:spTgt spid="11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withGroup">
                            <p:stCondLst>
                              <p:cond delay="24795"/>
                            </p:stCondLst>
                            <p:childTnLst>
                              <p:par>
                                <p:cTn id="1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800" decel="100000"/>
                                        <p:tgtEl>
                                          <p:spTgt spid="111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111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111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111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  <p:bldP spid="111620" grpId="0" animBg="1"/>
      <p:bldP spid="111621" grpId="0"/>
      <p:bldP spid="111622" grpId="0"/>
      <p:bldP spid="111623" grpId="0"/>
      <p:bldP spid="111624" grpId="0"/>
      <p:bldP spid="111625" grpId="0"/>
      <p:bldP spid="111626" grpId="0"/>
      <p:bldP spid="111627" grpId="0"/>
      <p:bldP spid="111628" grpId="0"/>
      <p:bldP spid="111629" grpId="0"/>
      <p:bldP spid="111630" grpId="0"/>
      <p:bldP spid="111631" grpId="0"/>
      <p:bldP spid="111637" grpId="0" animBg="1"/>
      <p:bldP spid="111638" grpId="0"/>
      <p:bldP spid="111639" grpId="0"/>
      <p:bldP spid="111640" grpId="0"/>
      <p:bldP spid="111641" grpId="0"/>
      <p:bldP spid="111643" grpId="0"/>
      <p:bldP spid="111644" grpId="0"/>
      <p:bldP spid="1116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FF00"/>
            </a:gs>
            <a:gs pos="55000">
              <a:srgbClr val="F878C1"/>
            </a:gs>
            <a:gs pos="9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25779" y="260648"/>
            <a:ext cx="2922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pc="50" dirty="0">
                <a:ln w="11430"/>
                <a:gradFill>
                  <a:gsLst>
                    <a:gs pos="25000">
                      <a:srgbClr val="297FD5">
                        <a:satMod val="155000"/>
                      </a:srgbClr>
                    </a:gs>
                    <a:gs pos="100000">
                      <a:srgbClr val="297FD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Paragraph 3</a:t>
            </a:r>
            <a:endParaRPr lang="ru-RU" sz="3600" b="1" spc="50" dirty="0">
              <a:ln w="11430"/>
              <a:gradFill>
                <a:gsLst>
                  <a:gs pos="25000">
                    <a:srgbClr val="297FD5">
                      <a:satMod val="155000"/>
                    </a:srgbClr>
                  </a:gs>
                  <a:gs pos="100000">
                    <a:srgbClr val="297FD5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132856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3200" b="1" dirty="0">
                <a:solidFill>
                  <a:srgbClr val="ACCBF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The attack </a:t>
            </a:r>
            <a:r>
              <a:rPr lang="en-US" sz="3200" b="1" dirty="0" smtClean="0">
                <a:solidFill>
                  <a:srgbClr val="ACCBF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has not finished </a:t>
            </a:r>
            <a:r>
              <a:rPr lang="en-US" sz="3200" b="1" dirty="0">
                <a:solidFill>
                  <a:srgbClr val="ACCBF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yet.</a:t>
            </a:r>
            <a:endParaRPr lang="ru-RU" sz="3200" b="1" dirty="0">
              <a:solidFill>
                <a:srgbClr val="ACCBF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340768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ct val="20000"/>
              </a:spcBef>
              <a:buFont typeface="Arial" pitchFamily="34" charset="0"/>
              <a:buAutoNum type="arabicPeriod"/>
            </a:pPr>
            <a:r>
              <a:rPr lang="en-US" sz="3200" b="1" dirty="0">
                <a:solidFill>
                  <a:srgbClr val="ACCBF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The attack ______ </a:t>
            </a:r>
            <a:r>
              <a:rPr lang="ru-RU" sz="3200" b="1" dirty="0">
                <a:solidFill>
                  <a:srgbClr val="ACCBF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____</a:t>
            </a:r>
            <a:r>
              <a:rPr lang="en-US" sz="3200" b="1" dirty="0">
                <a:solidFill>
                  <a:srgbClr val="ACCBF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______ (not finish) yet.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4344" y="2996952"/>
            <a:ext cx="8859656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Harrison _____ already ________ (hit) the ball.</a:t>
            </a:r>
            <a:endParaRPr lang="ru-RU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endParaRPr lang="en-US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3768157"/>
            <a:ext cx="6192688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Harrison has already hit the ball.</a:t>
            </a:r>
            <a:endParaRPr lang="ru-RU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endParaRPr lang="en-US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4869160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3. Stabber </a:t>
            </a:r>
            <a:r>
              <a:rPr lang="en-US" sz="3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_____ just _________ (save) his </a:t>
            </a:r>
            <a:r>
              <a:rPr lang="en-US" sz="32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goal.</a:t>
            </a:r>
            <a:endParaRPr lang="ru-RU" dirty="0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8427" y="5464648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Stabber has just saved his goal.</a:t>
            </a:r>
            <a:endParaRPr lang="ru-RU" sz="32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4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14" b="13514"/>
          <a:stretch/>
        </p:blipFill>
        <p:spPr bwMode="auto">
          <a:xfrm>
            <a:off x="163681" y="548680"/>
            <a:ext cx="8458200" cy="617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981" y="0"/>
            <a:ext cx="8229600" cy="576064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rgbClr val="297FD5">
                        <a:satMod val="155000"/>
                      </a:srgbClr>
                    </a:gs>
                    <a:gs pos="100000">
                      <a:srgbClr val="297FD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rgbClr val="297FD5">
                        <a:satMod val="155000"/>
                      </a:srgbClr>
                    </a:gs>
                    <a:gs pos="100000">
                      <a:srgbClr val="297FD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en-US" sz="3600" b="1" spc="50" dirty="0" smtClean="0">
                <a:ln w="11430"/>
                <a:gradFill>
                  <a:gsLst>
                    <a:gs pos="25000">
                      <a:srgbClr val="297FD5">
                        <a:satMod val="155000"/>
                      </a:srgbClr>
                    </a:gs>
                    <a:gs pos="100000">
                      <a:srgbClr val="297FD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Paragraph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rgbClr val="297FD5">
                        <a:satMod val="155000"/>
                      </a:srgbClr>
                    </a:gs>
                    <a:gs pos="100000">
                      <a:srgbClr val="297FD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4</a:t>
            </a:r>
            <a:r>
              <a:rPr lang="ru-RU" sz="3600" b="1" spc="50" dirty="0">
                <a:ln w="11430"/>
                <a:gradFill>
                  <a:gsLst>
                    <a:gs pos="25000">
                      <a:srgbClr val="297FD5">
                        <a:satMod val="155000"/>
                      </a:srgbClr>
                    </a:gs>
                    <a:gs pos="100000">
                      <a:srgbClr val="297FD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ru-RU" sz="3600" b="1" spc="50" dirty="0">
                <a:ln w="11430"/>
                <a:gradFill>
                  <a:gsLst>
                    <a:gs pos="25000">
                      <a:srgbClr val="297FD5">
                        <a:satMod val="155000"/>
                      </a:srgbClr>
                    </a:gs>
                    <a:gs pos="100000">
                      <a:srgbClr val="297FD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endParaRPr lang="ru-RU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82921" y="3733800"/>
            <a:ext cx="1886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blocks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38600" y="2743200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possession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00068" y="5334000"/>
            <a:ext cx="1826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dodges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38400" y="4392669"/>
            <a:ext cx="1954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towards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46007" y="1710276"/>
            <a:ext cx="1005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hits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08348" y="2644169"/>
            <a:ext cx="1236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pass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5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rgbClr val="C8F242"/>
          </a:fgClr>
          <a:bgClr>
            <a:srgbClr val="66FF66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your ideas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762000"/>
            <a:ext cx="8839200" cy="5943600"/>
          </a:xfrm>
          <a:effectLst>
            <a:glow rad="647700">
              <a:srgbClr val="FF0000"/>
            </a:glow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But the bears don’t give up easily.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Another attack.</a:t>
            </a:r>
            <a:endParaRPr lang="en-US" sz="1400" b="1" dirty="0" smtClean="0">
              <a:solidFill>
                <a:schemeClr val="bg2">
                  <a:lumMod val="50000"/>
                </a:schemeClr>
              </a:solidFill>
              <a:latin typeface="Bell MT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Inin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            it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. Now there will be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a          .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What’s happening? </a:t>
            </a:r>
          </a:p>
          <a:p>
            <a:pPr marL="0" indent="0">
              <a:buNone/>
            </a:pP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Inin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 wants to attack. What a stupid idea! Let’s </a:t>
            </a:r>
            <a:endParaRPr lang="en-US" sz="1400" b="1" dirty="0" smtClean="0">
              <a:solidFill>
                <a:schemeClr val="bg2">
                  <a:lumMod val="50000"/>
                </a:schemeClr>
              </a:solidFill>
              <a:latin typeface="Bell MT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watch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him.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Inin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 is still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in                     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Inin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is </a:t>
            </a:r>
            <a:endParaRPr lang="en-US" sz="1400" b="1" dirty="0" smtClean="0">
              <a:solidFill>
                <a:schemeClr val="bg2">
                  <a:lumMod val="50000"/>
                </a:schemeClr>
              </a:solidFill>
              <a:latin typeface="Bell MT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running                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Bears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’</a:t>
            </a:r>
            <a:r>
              <a:rPr lang="en-US" dirty="0"/>
              <a:t>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goal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.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The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defenders are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ready.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Fantastic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!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Inin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Morrison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. I don’t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believe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it. He dodges Flint and </a:t>
            </a:r>
            <a:endParaRPr lang="en-US" sz="1400" b="1" dirty="0" smtClean="0">
              <a:solidFill>
                <a:schemeClr val="bg2">
                  <a:lumMod val="50000"/>
                </a:schemeClr>
              </a:solidFill>
              <a:latin typeface="Bell MT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Carrington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! What an excellent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move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! The boy is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a</a:t>
            </a:r>
            <a:endParaRPr lang="en-US" sz="1400" b="1" dirty="0" smtClean="0">
              <a:solidFill>
                <a:schemeClr val="bg2">
                  <a:lumMod val="50000"/>
                </a:schemeClr>
              </a:solidFill>
              <a:latin typeface="Bell MT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Natural.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Inin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        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ball AND HE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SCORES!!!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What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a game! The Tigers have won for the first </a:t>
            </a:r>
            <a:endParaRPr lang="en-US" sz="1400" b="1" dirty="0" smtClean="0">
              <a:solidFill>
                <a:schemeClr val="bg2">
                  <a:lumMod val="50000"/>
                </a:schemeClr>
              </a:solidFill>
              <a:latin typeface="Bell MT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time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in twenty years.</a:t>
            </a:r>
          </a:p>
          <a:p>
            <a:endParaRPr lang="en-US" dirty="0"/>
          </a:p>
          <a:p>
            <a:endParaRPr lang="ru-RU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75" y="1219200"/>
            <a:ext cx="1189038" cy="68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64" y="2636912"/>
            <a:ext cx="2285999" cy="72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53" y="3141002"/>
            <a:ext cx="1706563" cy="71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84" y="3620945"/>
            <a:ext cx="1592565" cy="68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0" y="1197627"/>
            <a:ext cx="14811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135563"/>
            <a:ext cx="110011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33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опия фанфары_-_Фанфары_(0-22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63.373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5800" y="5889585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S900069284[1]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9805.1013"/>
                  <p14:fade in="25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72400" y="5867400"/>
            <a:ext cx="609600" cy="6096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089" y="1600200"/>
            <a:ext cx="598646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3" y="371877"/>
            <a:ext cx="826611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81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7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" fill="hold">
                                          <p:stCondLst>
                                            <p:cond delay="196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" fill="hold">
                                          <p:stCondLst>
                                            <p:cond delay="294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44A7D8"/>
          </a:fgClr>
          <a:bgClr>
            <a:srgbClr val="66FFC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kern="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en-US" b="1" kern="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en-US" b="1" kern="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Dialogue </a:t>
            </a:r>
            <a:r>
              <a:rPr lang="en-US" b="1" kern="0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1</a:t>
            </a:r>
            <a:r>
              <a:rPr lang="ru-RU" sz="4000" b="1" kern="0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4000" b="1" kern="0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" y="1447800"/>
            <a:ext cx="8915400" cy="5181600"/>
          </a:xfrm>
        </p:spPr>
        <p:txBody>
          <a:bodyPr>
            <a:normAutofit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en-US" sz="1600" dirty="0">
                <a:solidFill>
                  <a:srgbClr val="ACCBF9">
                    <a:lumMod val="50000"/>
                  </a:srgbClr>
                </a:solidFill>
                <a:latin typeface="Times New Roman"/>
                <a:ea typeface="Times New Roman"/>
              </a:rPr>
              <a:t>–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</a:rPr>
              <a:t>You see in his commentary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Mr.Smart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</a:rPr>
              <a:t>  said that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 the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 Tigers 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</a:rPr>
              <a:t>were </a:t>
            </a:r>
            <a:r>
              <a:rPr lang="en-US" sz="2800" b="1" u="sng" dirty="0">
                <a:solidFill>
                  <a:srgbClr val="0000FF"/>
                </a:solidFill>
                <a:latin typeface="Times New Roman"/>
                <a:ea typeface="Times New Roman"/>
              </a:rPr>
              <a:t>nervous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</a:rPr>
              <a:t>/nervously. Do you agree with him?</a:t>
            </a:r>
            <a:endParaRPr lang="ru-RU" sz="28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0000"/>
              </a:lnSpc>
              <a:buFont typeface="Times New Roman"/>
              <a:buChar char="–"/>
            </a:pP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</a:rPr>
              <a:t>Yes, I agree with him. I think that the Tigers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played  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</a:rPr>
              <a:t>nervous/</a:t>
            </a:r>
            <a:r>
              <a:rPr lang="en-US" sz="2800" b="1" u="sng" dirty="0">
                <a:solidFill>
                  <a:srgbClr val="0000FF"/>
                </a:solidFill>
                <a:latin typeface="Times New Roman"/>
                <a:ea typeface="Times New Roman"/>
              </a:rPr>
              <a:t>nervously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</a:rPr>
              <a:t> because their great forward 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  Ben 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</a:rPr>
              <a:t>Black left their team.</a:t>
            </a:r>
            <a:endParaRPr lang="ru-RU" sz="28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0000"/>
              </a:lnSpc>
              <a:buFont typeface="Times New Roman"/>
              <a:buChar char="–"/>
            </a:pP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</a:rPr>
              <a:t>More than that the Bears played  brilliant/</a:t>
            </a:r>
            <a:r>
              <a:rPr lang="en-US" sz="2800" b="1" u="sng" dirty="0">
                <a:solidFill>
                  <a:srgbClr val="0000FF"/>
                </a:solidFill>
                <a:latin typeface="Times New Roman"/>
                <a:ea typeface="Times New Roman"/>
              </a:rPr>
              <a:t>brilliantly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  <a:endParaRPr lang="ru-RU" sz="28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0000"/>
              </a:lnSpc>
              <a:buFont typeface="Times New Roman"/>
              <a:buChar char="–"/>
            </a:pP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</a:rPr>
              <a:t>I’m of the same opinion. And the game was </a:t>
            </a:r>
            <a:r>
              <a:rPr lang="en-US" sz="2800" b="1" u="sng" dirty="0">
                <a:solidFill>
                  <a:srgbClr val="0000FF"/>
                </a:solidFill>
                <a:latin typeface="Times New Roman"/>
                <a:ea typeface="Times New Roman"/>
              </a:rPr>
              <a:t>exciting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</a:rPr>
              <a:t>/excitingly.</a:t>
            </a:r>
            <a:endParaRPr lang="ru-RU" sz="28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marL="114300" lvl="0" indent="0">
              <a:buNone/>
            </a:pP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ru-RU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endParaRPr lang="ru-RU" sz="15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9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rgbClr val="99FF66"/>
          </a:fgClr>
          <a:bgClr>
            <a:srgbClr val="5BE63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Dialogue 2</a:t>
            </a:r>
            <a:endParaRPr lang="ru-RU" b="1" dirty="0">
              <a:solidFill>
                <a:srgbClr val="99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pPr lvl="0">
              <a:buFont typeface="Times New Roman"/>
              <a:buChar char="–"/>
            </a:pP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en-US" b="1" dirty="0">
                <a:solidFill>
                  <a:srgbClr val="006600"/>
                </a:solidFill>
                <a:latin typeface="Times New Roman"/>
                <a:ea typeface="Times New Roman"/>
              </a:rPr>
              <a:t>I want to say that the match was really </a:t>
            </a:r>
            <a:r>
              <a:rPr lang="en-US" b="1" u="sng" dirty="0" smtClean="0">
                <a:solidFill>
                  <a:srgbClr val="006600"/>
                </a:solidFill>
                <a:latin typeface="Times New Roman"/>
                <a:ea typeface="Times New Roman"/>
              </a:rPr>
              <a:t>difficult</a:t>
            </a:r>
            <a:r>
              <a:rPr lang="en-US" b="1" dirty="0" smtClean="0">
                <a:solidFill>
                  <a:srgbClr val="006600"/>
                </a:solidFill>
                <a:latin typeface="Times New Roman"/>
                <a:ea typeface="Times New Roman"/>
              </a:rPr>
              <a:t>/difficultly both </a:t>
            </a:r>
            <a:r>
              <a:rPr lang="en-US" b="1" dirty="0">
                <a:solidFill>
                  <a:srgbClr val="006600"/>
                </a:solidFill>
                <a:latin typeface="Times New Roman"/>
                <a:ea typeface="Times New Roman"/>
              </a:rPr>
              <a:t>for the Tigers and </a:t>
            </a:r>
            <a:r>
              <a:rPr lang="en-US" b="1" dirty="0" smtClean="0">
                <a:solidFill>
                  <a:srgbClr val="006600"/>
                </a:solidFill>
                <a:latin typeface="Times New Roman"/>
                <a:ea typeface="Times New Roman"/>
              </a:rPr>
              <a:t>for </a:t>
            </a:r>
            <a:r>
              <a:rPr lang="en-US" b="1" dirty="0">
                <a:solidFill>
                  <a:srgbClr val="006600"/>
                </a:solidFill>
                <a:latin typeface="Times New Roman"/>
                <a:ea typeface="Times New Roman"/>
              </a:rPr>
              <a:t>the Bears.</a:t>
            </a:r>
            <a:endParaRPr lang="ru-RU" b="1" dirty="0">
              <a:solidFill>
                <a:srgbClr val="006600"/>
              </a:solidFill>
              <a:latin typeface="Times New Roman"/>
              <a:ea typeface="Times New Roman"/>
            </a:endParaRPr>
          </a:p>
          <a:p>
            <a:pPr lvl="0">
              <a:buFont typeface="Times New Roman"/>
              <a:buChar char="–"/>
            </a:pPr>
            <a:r>
              <a:rPr lang="en-US" b="1" dirty="0">
                <a:solidFill>
                  <a:srgbClr val="006600"/>
                </a:solidFill>
                <a:latin typeface="Times New Roman"/>
                <a:ea typeface="Times New Roman"/>
              </a:rPr>
              <a:t>But the Bears didn’t give up </a:t>
            </a:r>
            <a:r>
              <a:rPr lang="en-US" b="1" dirty="0" smtClean="0">
                <a:solidFill>
                  <a:srgbClr val="006600"/>
                </a:solidFill>
                <a:latin typeface="Times New Roman"/>
                <a:ea typeface="Times New Roman"/>
              </a:rPr>
              <a:t>easy/</a:t>
            </a:r>
            <a:r>
              <a:rPr lang="en-US" b="1" u="sng" dirty="0" smtClean="0">
                <a:solidFill>
                  <a:srgbClr val="006600"/>
                </a:solidFill>
                <a:latin typeface="Times New Roman"/>
                <a:ea typeface="Times New Roman"/>
              </a:rPr>
              <a:t>easily</a:t>
            </a:r>
            <a:r>
              <a:rPr lang="en-US" b="1" dirty="0" smtClean="0">
                <a:solidFill>
                  <a:srgbClr val="006600"/>
                </a:solidFill>
                <a:latin typeface="Times New Roman"/>
                <a:ea typeface="Times New Roman"/>
              </a:rPr>
              <a:t>.</a:t>
            </a:r>
            <a:endParaRPr lang="ru-RU" b="1" dirty="0">
              <a:solidFill>
                <a:srgbClr val="006600"/>
              </a:solidFill>
              <a:latin typeface="Times New Roman"/>
              <a:ea typeface="Times New Roman"/>
            </a:endParaRPr>
          </a:p>
          <a:p>
            <a:pPr lvl="0">
              <a:buFont typeface="Times New Roman"/>
              <a:buChar char="–"/>
            </a:pPr>
            <a:r>
              <a:rPr lang="en-US" b="1" dirty="0">
                <a:solidFill>
                  <a:srgbClr val="006600"/>
                </a:solidFill>
                <a:latin typeface="Times New Roman"/>
                <a:ea typeface="Times New Roman"/>
              </a:rPr>
              <a:t>You are right. And what a </a:t>
            </a:r>
            <a:r>
              <a:rPr lang="en-US" b="1" u="sng" dirty="0" smtClean="0">
                <a:solidFill>
                  <a:srgbClr val="006600"/>
                </a:solidFill>
                <a:latin typeface="Times New Roman"/>
                <a:ea typeface="Times New Roman"/>
              </a:rPr>
              <a:t>brilliant</a:t>
            </a:r>
            <a:r>
              <a:rPr lang="en-US" b="1" dirty="0" smtClean="0">
                <a:solidFill>
                  <a:srgbClr val="006600"/>
                </a:solidFill>
                <a:latin typeface="Times New Roman"/>
                <a:ea typeface="Times New Roman"/>
              </a:rPr>
              <a:t>/brilliantly </a:t>
            </a:r>
            <a:r>
              <a:rPr lang="en-US" b="1" dirty="0">
                <a:solidFill>
                  <a:srgbClr val="006600"/>
                </a:solidFill>
                <a:latin typeface="Times New Roman"/>
                <a:ea typeface="Times New Roman"/>
              </a:rPr>
              <a:t>goalkeeper is Jim Stabber!</a:t>
            </a:r>
            <a:endParaRPr lang="ru-RU" b="1" dirty="0">
              <a:solidFill>
                <a:srgbClr val="006600"/>
              </a:solidFill>
              <a:latin typeface="Times New Roman"/>
              <a:ea typeface="Times New Roman"/>
            </a:endParaRPr>
          </a:p>
          <a:p>
            <a:pPr lvl="0">
              <a:buFont typeface="Times New Roman"/>
              <a:buChar char="–"/>
            </a:pPr>
            <a:r>
              <a:rPr lang="en-US" b="1" dirty="0">
                <a:solidFill>
                  <a:srgbClr val="006600"/>
                </a:solidFill>
                <a:latin typeface="Times New Roman"/>
                <a:ea typeface="Times New Roman"/>
              </a:rPr>
              <a:t>Yes, he is. He made ten </a:t>
            </a:r>
            <a:r>
              <a:rPr lang="en-US" b="1" u="sng" dirty="0" smtClean="0">
                <a:solidFill>
                  <a:srgbClr val="006600"/>
                </a:solidFill>
                <a:latin typeface="Times New Roman"/>
                <a:ea typeface="Times New Roman"/>
              </a:rPr>
              <a:t>fantastic</a:t>
            </a:r>
            <a:r>
              <a:rPr lang="en-US" b="1" dirty="0" smtClean="0">
                <a:solidFill>
                  <a:srgbClr val="006600"/>
                </a:solidFill>
                <a:latin typeface="Times New Roman"/>
                <a:ea typeface="Times New Roman"/>
              </a:rPr>
              <a:t>/fantastically </a:t>
            </a:r>
            <a:r>
              <a:rPr lang="en-US" b="1" dirty="0">
                <a:solidFill>
                  <a:srgbClr val="006600"/>
                </a:solidFill>
                <a:latin typeface="Times New Roman"/>
                <a:ea typeface="Times New Roman"/>
              </a:rPr>
              <a:t>saves.</a:t>
            </a:r>
            <a:endParaRPr lang="ru-RU" b="1" dirty="0">
              <a:solidFill>
                <a:srgbClr val="00660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3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FE9CF9"/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70510">
              <a:spcAft>
                <a:spcPts val="0"/>
              </a:spcAft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en-US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Dialogue </a:t>
            </a:r>
            <a:r>
              <a:rPr lang="en-US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3</a:t>
            </a:r>
            <a:r>
              <a:rPr lang="ru-RU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b="1" dirty="0">
              <a:solidFill>
                <a:srgbClr val="99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pPr lvl="0">
              <a:buFont typeface="Times New Roman"/>
              <a:buChar char="–"/>
            </a:pPr>
            <a:r>
              <a:rPr lang="en-US" b="1" dirty="0">
                <a:solidFill>
                  <a:srgbClr val="990099"/>
                </a:solidFill>
                <a:latin typeface="Times New Roman"/>
                <a:ea typeface="Times New Roman"/>
              </a:rPr>
              <a:t>When </a:t>
            </a:r>
            <a:r>
              <a:rPr lang="en-US" b="1" dirty="0" err="1">
                <a:solidFill>
                  <a:srgbClr val="990099"/>
                </a:solidFill>
                <a:latin typeface="Times New Roman"/>
                <a:ea typeface="Times New Roman"/>
              </a:rPr>
              <a:t>Misha</a:t>
            </a:r>
            <a:r>
              <a:rPr lang="en-US" b="1" dirty="0">
                <a:solidFill>
                  <a:srgbClr val="990099"/>
                </a:solidFill>
                <a:latin typeface="Times New Roman"/>
                <a:ea typeface="Times New Roman"/>
              </a:rPr>
              <a:t> ran </a:t>
            </a:r>
            <a:r>
              <a:rPr lang="en-US" b="1" dirty="0" smtClean="0">
                <a:solidFill>
                  <a:srgbClr val="990099"/>
                </a:solidFill>
                <a:latin typeface="Times New Roman"/>
                <a:ea typeface="Times New Roman"/>
              </a:rPr>
              <a:t>quick/</a:t>
            </a:r>
            <a:r>
              <a:rPr lang="en-US" b="1" u="sng" dirty="0" smtClean="0">
                <a:solidFill>
                  <a:srgbClr val="990099"/>
                </a:solidFill>
                <a:latin typeface="Times New Roman"/>
                <a:ea typeface="Times New Roman"/>
              </a:rPr>
              <a:t>quickly</a:t>
            </a:r>
            <a:r>
              <a:rPr lang="en-US" b="1" dirty="0" smtClean="0">
                <a:solidFill>
                  <a:srgbClr val="990099"/>
                </a:solidFill>
                <a:latin typeface="Times New Roman"/>
                <a:ea typeface="Times New Roman"/>
              </a:rPr>
              <a:t> </a:t>
            </a:r>
            <a:r>
              <a:rPr lang="en-US" b="1" dirty="0">
                <a:solidFill>
                  <a:srgbClr val="990099"/>
                </a:solidFill>
                <a:latin typeface="Times New Roman"/>
                <a:ea typeface="Times New Roman"/>
              </a:rPr>
              <a:t>towards the Bears goal I didn’t believe that it was a good idea.</a:t>
            </a:r>
            <a:endParaRPr lang="ru-RU" b="1" dirty="0">
              <a:solidFill>
                <a:srgbClr val="990099"/>
              </a:solidFill>
              <a:latin typeface="Times New Roman"/>
              <a:ea typeface="Times New Roman"/>
            </a:endParaRPr>
          </a:p>
          <a:p>
            <a:pPr lvl="0">
              <a:buFont typeface="Times New Roman"/>
              <a:buChar char="–"/>
            </a:pPr>
            <a:r>
              <a:rPr lang="en-US" b="1" dirty="0">
                <a:solidFill>
                  <a:srgbClr val="990099"/>
                </a:solidFill>
                <a:latin typeface="Times New Roman"/>
                <a:ea typeface="Times New Roman"/>
              </a:rPr>
              <a:t>Neither did </a:t>
            </a:r>
            <a:r>
              <a:rPr lang="en-US" b="1" dirty="0" smtClean="0">
                <a:solidFill>
                  <a:srgbClr val="990099"/>
                </a:solidFill>
                <a:latin typeface="Times New Roman"/>
                <a:ea typeface="Times New Roman"/>
              </a:rPr>
              <a:t>I. </a:t>
            </a:r>
            <a:r>
              <a:rPr lang="en-US" b="1" dirty="0">
                <a:solidFill>
                  <a:srgbClr val="990099"/>
                </a:solidFill>
                <a:latin typeface="Times New Roman"/>
                <a:ea typeface="Times New Roman"/>
              </a:rPr>
              <a:t>To my mind everybody was shocked when he dodged three defenders. And he did it </a:t>
            </a:r>
            <a:r>
              <a:rPr lang="en-US" b="1" dirty="0" smtClean="0">
                <a:solidFill>
                  <a:srgbClr val="990099"/>
                </a:solidFill>
                <a:latin typeface="Times New Roman"/>
                <a:ea typeface="Times New Roman"/>
              </a:rPr>
              <a:t>excellent/</a:t>
            </a:r>
            <a:r>
              <a:rPr lang="en-US" b="1" u="sng" dirty="0" smtClean="0">
                <a:solidFill>
                  <a:srgbClr val="990099"/>
                </a:solidFill>
                <a:latin typeface="Times New Roman"/>
                <a:ea typeface="Times New Roman"/>
              </a:rPr>
              <a:t>excellently</a:t>
            </a:r>
            <a:r>
              <a:rPr lang="en-US" b="1" dirty="0" smtClean="0">
                <a:solidFill>
                  <a:srgbClr val="990099"/>
                </a:solidFill>
                <a:latin typeface="Times New Roman"/>
                <a:ea typeface="Times New Roman"/>
              </a:rPr>
              <a:t>.</a:t>
            </a:r>
            <a:endParaRPr lang="ru-RU" b="1" dirty="0">
              <a:solidFill>
                <a:srgbClr val="990099"/>
              </a:solidFill>
              <a:latin typeface="Times New Roman"/>
              <a:ea typeface="Times New Roman"/>
            </a:endParaRPr>
          </a:p>
          <a:p>
            <a:pPr lvl="0">
              <a:buFont typeface="Times New Roman"/>
              <a:buChar char="–"/>
            </a:pPr>
            <a:r>
              <a:rPr lang="en-US" b="1" dirty="0">
                <a:solidFill>
                  <a:srgbClr val="990099"/>
                </a:solidFill>
                <a:latin typeface="Times New Roman"/>
                <a:ea typeface="Times New Roman"/>
              </a:rPr>
              <a:t>I absolutely agree with you. I was </a:t>
            </a:r>
            <a:r>
              <a:rPr lang="en-US" b="1" dirty="0" smtClean="0">
                <a:solidFill>
                  <a:srgbClr val="990099"/>
                </a:solidFill>
                <a:latin typeface="Times New Roman"/>
                <a:ea typeface="Times New Roman"/>
              </a:rPr>
              <a:t>great/</a:t>
            </a:r>
            <a:r>
              <a:rPr lang="en-US" b="1" u="sng" dirty="0" smtClean="0">
                <a:solidFill>
                  <a:srgbClr val="990099"/>
                </a:solidFill>
                <a:latin typeface="Times New Roman"/>
                <a:ea typeface="Times New Roman"/>
              </a:rPr>
              <a:t>greatly </a:t>
            </a:r>
            <a:r>
              <a:rPr lang="en-US" b="1" dirty="0">
                <a:solidFill>
                  <a:srgbClr val="990099"/>
                </a:solidFill>
                <a:latin typeface="Times New Roman"/>
                <a:ea typeface="Times New Roman"/>
              </a:rPr>
              <a:t>surprised when he scored.</a:t>
            </a:r>
            <a:endParaRPr lang="ru-RU" b="1" dirty="0">
              <a:solidFill>
                <a:srgbClr val="990099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11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rgbClr val="CCFF33"/>
          </a:fgClr>
          <a:bgClr>
            <a:srgbClr val="33CC3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0" y="620688"/>
            <a:ext cx="9036496" cy="576064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b="1" u="sng" dirty="0" smtClean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                  </a:t>
            </a:r>
            <a:r>
              <a:rPr lang="en-US" sz="3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Today on the lesson we shall:</a:t>
            </a:r>
          </a:p>
          <a:p>
            <a:pPr eaLnBrk="1" hangingPunct="1">
              <a:buFontTx/>
              <a:buNone/>
              <a:defRPr/>
            </a:pPr>
            <a:r>
              <a:rPr lang="ru-RU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watch your presentations;</a:t>
            </a:r>
          </a:p>
          <a:p>
            <a:pPr eaLnBrk="1" hangingPunct="1">
              <a:buFontTx/>
              <a:buNone/>
              <a:defRPr/>
            </a:pPr>
            <a:r>
              <a:rPr lang="ru-RU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learn new words and expressions;</a:t>
            </a:r>
          </a:p>
          <a:p>
            <a:pPr eaLnBrk="1" hangingPunct="1">
              <a:buFontTx/>
              <a:buNone/>
              <a:defRPr/>
            </a:pPr>
            <a:r>
              <a:rPr lang="ru-RU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consolidate the building of exclamatory sentences;</a:t>
            </a:r>
          </a:p>
          <a:p>
            <a:pPr eaLnBrk="1" hangingPunct="1">
              <a:buFontTx/>
              <a:buNone/>
              <a:defRPr/>
            </a:pPr>
            <a:r>
              <a:rPr lang="ru-RU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read the text and do the tasks;</a:t>
            </a:r>
          </a:p>
          <a:p>
            <a:pPr eaLnBrk="1" hangingPunct="1">
              <a:buFontTx/>
              <a:buNone/>
              <a:defRPr/>
            </a:pPr>
            <a:r>
              <a:rPr lang="en-US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complete the dialogues.</a:t>
            </a:r>
          </a:p>
          <a:p>
            <a:pPr eaLnBrk="1" hangingPunct="1">
              <a:defRPr/>
            </a:pPr>
            <a:endParaRPr lang="ru-RU" b="1" dirty="0" smtClean="0">
              <a:solidFill>
                <a:srgbClr val="99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89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03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0400" y="152400"/>
            <a:ext cx="29412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Homework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8128" y="472514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 </a:t>
            </a:r>
            <a:r>
              <a:rPr lang="en-US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</a:t>
            </a:r>
            <a:r>
              <a:rPr lang="en-US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 Write down the new words in your vocabularies and learn them by heart.</a:t>
            </a:r>
            <a:endParaRPr lang="ru-RU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6600" y="856357"/>
            <a:ext cx="210473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Ex.7 p. 181 Imagine that you are journalists take an interview with the questions given in the exercise.</a:t>
            </a:r>
          </a:p>
        </p:txBody>
      </p:sp>
    </p:spTree>
    <p:extLst>
      <p:ext uri="{BB962C8B-B14F-4D97-AF65-F5344CB8AC3E}">
        <p14:creationId xmlns:p14="http://schemas.microsoft.com/office/powerpoint/2010/main" val="42855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7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1112" y="260648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Do you need a challenge?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1" y="1069428"/>
            <a:ext cx="304165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978148"/>
            <a:ext cx="3176587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" y="3835228"/>
            <a:ext cx="3213100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1955">
            <a:off x="5748381" y="3866185"/>
            <a:ext cx="334168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1213498"/>
            <a:ext cx="4572000" cy="1794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We have one for you!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900" b="1" kern="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Our team is called the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900" b="1" kern="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best one in this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900" b="1" kern="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season.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92256" y="3016066"/>
            <a:ext cx="4572000" cy="370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We need a new player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900" b="1" kern="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for our football team.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900" b="1" kern="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You must be really fit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900" b="1" kern="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and fast and you will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900" b="1" kern="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       learn quickly. 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900" b="1" kern="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Come every day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900" b="1" kern="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 from 6 p.m.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900" b="1" kern="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to 8 p.m.</a:t>
            </a:r>
            <a:endParaRPr lang="ru-RU" sz="2200" b="1" kern="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349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pattFill prst="pct20">
          <a:fgClr>
            <a:srgbClr val="FFCC00"/>
          </a:fgClr>
          <a:bgClr>
            <a:srgbClr val="008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avie" pitchFamily="82" charset="0"/>
              </a:rPr>
              <a:t>Do YOU WANT TO LIVE DANGEROUSLY?</a:t>
            </a:r>
            <a:endParaRPr lang="ru-RU" sz="4000" b="1" dirty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avie" pitchFamily="82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                  Taekwondo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                 is a beautiful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             and exciting sport,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                 but it is also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                    hard work!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          </a:t>
            </a:r>
            <a:endParaRPr lang="ru-RU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13317" name="Picture 5" descr="фото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8438"/>
            <a:ext cx="33528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фото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83050"/>
            <a:ext cx="3657600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фото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02100"/>
            <a:ext cx="3733800" cy="25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572000" y="1524000"/>
            <a:ext cx="41910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latin typeface="Arial Black" pitchFamily="34" charset="0"/>
              </a:rPr>
              <a:t>                  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If you are super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brave,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super strong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and super enduring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come and train with us!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Every Monday,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Wednesday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and Friday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6 p.m. to 8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p.m</a:t>
            </a:r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47658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88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78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78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280"/>
                            </p:stCondLst>
                            <p:childTnLst>
                              <p:par>
                                <p:cTn id="3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Grp="1" noChangeAspect="1" noChangeArrowheads="1"/>
          </p:cNvPicPr>
          <p:nvPr>
            <p:ph type="body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6"/>
          <a:stretch/>
        </p:blipFill>
        <p:spPr>
          <a:xfrm>
            <a:off x="0" y="0"/>
            <a:ext cx="9144000" cy="6858000"/>
          </a:xfrm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304800" y="0"/>
            <a:ext cx="88392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itchFamily="82" charset="0"/>
              </a:rPr>
              <a:t>For boys and girls </a:t>
            </a:r>
            <a:b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itchFamily="82" charset="0"/>
              </a:rPr>
            </a:br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itchFamily="82" charset="0"/>
              </a:rPr>
              <a:t>                           of any age.</a:t>
            </a:r>
            <a:endParaRPr lang="ru-RU" sz="4400" b="1" dirty="0" smtClean="0"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843808" y="1404938"/>
            <a:ext cx="6300192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</a:t>
            </a:r>
            <a:r>
              <a:rPr lang="en-US" sz="3200" b="1" dirty="0" smtClean="0">
                <a:solidFill>
                  <a:srgbClr val="FF6600"/>
                </a:solidFill>
                <a:latin typeface="Berlin Sans FB Demi" pitchFamily="34" charset="0"/>
              </a:rPr>
              <a:t>Everybody is welcome.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6600"/>
                </a:solidFill>
                <a:latin typeface="Berlin Sans FB Demi" pitchFamily="34" charset="0"/>
              </a:rPr>
              <a:t>            If you join us, you will find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6600"/>
                </a:solidFill>
                <a:latin typeface="Berlin Sans FB Demi" pitchFamily="34" charset="0"/>
              </a:rPr>
              <a:t>                 the best friends you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6600"/>
                </a:solidFill>
                <a:latin typeface="Berlin Sans FB Demi" pitchFamily="34" charset="0"/>
              </a:rPr>
              <a:t>                     have ever had.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6600"/>
                </a:solidFill>
                <a:latin typeface="Berlin Sans FB Demi" pitchFamily="34" charset="0"/>
              </a:rPr>
              <a:t>              You’ll become stronger,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6600"/>
                </a:solidFill>
                <a:latin typeface="Berlin Sans FB Demi" pitchFamily="34" charset="0"/>
              </a:rPr>
              <a:t>                    faster and taller.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6600"/>
                </a:solidFill>
                <a:latin typeface="Berlin Sans FB Demi" pitchFamily="34" charset="0"/>
              </a:rPr>
              <a:t> </a:t>
            </a:r>
            <a:r>
              <a:rPr lang="en-US" sz="3200" b="1" dirty="0" smtClean="0">
                <a:solidFill>
                  <a:srgbClr val="FF6600"/>
                </a:solidFill>
                <a:latin typeface="Berlin Sans FB Demi" pitchFamily="34" charset="0"/>
              </a:rPr>
              <a:t>                 If you have a great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6600"/>
                </a:solidFill>
                <a:latin typeface="Berlin Sans FB Demi" pitchFamily="34" charset="0"/>
              </a:rPr>
              <a:t> </a:t>
            </a:r>
            <a:r>
              <a:rPr lang="en-US" sz="3200" b="1" dirty="0" smtClean="0">
                <a:solidFill>
                  <a:srgbClr val="FF6600"/>
                </a:solidFill>
                <a:latin typeface="Berlin Sans FB Demi" pitchFamily="34" charset="0"/>
              </a:rPr>
              <a:t>            desire </a:t>
            </a:r>
            <a:r>
              <a:rPr lang="ru-RU" sz="3200" b="1" dirty="0" err="1" smtClean="0">
                <a:solidFill>
                  <a:srgbClr val="FF6600"/>
                </a:solidFill>
                <a:latin typeface="Berlin Sans FB Demi" pitchFamily="34" charset="0"/>
              </a:rPr>
              <a:t>and</a:t>
            </a:r>
            <a:r>
              <a:rPr lang="ru-RU" sz="3200" b="1" dirty="0" smtClean="0">
                <a:solidFill>
                  <a:srgbClr val="FF6600"/>
                </a:solidFill>
                <a:latin typeface="Berlin Sans FB Demi" pitchFamily="34" charset="0"/>
              </a:rPr>
              <a:t> </a:t>
            </a:r>
            <a:r>
              <a:rPr lang="ru-RU" sz="3200" b="1" dirty="0" err="1" smtClean="0">
                <a:solidFill>
                  <a:srgbClr val="FF6600"/>
                </a:solidFill>
                <a:latin typeface="Berlin Sans FB Demi" pitchFamily="34" charset="0"/>
              </a:rPr>
              <a:t>shooting</a:t>
            </a:r>
            <a:r>
              <a:rPr lang="ru-RU" sz="3200" b="1" dirty="0" smtClean="0">
                <a:solidFill>
                  <a:srgbClr val="FF6600"/>
                </a:solidFill>
                <a:latin typeface="Berlin Sans FB Demi" pitchFamily="34" charset="0"/>
              </a:rPr>
              <a:t> </a:t>
            </a:r>
            <a:r>
              <a:rPr lang="ru-RU" sz="3200" b="1" dirty="0" err="1" smtClean="0">
                <a:solidFill>
                  <a:srgbClr val="FF6600"/>
                </a:solidFill>
                <a:latin typeface="Berlin Sans FB Demi" pitchFamily="34" charset="0"/>
              </a:rPr>
              <a:t>talent</a:t>
            </a:r>
            <a:r>
              <a:rPr lang="ru-RU" sz="3200" b="1" dirty="0" smtClean="0">
                <a:solidFill>
                  <a:srgbClr val="FF6600"/>
                </a:solidFill>
                <a:latin typeface="Berlin Sans FB Demi" pitchFamily="34" charset="0"/>
              </a:rPr>
              <a:t> </a:t>
            </a:r>
            <a:endParaRPr lang="en-US" sz="3200" b="1" dirty="0" smtClean="0">
              <a:solidFill>
                <a:srgbClr val="FF6600"/>
              </a:solidFill>
              <a:latin typeface="Berlin Sans FB Dem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6600"/>
                </a:solidFill>
                <a:latin typeface="Berlin Sans FB Demi" pitchFamily="34" charset="0"/>
              </a:rPr>
              <a:t>             our school basketball club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6600"/>
                </a:solidFill>
                <a:latin typeface="Berlin Sans FB Demi" pitchFamily="34" charset="0"/>
              </a:rPr>
              <a:t>                is a good place to start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6600"/>
                </a:solidFill>
                <a:latin typeface="Berlin Sans FB Demi" pitchFamily="34" charset="0"/>
              </a:rPr>
              <a:t>             Every day 4 p.m. to 7 p.m.</a:t>
            </a:r>
            <a:endParaRPr lang="ru-RU" sz="3200" b="1" dirty="0" smtClean="0">
              <a:solidFill>
                <a:srgbClr val="FF66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28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25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25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25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250"/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250"/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250"/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250"/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250"/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250"/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250"/>
                                        <p:tgtEl>
                                          <p:spTgt spid="52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250"/>
                                        <p:tgtEl>
                                          <p:spTgt spid="52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250"/>
                                        <p:tgtEl>
                                          <p:spTgt spid="52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250"/>
                                        <p:tgtEl>
                                          <p:spTgt spid="5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250"/>
                                        <p:tgtEl>
                                          <p:spTgt spid="5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250"/>
                                        <p:tgtEl>
                                          <p:spTgt spid="5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250"/>
                                        <p:tgtEl>
                                          <p:spTgt spid="5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250"/>
                                        <p:tgtEl>
                                          <p:spTgt spid="5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250"/>
                                        <p:tgtEl>
                                          <p:spTgt spid="5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250"/>
                                        <p:tgtEl>
                                          <p:spTgt spid="52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250"/>
                                        <p:tgtEl>
                                          <p:spTgt spid="52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250"/>
                                        <p:tgtEl>
                                          <p:spTgt spid="52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375"/>
                            </p:stCondLst>
                            <p:childTnLst>
                              <p:par>
                                <p:cTn id="5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250"/>
                                        <p:tgtEl>
                                          <p:spTgt spid="52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250"/>
                                        <p:tgtEl>
                                          <p:spTgt spid="52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250"/>
                                        <p:tgtEl>
                                          <p:spTgt spid="52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125"/>
                            </p:stCondLst>
                            <p:childTnLst>
                              <p:par>
                                <p:cTn id="6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250"/>
                                        <p:tgtEl>
                                          <p:spTgt spid="52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250"/>
                                        <p:tgtEl>
                                          <p:spTgt spid="52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250"/>
                                        <p:tgtEl>
                                          <p:spTgt spid="52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875"/>
                            </p:stCondLst>
                            <p:childTnLst>
                              <p:par>
                                <p:cTn id="6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250"/>
                                        <p:tgtEl>
                                          <p:spTgt spid="52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250"/>
                                        <p:tgtEl>
                                          <p:spTgt spid="52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250"/>
                                        <p:tgtEl>
                                          <p:spTgt spid="52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875"/>
                            </p:stCondLst>
                            <p:childTnLst>
                              <p:par>
                                <p:cTn id="7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250"/>
                                        <p:tgtEl>
                                          <p:spTgt spid="52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250"/>
                                        <p:tgtEl>
                                          <p:spTgt spid="52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250"/>
                                        <p:tgtEl>
                                          <p:spTgt spid="52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250"/>
                            </p:stCondLst>
                            <p:childTnLst>
                              <p:par>
                                <p:cTn id="7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522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/>
        </p:blipFill>
        <p:spPr>
          <a:xfrm>
            <a:off x="0" y="11112"/>
            <a:ext cx="9144000" cy="6846888"/>
          </a:xfrm>
        </p:spPr>
      </p:pic>
      <p:sp>
        <p:nvSpPr>
          <p:cNvPr id="53260" name="WordArt 12"/>
          <p:cNvSpPr>
            <a:spLocks noChangeArrowheads="1" noChangeShapeType="1" noTextEdit="1"/>
          </p:cNvSpPr>
          <p:nvPr/>
        </p:nvSpPr>
        <p:spPr bwMode="auto">
          <a:xfrm>
            <a:off x="2667000" y="228600"/>
            <a:ext cx="33528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Cooper Black" pitchFamily="18" charset="0"/>
              </a:rPr>
              <a:t>Table Tennis </a:t>
            </a:r>
            <a:endParaRPr lang="ru-RU" sz="3600" kern="10" dirty="0" smtClean="0"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53261" name="WordArt 13"/>
          <p:cNvSpPr>
            <a:spLocks noChangeArrowheads="1" noChangeShapeType="1" noTextEdit="1"/>
          </p:cNvSpPr>
          <p:nvPr/>
        </p:nvSpPr>
        <p:spPr bwMode="auto">
          <a:xfrm>
            <a:off x="152400" y="990600"/>
            <a:ext cx="38862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Cooper Black" pitchFamily="18" charset="0"/>
              </a:rPr>
              <a:t>is for you if you want</a:t>
            </a:r>
            <a:endParaRPr lang="ru-RU" sz="3600" kern="10" dirty="0" smtClean="0"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53265" name="WordArt 17"/>
          <p:cNvSpPr>
            <a:spLocks noChangeArrowheads="1" noChangeShapeType="1" noTextEdit="1"/>
          </p:cNvSpPr>
          <p:nvPr/>
        </p:nvSpPr>
        <p:spPr bwMode="auto">
          <a:xfrm>
            <a:off x="4191000" y="990600"/>
            <a:ext cx="49530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Cooper Black" pitchFamily="18" charset="0"/>
              </a:rPr>
              <a:t>to make your life smarter</a:t>
            </a:r>
            <a:r>
              <a:rPr lang="en-US" sz="3600" kern="10" dirty="0" smtClean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,</a:t>
            </a:r>
            <a:endParaRPr lang="ru-RU" sz="3600" kern="10" dirty="0" smtClean="0"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53266" name="WordArt 18"/>
          <p:cNvSpPr>
            <a:spLocks noChangeArrowheads="1" noChangeShapeType="1" noTextEdit="1"/>
          </p:cNvSpPr>
          <p:nvPr/>
        </p:nvSpPr>
        <p:spPr bwMode="auto">
          <a:xfrm>
            <a:off x="2302935" y="1632033"/>
            <a:ext cx="5378152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Cooper Black" pitchFamily="18" charset="0"/>
              </a:rPr>
              <a:t>better, faster and wiser!</a:t>
            </a:r>
            <a:endParaRPr lang="ru-RU" sz="3600" kern="10" dirty="0" smtClean="0"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 rot="-697424">
            <a:off x="114300" y="2453059"/>
            <a:ext cx="3962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 you know </a:t>
            </a:r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that table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tennis became a medal Olympic sport in the 1988 Summer Olympics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    in Seoul?</a:t>
            </a:r>
            <a:endParaRPr lang="ru-RU" sz="2400" b="1" dirty="0" smtClean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 rot="839295">
            <a:off x="5246637" y="2635622"/>
            <a:ext cx="37655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 you know how many balls  two players can hit back and forth in 60 seconds?</a:t>
            </a:r>
            <a:endParaRPr lang="ru-RU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3060088" y="4254723"/>
            <a:ext cx="4572000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 you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know that China, </a:t>
            </a:r>
            <a:r>
              <a:rPr lang="en-US" sz="2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Sweden</a:t>
            </a:r>
            <a:r>
              <a:rPr lang="en-US" sz="24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and South Korea are </a:t>
            </a:r>
            <a:r>
              <a:rPr lang="en-US" sz="2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currently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the world powers in </a:t>
            </a:r>
            <a:r>
              <a:rPr lang="en-US" sz="2400" b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table</a:t>
            </a:r>
            <a:r>
              <a:rPr lang="en-US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tennis.</a:t>
            </a:r>
            <a:endParaRPr lang="ru-RU" sz="2400" dirty="0" smtClean="0">
              <a:solidFill>
                <a:srgbClr val="00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1752600" y="5911850"/>
            <a:ext cx="5556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We wait for you in our school Tennis Club </a:t>
            </a:r>
            <a:endParaRPr lang="ru-RU" sz="2800" b="1" dirty="0" smtClean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from Tuesday to Friday at 5 p.m.</a:t>
            </a:r>
            <a:endParaRPr lang="ru-RU" sz="2800" b="1" dirty="0" smtClean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69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0" grpId="0" animBg="1"/>
      <p:bldP spid="53261" grpId="0" animBg="1"/>
      <p:bldP spid="53265" grpId="0" animBg="1"/>
      <p:bldP spid="53266" grpId="0" animBg="1"/>
      <p:bldP spid="53267" grpId="0"/>
      <p:bldP spid="53268" grpId="0"/>
      <p:bldP spid="53269" grpId="0"/>
      <p:bldP spid="532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A603AB"/>
            </a:gs>
            <a:gs pos="1000">
              <a:srgbClr val="0819FB"/>
            </a:gs>
            <a:gs pos="0">
              <a:srgbClr val="1A8D48"/>
            </a:gs>
            <a:gs pos="22000">
              <a:srgbClr val="FFFF00"/>
            </a:gs>
            <a:gs pos="44000">
              <a:srgbClr val="EE3F17"/>
            </a:gs>
            <a:gs pos="74000">
              <a:srgbClr val="E81766"/>
            </a:gs>
            <a:gs pos="87000">
              <a:srgbClr val="A603AB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7" y="304800"/>
            <a:ext cx="26400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"/>
            <a:ext cx="308451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521" y="4724400"/>
            <a:ext cx="26638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28513" y="2609670"/>
            <a:ext cx="2866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 like the idea of 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Ving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56727" y="3009780"/>
            <a:ext cx="4756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He/she gave a good description of …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3409890"/>
            <a:ext cx="693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He/she offered a clear explanation (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объяснение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 of …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90252" y="3810000"/>
            <a:ext cx="3355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Now I want to join … club.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32" y="285750"/>
            <a:ext cx="307816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6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chemeClr val="tx1"/>
                </a:solidFill>
              </a:rPr>
              <a:t>   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THLETICS 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12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9499"/>
            <a:ext cx="1752600" cy="1309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6" descr="Словацкая теннисистка Доминика Цибулко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1752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t-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3" y="2802837"/>
            <a:ext cx="18288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5" y="4114800"/>
            <a:ext cx="18288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9" descr=" Спорт Конный спорт,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9" y="55626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2" descr="5c537425e77de4a665dbc14c22d5fd1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55" y="3046103"/>
            <a:ext cx="1704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55" y="5489601"/>
            <a:ext cx="1863601" cy="121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4" descr="спорт - велоспорт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01" y="4122737"/>
            <a:ext cx="18288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5" descr="2011-02-02%5F246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01" y="1676401"/>
            <a:ext cx="1752600" cy="131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8" name="Rectangle 16"/>
          <p:cNvSpPr>
            <a:spLocks noChangeArrowheads="1"/>
          </p:cNvSpPr>
          <p:nvPr/>
        </p:nvSpPr>
        <p:spPr bwMode="auto">
          <a:xfrm>
            <a:off x="2057400" y="1708150"/>
            <a:ext cx="143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ENNIS</a:t>
            </a: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1981200" y="3232150"/>
            <a:ext cx="241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AEK WON DO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2057400" y="4679950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OCKEY</a:t>
            </a:r>
          </a:p>
        </p:txBody>
      </p:sp>
      <p:sp>
        <p:nvSpPr>
          <p:cNvPr id="115731" name="Rectangle 19"/>
          <p:cNvSpPr>
            <a:spLocks noChangeArrowheads="1"/>
          </p:cNvSpPr>
          <p:nvPr/>
        </p:nvSpPr>
        <p:spPr bwMode="auto">
          <a:xfrm>
            <a:off x="1985749" y="5899150"/>
            <a:ext cx="218778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QUESTRIAN</a:t>
            </a:r>
          </a:p>
        </p:txBody>
      </p:sp>
      <p:sp>
        <p:nvSpPr>
          <p:cNvPr id="5137" name="Rectangle 20"/>
          <p:cNvSpPr>
            <a:spLocks noChangeArrowheads="1"/>
          </p:cNvSpPr>
          <p:nvPr/>
        </p:nvSpPr>
        <p:spPr bwMode="auto">
          <a:xfrm>
            <a:off x="6181602" y="2165350"/>
            <a:ext cx="186067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RCHERY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8" name="Rectangle 21"/>
          <p:cNvSpPr>
            <a:spLocks noChangeArrowheads="1"/>
          </p:cNvSpPr>
          <p:nvPr/>
        </p:nvSpPr>
        <p:spPr bwMode="auto">
          <a:xfrm>
            <a:off x="6220856" y="3232150"/>
            <a:ext cx="209446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OBOGGAN</a:t>
            </a:r>
          </a:p>
        </p:txBody>
      </p:sp>
      <p:sp>
        <p:nvSpPr>
          <p:cNvPr id="5139" name="Rectangle 22"/>
          <p:cNvSpPr>
            <a:spLocks noChangeArrowheads="1"/>
          </p:cNvSpPr>
          <p:nvPr/>
        </p:nvSpPr>
        <p:spPr bwMode="auto">
          <a:xfrm>
            <a:off x="6220856" y="4756150"/>
            <a:ext cx="18134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YCLING</a:t>
            </a:r>
          </a:p>
        </p:txBody>
      </p:sp>
      <p:sp>
        <p:nvSpPr>
          <p:cNvPr id="5140" name="Rectangle 23"/>
          <p:cNvSpPr>
            <a:spLocks noChangeArrowheads="1"/>
          </p:cNvSpPr>
          <p:nvPr/>
        </p:nvSpPr>
        <p:spPr bwMode="auto">
          <a:xfrm>
            <a:off x="6324600" y="6051550"/>
            <a:ext cx="1973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IGH JUMP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91052" y="569267"/>
            <a:ext cx="3087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OUNTAIN BIKING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5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5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5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5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5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5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5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5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5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15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5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5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5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5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15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1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0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850"/>
                            </p:stCondLst>
                            <p:childTnLst>
                              <p:par>
                                <p:cTn id="7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  <p:bldP spid="115728" grpId="0" build="allAtOnce"/>
      <p:bldP spid="115729" grpId="0" build="allAtOnce"/>
      <p:bldP spid="115730" grpId="0" build="allAtOnce"/>
      <p:bldP spid="115731" grpId="0" build="allAtOnce"/>
      <p:bldP spid="5137" grpId="0"/>
      <p:bldP spid="5138" grpId="0"/>
      <p:bldP spid="5139" grpId="0"/>
      <p:bldP spid="514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FF66CC"/>
          </a:fgClr>
          <a:bgClr>
            <a:srgbClr val="81DE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024" y="1484784"/>
            <a:ext cx="903649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ln w="18415" cmpd="sng">
                  <a:solidFill>
                    <a:srgbClr val="ACCBF9">
                      <a:lumMod val="50000"/>
                    </a:srgbClr>
                  </a:solidFill>
                  <a:prstDash val="solid"/>
                </a:ln>
                <a:solidFill>
                  <a:srgbClr val="FF66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charset="0"/>
              </a:rPr>
              <a:t>The theme of our </a:t>
            </a:r>
            <a:endParaRPr lang="en-US" sz="5400" b="1" dirty="0" smtClean="0">
              <a:ln w="18415" cmpd="sng">
                <a:solidFill>
                  <a:srgbClr val="ACCBF9">
                    <a:lumMod val="50000"/>
                  </a:srgbClr>
                </a:solidFill>
                <a:prstDash val="solid"/>
              </a:ln>
              <a:solidFill>
                <a:srgbClr val="FF66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ln w="18415" cmpd="sng">
                  <a:solidFill>
                    <a:srgbClr val="ACCBF9">
                      <a:lumMod val="50000"/>
                    </a:srgbClr>
                  </a:solidFill>
                  <a:prstDash val="solid"/>
                </a:ln>
                <a:solidFill>
                  <a:srgbClr val="FF66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charset="0"/>
              </a:rPr>
              <a:t>lesson </a:t>
            </a:r>
            <a:r>
              <a:rPr lang="en-US" sz="5400" b="1" dirty="0">
                <a:ln w="18415" cmpd="sng">
                  <a:solidFill>
                    <a:srgbClr val="ACCBF9">
                      <a:lumMod val="50000"/>
                    </a:srgbClr>
                  </a:solidFill>
                  <a:prstDash val="solid"/>
                </a:ln>
                <a:solidFill>
                  <a:srgbClr val="FF66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charset="0"/>
              </a:rPr>
              <a:t>is </a:t>
            </a:r>
            <a:endParaRPr lang="en-US" sz="5400" b="1" dirty="0" smtClean="0">
              <a:ln w="18415" cmpd="sng">
                <a:solidFill>
                  <a:srgbClr val="ACCBF9">
                    <a:lumMod val="50000"/>
                  </a:srgbClr>
                </a:solidFill>
                <a:prstDash val="solid"/>
              </a:ln>
              <a:solidFill>
                <a:srgbClr val="FF66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ln w="18415" cmpd="sng">
                  <a:solidFill>
                    <a:srgbClr val="ACCBF9">
                      <a:lumMod val="50000"/>
                    </a:srgbClr>
                  </a:solidFill>
                  <a:prstDash val="solid"/>
                </a:ln>
                <a:solidFill>
                  <a:srgbClr val="FF66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charset="0"/>
              </a:rPr>
              <a:t>“</a:t>
            </a:r>
            <a:r>
              <a:rPr lang="en-US" sz="5400" b="1" dirty="0">
                <a:ln w="18415" cmpd="sng">
                  <a:solidFill>
                    <a:srgbClr val="ACCBF9">
                      <a:lumMod val="50000"/>
                    </a:srgbClr>
                  </a:solidFill>
                  <a:prstDash val="solid"/>
                </a:ln>
                <a:solidFill>
                  <a:srgbClr val="FF66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charset="0"/>
              </a:rPr>
              <a:t>At the match”</a:t>
            </a:r>
            <a:endParaRPr lang="ru-RU" sz="5400" b="1" dirty="0">
              <a:ln w="18415" cmpd="sng">
                <a:solidFill>
                  <a:srgbClr val="ACCBF9">
                    <a:lumMod val="50000"/>
                  </a:srgbClr>
                </a:solidFill>
                <a:prstDash val="solid"/>
              </a:ln>
              <a:solidFill>
                <a:srgbClr val="FF66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7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1048</Words>
  <Application>Microsoft Office PowerPoint</Application>
  <PresentationFormat>Экран (4:3)</PresentationFormat>
  <Paragraphs>172</Paragraphs>
  <Slides>20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20</vt:i4>
      </vt:variant>
      <vt:variant>
        <vt:lpstr>Заголовки слайдов</vt:lpstr>
      </vt:variant>
      <vt:variant>
        <vt:i4>20</vt:i4>
      </vt:variant>
    </vt:vector>
  </HeadingPairs>
  <TitlesOfParts>
    <vt:vector size="40" baseType="lpstr">
      <vt:lpstr>1_Тема Office</vt:lpstr>
      <vt:lpstr>2_Тема Office</vt:lpstr>
      <vt:lpstr>Оформление по умолчанию</vt:lpstr>
      <vt:lpstr>1_Оформление по умолчанию</vt:lpstr>
      <vt:lpstr>3_Тема Office</vt:lpstr>
      <vt:lpstr>4_Тема Office</vt:lpstr>
      <vt:lpstr>1_Остин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Презентация PowerPoint</vt:lpstr>
      <vt:lpstr>Презентация PowerPoint</vt:lpstr>
      <vt:lpstr>Презентация PowerPoint</vt:lpstr>
      <vt:lpstr>Do YOU WANT TO LIVE DANGEROUSLY?</vt:lpstr>
      <vt:lpstr>Презентация PowerPoint</vt:lpstr>
      <vt:lpstr>Презентация PowerPoint</vt:lpstr>
      <vt:lpstr>Презентация PowerPoint</vt:lpstr>
      <vt:lpstr>                    ATHLETICS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Paragraph 4 </vt:lpstr>
      <vt:lpstr>Check your ideas</vt:lpstr>
      <vt:lpstr>Презентация PowerPoint</vt:lpstr>
      <vt:lpstr> Dialogue 1 </vt:lpstr>
      <vt:lpstr> Dialogue 2</vt:lpstr>
      <vt:lpstr> Dialogue 3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5</cp:revision>
  <dcterms:modified xsi:type="dcterms:W3CDTF">2013-07-04T09:58:39Z</dcterms:modified>
</cp:coreProperties>
</file>