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90" r:id="rId3"/>
    <p:sldMasterId id="2147483692" r:id="rId4"/>
    <p:sldMasterId id="2147483704" r:id="rId5"/>
    <p:sldMasterId id="2147483706" r:id="rId6"/>
    <p:sldMasterId id="2147483708" r:id="rId7"/>
    <p:sldMasterId id="2147483720" r:id="rId8"/>
    <p:sldMasterId id="2147483722" r:id="rId9"/>
    <p:sldMasterId id="2147483724" r:id="rId10"/>
    <p:sldMasterId id="2147483749" r:id="rId11"/>
  </p:sldMasterIdLst>
  <p:notesMasterIdLst>
    <p:notesMasterId r:id="rId28"/>
  </p:notesMasterIdLst>
  <p:sldIdLst>
    <p:sldId id="286" r:id="rId12"/>
    <p:sldId id="287" r:id="rId13"/>
    <p:sldId id="285" r:id="rId14"/>
    <p:sldId id="289" r:id="rId15"/>
    <p:sldId id="290" r:id="rId16"/>
    <p:sldId id="257" r:id="rId17"/>
    <p:sldId id="291" r:id="rId18"/>
    <p:sldId id="292" r:id="rId19"/>
    <p:sldId id="261" r:id="rId20"/>
    <p:sldId id="294" r:id="rId21"/>
    <p:sldId id="259" r:id="rId22"/>
    <p:sldId id="295" r:id="rId23"/>
    <p:sldId id="296" r:id="rId24"/>
    <p:sldId id="297" r:id="rId25"/>
    <p:sldId id="298" r:id="rId26"/>
    <p:sldId id="29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48" autoAdjust="0"/>
  </p:normalViewPr>
  <p:slideViewPr>
    <p:cSldViewPr>
      <p:cViewPr varScale="1">
        <p:scale>
          <a:sx n="65" d="100"/>
          <a:sy n="65" d="100"/>
        </p:scale>
        <p:origin x="-7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2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833D36-F098-407B-A9F2-37209B845EF8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195C55-CD03-4E02-8F14-5935F6E770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16DD6-DE0A-4A9E-B95D-C58FEA00B2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79CDF-E144-4C27-9C04-35E6AE2C4DC1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EEAF3-0926-4F22-B106-9FA1FA2B36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CBE5C-F1B2-4EC4-A851-4D12EF017D81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242B5-3477-4775-A99B-6CFA7DEAE6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5EC47-A908-4886-B6C5-F61928DD9E05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F50FB-361F-4AF8-9285-23D5701E41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37AA-10B3-4007-BF75-0B837BC60E39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C4883-2CDE-46E0-B16F-D7FB4BED0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E9F4-AE05-4BE5-8537-99D51BACC020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9F62-0629-49D6-8E9B-9238EB42C0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058B-DB8F-4161-9758-A4285F932A23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AAC49-8A1D-4081-A7B2-C906312D33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3F0D-6AF8-41C4-9DE4-9EE84B8D1B87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F42A-2CFD-4069-AD0E-81BC343300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7E4D-45BC-4803-994B-774CE5963B60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DF4A-E549-422D-8F3C-48354CDCBD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9FF15-4984-4968-812D-2F756211E6DD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4F08C-3AF1-44BC-8725-13926A5886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53780-9151-47FA-9763-F8F432879509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401C-E4CF-4CAC-8EEC-BF5791EEE3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2FF8-DEE6-44D4-A8F1-1FDAA8976DCC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6997C-7C6F-4948-99D3-A3B4035C0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C90CD-D391-49CA-A10F-0193A1AC1D15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406C-4B35-4967-ABD9-0D46529DD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5948B-4F4F-42CC-9308-744565AC97AA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4E50B-8F69-4DF9-B655-930422F31B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3635A-7D9A-4465-B294-4BAE0DD48906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562E-5E4B-40AE-A7A7-206E1A6048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C9D82-D89C-49C3-98BB-273DA917B1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EEE40-7153-454E-BD96-65796E29B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D3FBB-EBCF-43ED-ABB1-4737EEEBE683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502D4-8B81-49C5-9EA5-73C1652A91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4BB6-D90C-4E23-B478-D2A556D64ECF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B3D60-2221-47AC-84A7-2C21C19518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1B92-A1A3-416F-B445-306040BBBFCA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1375-847A-4CAA-AF3B-9B3E105764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1BE60-0462-4FF1-AB18-0CB46EFC3641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F9AF-4AF6-4BF5-B6AB-C804FF1455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8D5A9-5F9F-404E-9BEC-31CF9A4BCC87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D8E77-D5CB-4619-BAF0-79C578780B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6DC5-DDBC-448F-AA9B-D76DA1B092DD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CCC4F-7754-45D3-B546-E2F7B9CCE4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CC626-F309-4C76-8F18-F10CD7A6BBD5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2810-503D-47B5-B9AC-B98AF3897D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42C6-9567-47D3-A3B5-E978E558D273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A7601-096C-4E59-BED3-042BA3717C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1D638-CD5F-4ED4-9A02-93B682043631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661C-8254-4950-ACD0-8BF9B3F3B9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2645-001C-4484-B040-F5004C1BE0DB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A2DD-B87B-4BB7-ADD7-4F2DFFCF5A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C27D3-2AA3-417A-A594-431CAE77A569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5A297-9A09-44EC-8680-E420095EAC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D15D9-302E-4D31-A8B1-583A67243E83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8A47-613D-4EA4-A723-423553A181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8EB4B-85B7-4C98-8AE6-801B24B57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9B1FF-EE71-4223-8D89-F496F7C68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4B77A-7815-4908-933F-520FFF781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37C2B1-EFA0-410A-BB3F-FCC50DF6EC97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2C0375-2B50-4370-A883-7C98A3B28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7F6B-9636-44A0-AF91-1872EAD22EE9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48F5B-8B55-4746-A463-10DE715D30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74592-96C9-4B9A-B7AB-4A3678E1DFE6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297B3-D181-482B-AC49-C150F9173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F91EE-6357-4CAD-A814-D99697074A60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20C1C-57AF-407D-B511-C81C39614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79DB2-8DC7-4F1D-AD93-293C4890A89F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29D65-93F3-4D35-A38F-B6DBCC57D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500C-462E-4D05-99E3-EF35FB9CCBAE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F58A5-5AE3-4FF3-9A57-2819CC7EF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6ACB-7C05-4C58-86C2-A677AC9479AC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4E4D5-9C3B-407C-A493-06B653254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F35AF-E5F3-4918-B03C-657C98CAB374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13A96-F093-4416-9E89-ECC751B55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30039-0A64-4F86-9A09-BBFA398C1039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439FF-6912-408F-907B-3C508C97C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96764-8573-4431-A085-2A890103413D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33F18-DF96-4250-A1D8-8A1853727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8A634-46FB-43B4-AD47-82741B2511E1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B1FA-E0F3-4827-BA21-5EA346B19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367E-46C7-41BA-9077-2E53847293DE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DBDFA-2B4D-4A1A-BF7D-F2C8DF3EE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22E6C-7CAF-4D58-AE74-373331B85923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D012-A671-4D9E-9651-2669A03DE9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67730-9C56-4BC4-AF21-5DE763AFD53A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D73A8-300F-4238-8AA1-F206F59B0F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FE37-5F21-45F3-B83E-D3D6019600D3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E07F4-AD64-4D95-8160-D6D557C332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928BC-AE23-465C-AF5D-636A533F6879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A1BE-280C-4D85-BD06-6AFC5364DE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5C483-5BA8-41DD-ACDC-9E6BA0705FEF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5C344-29D6-4D94-A542-6E6A27F39B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4DCFDD1-58D9-44FD-B0A2-295CB570D4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9D5D9923-8E7B-4836-BAB3-2ECD24533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32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2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A7D03D6-62B2-49A2-95E6-4E59EC4CF6F8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132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1E241A1-33BD-4749-A10F-C783C19A6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2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2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B47D52-8A5B-4090-9150-4C38A4DEE0B8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6587E8-5FCB-4E11-A280-BD0E1F71A9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24" r:id="rId4"/>
    <p:sldLayoutId id="2147483851" r:id="rId5"/>
    <p:sldLayoutId id="2147483825" r:id="rId6"/>
    <p:sldLayoutId id="2147483852" r:id="rId7"/>
    <p:sldLayoutId id="2147483853" r:id="rId8"/>
    <p:sldLayoutId id="2147483826" r:id="rId9"/>
    <p:sldLayoutId id="2147483854" r:id="rId10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06FD4BC-AEDF-43DC-BFDD-E9136A4276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3F024F-9286-4591-9375-4F14EB4A0A20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C29F66-2AEE-49B8-842F-EB5B80471E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27" r:id="rId4"/>
    <p:sldLayoutId id="2147483858" r:id="rId5"/>
    <p:sldLayoutId id="2147483828" r:id="rId6"/>
    <p:sldLayoutId id="2147483859" r:id="rId7"/>
    <p:sldLayoutId id="2147483860" r:id="rId8"/>
    <p:sldLayoutId id="2147483861" r:id="rId9"/>
    <p:sldLayoutId id="2147483829" r:id="rId10"/>
    <p:sldLayoutId id="214748386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3A62981-61B4-46CA-96DF-B803EAD99A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361BD27-81CF-40B9-B29D-4EB643B0E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17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00FADD-66DF-47F8-91D3-6C9811F640DB}" type="datetimeFigureOut">
              <a:rPr lang="ru-RU"/>
              <a:pPr>
                <a:defRPr/>
              </a:pPr>
              <a:t>19.04.2013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E682EC-8A09-46E2-8A20-77DB0C3173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32" r:id="rId4"/>
    <p:sldLayoutId id="2147483866" r:id="rId5"/>
    <p:sldLayoutId id="2147483833" r:id="rId6"/>
    <p:sldLayoutId id="2147483867" r:id="rId7"/>
    <p:sldLayoutId id="2147483868" r:id="rId8"/>
    <p:sldLayoutId id="2147483869" r:id="rId9"/>
    <p:sldLayoutId id="2147483834" r:id="rId10"/>
    <p:sldLayoutId id="2147483870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5ED11577-F698-4DFF-A178-BC1006F19C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0BA2C5B-373C-4BA6-9767-6BD3D300B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75" y="285750"/>
            <a:ext cx="33147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УМК  «Школа России»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428728" y="3357563"/>
            <a:ext cx="5572164" cy="92869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kern="1200" dirty="0"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1 класс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4786313" y="5143500"/>
            <a:ext cx="4357687" cy="1714500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i="1" dirty="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i="1" dirty="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i="1" dirty="0" err="1" smtClean="0"/>
              <a:t>Комысева</a:t>
            </a:r>
            <a:r>
              <a:rPr lang="ru-RU" sz="1600" b="1" i="1" dirty="0" smtClean="0"/>
              <a:t>  Татьяна  Владимировна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b="1" i="1" dirty="0" smtClean="0"/>
              <a:t>                                              г. Крымск 2012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b="1" i="1" dirty="0" smtClean="0">
              <a:solidFill>
                <a:srgbClr val="91581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3116"/>
            <a:ext cx="850112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Кто такие птицы?</a:t>
            </a:r>
          </a:p>
        </p:txBody>
      </p:sp>
      <p:sp>
        <p:nvSpPr>
          <p:cNvPr id="368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36871" name="Picture 1" descr="3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811975">
            <a:off x="120650" y="4446588"/>
            <a:ext cx="21336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36873" name="Picture 3" descr="3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890046">
            <a:off x="379413" y="4335463"/>
            <a:ext cx="451326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36875" name="Picture 5" descr="3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496230">
            <a:off x="1028700" y="3278188"/>
            <a:ext cx="1928813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36877" name="Picture 7" descr="3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739705">
            <a:off x="353219" y="651669"/>
            <a:ext cx="9810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Rectangle 10"/>
          <p:cNvSpPr>
            <a:spLocks noChangeArrowheads="1"/>
          </p:cNvSpPr>
          <p:nvPr/>
        </p:nvSpPr>
        <p:spPr bwMode="auto">
          <a:xfrm>
            <a:off x="2500313" y="285750"/>
            <a:ext cx="4643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36879" name="Picture 9" descr="3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739705">
            <a:off x="1224756" y="150019"/>
            <a:ext cx="169386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3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46084" name="Рисунок 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260350"/>
            <a:ext cx="27368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125538"/>
            <a:ext cx="14668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Рисунок 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260350"/>
            <a:ext cx="23764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Рисунок 5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050" y="3357563"/>
            <a:ext cx="17811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Рисунок 5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5600" y="3429000"/>
            <a:ext cx="31242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6988" y="-3143250"/>
            <a:ext cx="755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cs typeface="Times New Roman" pitchFamily="18" charset="0"/>
              </a:rPr>
              <a:t>                  </a:t>
            </a:r>
            <a:endParaRPr lang="ru-RU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26988" y="3549650"/>
            <a:ext cx="898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latin typeface="Calibri" pitchFamily="34" charset="0"/>
                <a:cs typeface="Times New Roman" pitchFamily="18" charset="0"/>
              </a:rPr>
              <a:t>                  </a:t>
            </a:r>
            <a:endParaRPr lang="ru-RU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26988" y="6348413"/>
            <a:ext cx="886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Calibri" pitchFamily="34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26988" y="9299575"/>
            <a:ext cx="9090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>
                <a:latin typeface="Calibri" pitchFamily="34" charset="0"/>
                <a:cs typeface="Times New Roman" pitchFamily="18" charset="0"/>
              </a:rPr>
              <a:t>КУЛИК-СОРОКА</a:t>
            </a:r>
            <a:endParaRPr lang="ru-RU" sz="900"/>
          </a:p>
          <a:p>
            <a:pPr algn="ctr" eaLnBrk="0" hangingPunct="0"/>
            <a:r>
              <a:rPr lang="ru-RU" sz="2000" i="1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(</a:t>
            </a:r>
            <a:r>
              <a:rPr lang="ru-RU" sz="1100" i="1">
                <a:latin typeface="Calibri" pitchFamily="34" charset="0"/>
                <a:cs typeface="Times New Roman" pitchFamily="18" charset="0"/>
              </a:rPr>
              <a:t>ЗОНДИРУЕТ</a:t>
            </a:r>
            <a:r>
              <a:rPr lang="ru-RU" sz="2000" i="1">
                <a:latin typeface="Calibri" pitchFamily="34" charset="0"/>
                <a:cs typeface="Times New Roman" pitchFamily="18" charset="0"/>
              </a:rPr>
              <a:t>)  </a:t>
            </a:r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808000"/>
            </a:gs>
            <a:gs pos="50000">
              <a:schemeClr val="bg1"/>
            </a:gs>
            <a:gs pos="100000">
              <a:srgbClr val="8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819400" cy="1143000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chemeClr val="bg1"/>
                </a:solidFill>
                <a:latin typeface="Arial" charset="0"/>
              </a:rPr>
              <a:t>Дятел</a:t>
            </a:r>
          </a:p>
        </p:txBody>
      </p:sp>
      <p:pic>
        <p:nvPicPr>
          <p:cNvPr id="5124" name="Picture 4" descr="C:\Documents and Settings\gman.RCFIO\Рабочий стол\уроки по интернет\Мы получили письмо\дятел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05000"/>
            <a:ext cx="25844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819400" y="1066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>
                <a:solidFill>
                  <a:srgbClr val="666633"/>
                </a:solidFill>
                <a:latin typeface="Times New Roman" pitchFamily="18" charset="0"/>
              </a:rPr>
              <a:t>Есть в лесу и свой доктор – дятел. Он крепким носом-молоточком выстукивает стволы, отыскивая личинки жуков-дровосеков, лечит больные деревья. Увидит гнилой сучок на березе, прицепится лапами к стволу, хвостом подопрется и барабанит.. А голоса, как у певчих птиц у пестрого дятла нет. Вместо песни стуком обходится.</a:t>
            </a:r>
          </a:p>
        </p:txBody>
      </p:sp>
      <p:pic>
        <p:nvPicPr>
          <p:cNvPr id="512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atel-2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98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01" fill="hold"/>
                                        <p:tgtEl>
                                          <p:spTgt spid="5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</p:childTnLst>
        </p:cTn>
      </p:par>
    </p:tnLst>
    <p:bldLst>
      <p:bldP spid="5122" grpId="0" autoUpdateAnimBg="0"/>
      <p:bldP spid="512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4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8132" name="Рисунок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84248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5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9156" name="Рисунок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60350"/>
            <a:ext cx="417671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Рисунок 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188913"/>
            <a:ext cx="43926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Рисунок 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3716338"/>
            <a:ext cx="438308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Рисунок 2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3716338"/>
            <a:ext cx="414496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409825" y="-2906713"/>
            <a:ext cx="501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cs typeface="Times New Roman" pitchFamily="18" charset="0"/>
              </a:rPr>
              <a:t>          </a:t>
            </a:r>
            <a:endParaRPr lang="ru-RU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409825" y="373063"/>
            <a:ext cx="1136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cs typeface="Times New Roman" pitchFamily="18" charset="0"/>
              </a:rPr>
              <a:t>                              </a:t>
            </a:r>
            <a:endParaRPr lang="ru-RU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2409825" y="3719513"/>
            <a:ext cx="660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cs typeface="Times New Roman" pitchFamily="18" charset="0"/>
              </a:rPr>
              <a:t>   </a:t>
            </a:r>
            <a:endParaRPr lang="ru-RU" sz="900"/>
          </a:p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               </a:t>
            </a:r>
            <a:endParaRPr lang="ru-RU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2409825" y="6700838"/>
            <a:ext cx="1073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cs typeface="Times New Roman" pitchFamily="18" charset="0"/>
              </a:rPr>
              <a:t>                            </a:t>
            </a:r>
            <a:endParaRPr lang="ru-RU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409825" y="9504363"/>
            <a:ext cx="279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cs typeface="Times New Roman" pitchFamily="18" charset="0"/>
              </a:rPr>
              <a:t>  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6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0180" name="Рисунок 34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25538"/>
            <a:ext cx="31813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Рисунок 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1052513"/>
            <a:ext cx="3009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Рисунок 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0" y="3573463"/>
            <a:ext cx="2114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9" name="AutoShape 7"/>
          <p:cNvSpPr>
            <a:spLocks noChangeArrowheads="1"/>
          </p:cNvSpPr>
          <p:nvPr/>
        </p:nvSpPr>
        <p:spPr bwMode="auto">
          <a:xfrm rot="-1049103">
            <a:off x="6372225" y="3141663"/>
            <a:ext cx="1217613" cy="1233487"/>
          </a:xfrm>
          <a:prstGeom prst="star32">
            <a:avLst>
              <a:gd name="adj" fmla="val 37727"/>
            </a:avLst>
          </a:prstGeom>
          <a:pattFill prst="pct90">
            <a:fgClr>
              <a:srgbClr val="4F81BD"/>
            </a:fgClr>
            <a:bgClr>
              <a:srgbClr val="FFFFFF"/>
            </a:bgClr>
          </a:pattFill>
          <a:ln w="38100">
            <a:solidFill>
              <a:srgbClr val="B6DDE8"/>
            </a:solidFill>
            <a:miter lim="800000"/>
            <a:headEnd/>
            <a:tailEnd/>
          </a:ln>
          <a:effectLst>
            <a:outerShdw dist="35921" dir="2700000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40" name="AutoShape 8"/>
          <p:cNvSpPr>
            <a:spLocks noChangeArrowheads="1"/>
          </p:cNvSpPr>
          <p:nvPr/>
        </p:nvSpPr>
        <p:spPr bwMode="auto">
          <a:xfrm rot="1487340">
            <a:off x="5580063" y="5661025"/>
            <a:ext cx="914400" cy="914400"/>
          </a:xfrm>
          <a:prstGeom prst="star4">
            <a:avLst>
              <a:gd name="adj" fmla="val 1250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41" name="AutoShape 9"/>
          <p:cNvSpPr>
            <a:spLocks noChangeArrowheads="1"/>
          </p:cNvSpPr>
          <p:nvPr/>
        </p:nvSpPr>
        <p:spPr bwMode="auto">
          <a:xfrm rot="-2271976">
            <a:off x="5508625" y="5734050"/>
            <a:ext cx="914400" cy="914400"/>
          </a:xfrm>
          <a:prstGeom prst="star4">
            <a:avLst>
              <a:gd name="adj" fmla="val 1250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42" name="AutoShape 10"/>
          <p:cNvSpPr>
            <a:spLocks noChangeArrowheads="1"/>
          </p:cNvSpPr>
          <p:nvPr/>
        </p:nvSpPr>
        <p:spPr bwMode="auto">
          <a:xfrm rot="-2271976">
            <a:off x="1979613" y="4005263"/>
            <a:ext cx="914400" cy="914400"/>
          </a:xfrm>
          <a:prstGeom prst="star4">
            <a:avLst>
              <a:gd name="adj" fmla="val 1250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43" name="AutoShape 11"/>
          <p:cNvSpPr>
            <a:spLocks noChangeArrowheads="1"/>
          </p:cNvSpPr>
          <p:nvPr/>
        </p:nvSpPr>
        <p:spPr bwMode="auto">
          <a:xfrm rot="441531">
            <a:off x="1979613" y="3933825"/>
            <a:ext cx="914400" cy="914400"/>
          </a:xfrm>
          <a:prstGeom prst="star4">
            <a:avLst>
              <a:gd name="adj" fmla="val 1250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44" name="AutoShape 12"/>
          <p:cNvSpPr>
            <a:spLocks noChangeArrowheads="1"/>
          </p:cNvSpPr>
          <p:nvPr/>
        </p:nvSpPr>
        <p:spPr bwMode="auto">
          <a:xfrm rot="441531">
            <a:off x="3995738" y="1484313"/>
            <a:ext cx="914400" cy="914400"/>
          </a:xfrm>
          <a:prstGeom prst="star4">
            <a:avLst>
              <a:gd name="adj" fmla="val 1250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45" name="AutoShape 13"/>
          <p:cNvSpPr>
            <a:spLocks noChangeArrowheads="1"/>
          </p:cNvSpPr>
          <p:nvPr/>
        </p:nvSpPr>
        <p:spPr bwMode="auto">
          <a:xfrm rot="2894876">
            <a:off x="3995738" y="1412875"/>
            <a:ext cx="914400" cy="9144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46" name="AutoShape 14"/>
          <p:cNvSpPr>
            <a:spLocks noChangeArrowheads="1"/>
          </p:cNvSpPr>
          <p:nvPr/>
        </p:nvSpPr>
        <p:spPr bwMode="auto">
          <a:xfrm rot="-435191">
            <a:off x="3924300" y="1412875"/>
            <a:ext cx="914400" cy="914400"/>
          </a:xfrm>
          <a:prstGeom prst="star4">
            <a:avLst>
              <a:gd name="adj" fmla="val 1250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47" name="AutoShape 15"/>
          <p:cNvSpPr>
            <a:spLocks noChangeArrowheads="1"/>
          </p:cNvSpPr>
          <p:nvPr/>
        </p:nvSpPr>
        <p:spPr bwMode="auto">
          <a:xfrm rot="-1137532">
            <a:off x="1979613" y="4005263"/>
            <a:ext cx="914400" cy="914400"/>
          </a:xfrm>
          <a:prstGeom prst="star4">
            <a:avLst>
              <a:gd name="adj" fmla="val 12500"/>
            </a:avLst>
          </a:prstGeom>
          <a:solidFill>
            <a:srgbClr val="4F81BD"/>
          </a:solidFill>
          <a:ln w="38100">
            <a:pattFill prst="lgCheck">
              <a:fgClr>
                <a:srgbClr val="F2F2F2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48" name="AutoShape 16"/>
          <p:cNvSpPr>
            <a:spLocks noChangeArrowheads="1"/>
          </p:cNvSpPr>
          <p:nvPr/>
        </p:nvSpPr>
        <p:spPr bwMode="auto">
          <a:xfrm>
            <a:off x="5508625" y="5734050"/>
            <a:ext cx="914400" cy="914400"/>
          </a:xfrm>
          <a:prstGeom prst="star4">
            <a:avLst>
              <a:gd name="adj" fmla="val 1250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-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-838200"/>
            <a:ext cx="2311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cs typeface="Times New Roman" pitchFamily="18" charset="0"/>
              </a:rPr>
              <a:t>                                                                   </a:t>
            </a:r>
            <a:endParaRPr lang="ru-RU"/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0" y="1984375"/>
            <a:ext cx="1771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cs typeface="Times New Roman" pitchFamily="18" charset="0"/>
              </a:rPr>
              <a:t>                                                  </a:t>
            </a:r>
            <a:endParaRPr lang="ru-RU"/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0" y="4111625"/>
            <a:ext cx="46609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endParaRPr lang="ru-RU" sz="900"/>
          </a:p>
          <a:p>
            <a:pPr eaLnBrk="0" hangingPunct="0"/>
            <a:endParaRPr lang="ru-RU"/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0" y="4646613"/>
            <a:ext cx="5232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</a:t>
            </a:r>
            <a:endParaRPr lang="ru-RU"/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0" y="7650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04" name="Рисунок 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333375"/>
            <a:ext cx="29527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260350"/>
            <a:ext cx="30003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Рисунок 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3644900"/>
            <a:ext cx="30257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949450" y="-1982788"/>
            <a:ext cx="127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000">
                <a:latin typeface="Calibri" pitchFamily="34" charset="0"/>
                <a:cs typeface="Times New Roman" pitchFamily="18" charset="0"/>
              </a:rPr>
              <a:t>                   </a:t>
            </a:r>
            <a:endParaRPr lang="ru-RU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949450" y="1576388"/>
            <a:ext cx="1212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000">
                <a:latin typeface="Calibri" pitchFamily="34" charset="0"/>
                <a:cs typeface="Times New Roman" pitchFamily="18" charset="0"/>
              </a:rPr>
              <a:t>                  </a:t>
            </a:r>
            <a:endParaRPr lang="ru-RU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949450" y="5229225"/>
            <a:ext cx="184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900"/>
          </a:p>
          <a:p>
            <a:pPr eaLnBrk="0" hangingPunct="0"/>
            <a:endParaRPr lang="ru-RU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5848350" y="8445500"/>
            <a:ext cx="134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>
                <a:latin typeface="Calibri" pitchFamily="34" charset="0"/>
                <a:cs typeface="Times New Roman" pitchFamily="18" charset="0"/>
              </a:rPr>
              <a:t>  ВОРОНА</a:t>
            </a:r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1619250" y="1916113"/>
            <a:ext cx="4895850" cy="2089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летающие   </a:t>
            </a:r>
            <a:b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нелетающие</a:t>
            </a:r>
          </a:p>
        </p:txBody>
      </p:sp>
      <p:sp>
        <p:nvSpPr>
          <p:cNvPr id="148484" name="Oval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48263" cy="1844675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водоплавающие   </a:t>
            </a:r>
            <a:br>
              <a:rPr lang="ru-RU" sz="2400" smtClean="0"/>
            </a:br>
            <a:r>
              <a:rPr lang="ru-RU" sz="2400" smtClean="0"/>
              <a:t>неводоплавающие</a:t>
            </a: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3563938" y="4076700"/>
            <a:ext cx="4824412" cy="2138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хищники  </a:t>
            </a:r>
            <a:b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насекомоядные</a:t>
            </a:r>
          </a:p>
          <a:p>
            <a:pPr algn="ctr">
              <a:defRPr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травоядные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build="p"/>
      <p:bldP spid="1484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74625"/>
            <a:ext cx="8385175" cy="69850"/>
          </a:xfrm>
        </p:spPr>
        <p:txBody>
          <a:bodyPr/>
          <a:lstStyle/>
          <a:p>
            <a:pPr eaLnBrk="1" hangingPunct="1">
              <a:defRPr/>
            </a:pPr>
            <a:endParaRPr lang="ru-RU" sz="1800" dirty="0" smtClean="0"/>
          </a:p>
        </p:txBody>
      </p:sp>
      <p:sp>
        <p:nvSpPr>
          <p:cNvPr id="135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549275"/>
            <a:ext cx="8007350" cy="5546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Цели:</a:t>
            </a:r>
            <a:r>
              <a:rPr lang="ru-RU" smtClean="0"/>
              <a:t> формирование   представлений  о  жизни  птиц  в  природе, познакомить детей с птицами, показать их разнообразие и красоту; научить определять принадлежность животного к своей группе; познакомить с основным строением птицы; воспитывать бережное отношение к природе и птицам.</a:t>
            </a:r>
          </a:p>
          <a:p>
            <a:pPr eaLnBrk="1" hangingPunct="1">
              <a:defRPr/>
            </a:pPr>
            <a:r>
              <a:rPr lang="ru-RU" smtClean="0"/>
              <a:t>УУД   -    </a:t>
            </a:r>
            <a:r>
              <a:rPr lang="ru-RU" sz="1800" smtClean="0"/>
              <a:t>регулятивные,       познавательные</a:t>
            </a:r>
            <a:r>
              <a:rPr lang="ru-RU" sz="1600" smtClean="0"/>
              <a:t> (</a:t>
            </a:r>
            <a:r>
              <a:rPr lang="ru-RU" sz="1200" smtClean="0"/>
              <a:t>общеучебные</a:t>
            </a:r>
            <a:r>
              <a:rPr lang="ru-RU" sz="1600" smtClean="0"/>
              <a:t>),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smtClean="0"/>
              <a:t>                                    </a:t>
            </a:r>
            <a:r>
              <a:rPr lang="ru-RU" sz="1800" smtClean="0"/>
              <a:t>коммуникативные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75" y="0"/>
            <a:ext cx="5292725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Кто лишний?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0" y="765175"/>
            <a:ext cx="2627313" cy="28082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235324"/>
                </a:solidFill>
              </a:rPr>
              <a:t>2 ноги</a:t>
            </a:r>
          </a:p>
          <a:p>
            <a:pPr eaLnBrk="1" hangingPunct="1"/>
            <a:r>
              <a:rPr lang="ru-RU" b="1" smtClean="0">
                <a:solidFill>
                  <a:srgbClr val="235324"/>
                </a:solidFill>
              </a:rPr>
              <a:t>2 крыла </a:t>
            </a:r>
          </a:p>
          <a:p>
            <a:pPr eaLnBrk="1" hangingPunct="1"/>
            <a:r>
              <a:rPr lang="ru-RU" b="1" smtClean="0">
                <a:solidFill>
                  <a:srgbClr val="235324"/>
                </a:solidFill>
              </a:rPr>
              <a:t>перья</a:t>
            </a:r>
          </a:p>
          <a:p>
            <a:pPr eaLnBrk="1" hangingPunct="1"/>
            <a:r>
              <a:rPr lang="ru-RU" b="1" smtClean="0">
                <a:solidFill>
                  <a:srgbClr val="235324"/>
                </a:solidFill>
              </a:rPr>
              <a:t>отклады-</a:t>
            </a:r>
          </a:p>
          <a:p>
            <a:pPr eaLnBrk="1" hangingPunct="1"/>
            <a:r>
              <a:rPr lang="ru-RU" b="1" smtClean="0">
                <a:solidFill>
                  <a:srgbClr val="235324"/>
                </a:solidFill>
              </a:rPr>
              <a:t>вают яйца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995738" y="0"/>
            <a:ext cx="28813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>
                <a:solidFill>
                  <a:srgbClr val="2353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Птицы</a:t>
            </a:r>
          </a:p>
        </p:txBody>
      </p:sp>
      <p:pic>
        <p:nvPicPr>
          <p:cNvPr id="25613" name="Picture 13" descr="оре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488" y="80963"/>
            <a:ext cx="3976687" cy="39766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14" name="Picture 14" descr="гус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138" y="3884613"/>
            <a:ext cx="2039937" cy="28797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17" name="Picture 17" descr="филин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0513" y="765175"/>
            <a:ext cx="2432050" cy="32385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18" name="Picture 18" descr="енот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0200" y="765175"/>
            <a:ext cx="2428875" cy="32385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16" name="Picture 16" descr="лебедь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48375" y="3754438"/>
            <a:ext cx="3022600" cy="3022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15" name="Picture 15" descr="голубь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39950" y="3900488"/>
            <a:ext cx="3836988" cy="287813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256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 flipV="1">
            <a:off x="250825" y="188913"/>
            <a:ext cx="144463" cy="73025"/>
          </a:xfrm>
        </p:spPr>
        <p:txBody>
          <a:bodyPr/>
          <a:lstStyle/>
          <a:p>
            <a:pPr eaLnBrk="1" hangingPunct="1">
              <a:defRPr/>
            </a:pPr>
            <a:endParaRPr lang="ru-RU" sz="2000" b="0" smtClean="0"/>
          </a:p>
        </p:txBody>
      </p:sp>
      <p:pic>
        <p:nvPicPr>
          <p:cNvPr id="39939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500438"/>
            <a:ext cx="19621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2276475"/>
            <a:ext cx="259238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5" name="Freeform 5"/>
          <p:cNvSpPr>
            <a:spLocks/>
          </p:cNvSpPr>
          <p:nvPr/>
        </p:nvSpPr>
        <p:spPr bwMode="auto">
          <a:xfrm>
            <a:off x="250825" y="5516563"/>
            <a:ext cx="2089150" cy="720725"/>
          </a:xfrm>
          <a:custGeom>
            <a:avLst/>
            <a:gdLst/>
            <a:ahLst/>
            <a:cxnLst>
              <a:cxn ang="0">
                <a:pos x="1039" y="586"/>
              </a:cxn>
              <a:cxn ang="0">
                <a:pos x="1294" y="677"/>
              </a:cxn>
              <a:cxn ang="0">
                <a:pos x="1932" y="732"/>
              </a:cxn>
              <a:cxn ang="0">
                <a:pos x="2333" y="331"/>
              </a:cxn>
              <a:cxn ang="0">
                <a:pos x="3044" y="203"/>
              </a:cxn>
              <a:cxn ang="0">
                <a:pos x="3208" y="130"/>
              </a:cxn>
              <a:cxn ang="0">
                <a:pos x="3463" y="21"/>
              </a:cxn>
              <a:cxn ang="0">
                <a:pos x="4065" y="221"/>
              </a:cxn>
              <a:cxn ang="0">
                <a:pos x="4411" y="367"/>
              </a:cxn>
              <a:cxn ang="0">
                <a:pos x="8950" y="659"/>
              </a:cxn>
              <a:cxn ang="0">
                <a:pos x="9533" y="404"/>
              </a:cxn>
              <a:cxn ang="0">
                <a:pos x="9733" y="203"/>
              </a:cxn>
              <a:cxn ang="0">
                <a:pos x="11046" y="477"/>
              </a:cxn>
              <a:cxn ang="0">
                <a:pos x="11684" y="349"/>
              </a:cxn>
              <a:cxn ang="0">
                <a:pos x="12504" y="367"/>
              </a:cxn>
              <a:cxn ang="0">
                <a:pos x="14090" y="258"/>
              </a:cxn>
              <a:cxn ang="0">
                <a:pos x="14436" y="404"/>
              </a:cxn>
              <a:cxn ang="0">
                <a:pos x="15949" y="513"/>
              </a:cxn>
              <a:cxn ang="0">
                <a:pos x="16004" y="987"/>
              </a:cxn>
              <a:cxn ang="0">
                <a:pos x="15986" y="1206"/>
              </a:cxn>
              <a:cxn ang="0">
                <a:pos x="15730" y="1279"/>
              </a:cxn>
              <a:cxn ang="0">
                <a:pos x="15275" y="1315"/>
              </a:cxn>
              <a:cxn ang="0">
                <a:pos x="15238" y="1698"/>
              </a:cxn>
              <a:cxn ang="0">
                <a:pos x="14783" y="2044"/>
              </a:cxn>
              <a:cxn ang="0">
                <a:pos x="14509" y="2190"/>
              </a:cxn>
              <a:cxn ang="0">
                <a:pos x="14400" y="2318"/>
              </a:cxn>
              <a:cxn ang="0">
                <a:pos x="13507" y="2245"/>
              </a:cxn>
              <a:cxn ang="0">
                <a:pos x="11976" y="2172"/>
              </a:cxn>
              <a:cxn ang="0">
                <a:pos x="11720" y="2226"/>
              </a:cxn>
              <a:cxn ang="0">
                <a:pos x="9733" y="2172"/>
              </a:cxn>
              <a:cxn ang="0">
                <a:pos x="8859" y="2336"/>
              </a:cxn>
              <a:cxn ang="0">
                <a:pos x="7090" y="2245"/>
              </a:cxn>
              <a:cxn ang="0">
                <a:pos x="4320" y="2172"/>
              </a:cxn>
              <a:cxn ang="0">
                <a:pos x="729" y="2008"/>
              </a:cxn>
              <a:cxn ang="0">
                <a:pos x="346" y="1716"/>
              </a:cxn>
              <a:cxn ang="0">
                <a:pos x="73" y="1406"/>
              </a:cxn>
              <a:cxn ang="0">
                <a:pos x="0" y="1260"/>
              </a:cxn>
              <a:cxn ang="0">
                <a:pos x="219" y="1042"/>
              </a:cxn>
              <a:cxn ang="0">
                <a:pos x="638" y="604"/>
              </a:cxn>
              <a:cxn ang="0">
                <a:pos x="765" y="531"/>
              </a:cxn>
              <a:cxn ang="0">
                <a:pos x="893" y="568"/>
              </a:cxn>
            </a:cxnLst>
            <a:rect l="0" t="0" r="r" b="b"/>
            <a:pathLst>
              <a:path w="16022" h="2444">
                <a:moveTo>
                  <a:pt x="857" y="513"/>
                </a:moveTo>
                <a:cubicBezTo>
                  <a:pt x="936" y="533"/>
                  <a:pt x="966" y="566"/>
                  <a:pt x="1039" y="586"/>
                </a:cubicBezTo>
                <a:cubicBezTo>
                  <a:pt x="1087" y="599"/>
                  <a:pt x="1185" y="622"/>
                  <a:pt x="1185" y="622"/>
                </a:cubicBezTo>
                <a:cubicBezTo>
                  <a:pt x="1243" y="682"/>
                  <a:pt x="1197" y="648"/>
                  <a:pt x="1294" y="677"/>
                </a:cubicBezTo>
                <a:cubicBezTo>
                  <a:pt x="1423" y="716"/>
                  <a:pt x="1543" y="749"/>
                  <a:pt x="1677" y="768"/>
                </a:cubicBezTo>
                <a:cubicBezTo>
                  <a:pt x="1733" y="762"/>
                  <a:pt x="1862" y="758"/>
                  <a:pt x="1932" y="732"/>
                </a:cubicBezTo>
                <a:cubicBezTo>
                  <a:pt x="2007" y="704"/>
                  <a:pt x="2040" y="648"/>
                  <a:pt x="2114" y="622"/>
                </a:cubicBezTo>
                <a:cubicBezTo>
                  <a:pt x="2184" y="520"/>
                  <a:pt x="2162" y="342"/>
                  <a:pt x="2333" y="331"/>
                </a:cubicBezTo>
                <a:cubicBezTo>
                  <a:pt x="2509" y="320"/>
                  <a:pt x="2686" y="319"/>
                  <a:pt x="2862" y="313"/>
                </a:cubicBezTo>
                <a:cubicBezTo>
                  <a:pt x="3078" y="97"/>
                  <a:pt x="2773" y="380"/>
                  <a:pt x="3044" y="203"/>
                </a:cubicBezTo>
                <a:cubicBezTo>
                  <a:pt x="3062" y="191"/>
                  <a:pt x="3079" y="176"/>
                  <a:pt x="3099" y="167"/>
                </a:cubicBezTo>
                <a:cubicBezTo>
                  <a:pt x="3134" y="151"/>
                  <a:pt x="3176" y="151"/>
                  <a:pt x="3208" y="130"/>
                </a:cubicBezTo>
                <a:cubicBezTo>
                  <a:pt x="3244" y="106"/>
                  <a:pt x="3281" y="81"/>
                  <a:pt x="3317" y="57"/>
                </a:cubicBezTo>
                <a:cubicBezTo>
                  <a:pt x="3359" y="29"/>
                  <a:pt x="3463" y="21"/>
                  <a:pt x="3463" y="21"/>
                </a:cubicBezTo>
                <a:cubicBezTo>
                  <a:pt x="3591" y="28"/>
                  <a:pt x="3731" y="0"/>
                  <a:pt x="3846" y="57"/>
                </a:cubicBezTo>
                <a:cubicBezTo>
                  <a:pt x="3937" y="102"/>
                  <a:pt x="3980" y="172"/>
                  <a:pt x="4065" y="221"/>
                </a:cubicBezTo>
                <a:cubicBezTo>
                  <a:pt x="4157" y="274"/>
                  <a:pt x="4263" y="285"/>
                  <a:pt x="4356" y="331"/>
                </a:cubicBezTo>
                <a:cubicBezTo>
                  <a:pt x="4376" y="341"/>
                  <a:pt x="4390" y="360"/>
                  <a:pt x="4411" y="367"/>
                </a:cubicBezTo>
                <a:cubicBezTo>
                  <a:pt x="4660" y="449"/>
                  <a:pt x="5185" y="419"/>
                  <a:pt x="5304" y="422"/>
                </a:cubicBezTo>
                <a:cubicBezTo>
                  <a:pt x="6450" y="797"/>
                  <a:pt x="7841" y="652"/>
                  <a:pt x="8950" y="659"/>
                </a:cubicBezTo>
                <a:cubicBezTo>
                  <a:pt x="9191" y="739"/>
                  <a:pt x="9277" y="610"/>
                  <a:pt x="9460" y="550"/>
                </a:cubicBezTo>
                <a:cubicBezTo>
                  <a:pt x="9524" y="486"/>
                  <a:pt x="9492" y="530"/>
                  <a:pt x="9533" y="404"/>
                </a:cubicBezTo>
                <a:cubicBezTo>
                  <a:pt x="9545" y="367"/>
                  <a:pt x="9579" y="339"/>
                  <a:pt x="9606" y="313"/>
                </a:cubicBezTo>
                <a:cubicBezTo>
                  <a:pt x="9633" y="231"/>
                  <a:pt x="9654" y="229"/>
                  <a:pt x="9733" y="203"/>
                </a:cubicBezTo>
                <a:cubicBezTo>
                  <a:pt x="10196" y="215"/>
                  <a:pt x="10259" y="139"/>
                  <a:pt x="10536" y="276"/>
                </a:cubicBezTo>
                <a:cubicBezTo>
                  <a:pt x="10661" y="404"/>
                  <a:pt x="10875" y="447"/>
                  <a:pt x="11046" y="477"/>
                </a:cubicBezTo>
                <a:cubicBezTo>
                  <a:pt x="11171" y="462"/>
                  <a:pt x="11195" y="464"/>
                  <a:pt x="11301" y="440"/>
                </a:cubicBezTo>
                <a:cubicBezTo>
                  <a:pt x="11432" y="410"/>
                  <a:pt x="11551" y="368"/>
                  <a:pt x="11684" y="349"/>
                </a:cubicBezTo>
                <a:cubicBezTo>
                  <a:pt x="11861" y="291"/>
                  <a:pt x="12088" y="326"/>
                  <a:pt x="12267" y="385"/>
                </a:cubicBezTo>
                <a:cubicBezTo>
                  <a:pt x="12346" y="379"/>
                  <a:pt x="12426" y="380"/>
                  <a:pt x="12504" y="367"/>
                </a:cubicBezTo>
                <a:cubicBezTo>
                  <a:pt x="12598" y="352"/>
                  <a:pt x="12718" y="272"/>
                  <a:pt x="12814" y="240"/>
                </a:cubicBezTo>
                <a:cubicBezTo>
                  <a:pt x="13239" y="246"/>
                  <a:pt x="13665" y="247"/>
                  <a:pt x="14090" y="258"/>
                </a:cubicBezTo>
                <a:cubicBezTo>
                  <a:pt x="14127" y="259"/>
                  <a:pt x="14165" y="262"/>
                  <a:pt x="14199" y="276"/>
                </a:cubicBezTo>
                <a:cubicBezTo>
                  <a:pt x="14299" y="317"/>
                  <a:pt x="14335" y="378"/>
                  <a:pt x="14436" y="404"/>
                </a:cubicBezTo>
                <a:cubicBezTo>
                  <a:pt x="14520" y="459"/>
                  <a:pt x="14690" y="494"/>
                  <a:pt x="14783" y="495"/>
                </a:cubicBezTo>
                <a:cubicBezTo>
                  <a:pt x="15172" y="501"/>
                  <a:pt x="15560" y="507"/>
                  <a:pt x="15949" y="513"/>
                </a:cubicBezTo>
                <a:cubicBezTo>
                  <a:pt x="15955" y="635"/>
                  <a:pt x="15953" y="757"/>
                  <a:pt x="15967" y="878"/>
                </a:cubicBezTo>
                <a:cubicBezTo>
                  <a:pt x="15971" y="916"/>
                  <a:pt x="15992" y="951"/>
                  <a:pt x="16004" y="987"/>
                </a:cubicBezTo>
                <a:cubicBezTo>
                  <a:pt x="16010" y="1005"/>
                  <a:pt x="16022" y="1042"/>
                  <a:pt x="16022" y="1042"/>
                </a:cubicBezTo>
                <a:cubicBezTo>
                  <a:pt x="16010" y="1097"/>
                  <a:pt x="16011" y="1156"/>
                  <a:pt x="15986" y="1206"/>
                </a:cubicBezTo>
                <a:cubicBezTo>
                  <a:pt x="15977" y="1223"/>
                  <a:pt x="15949" y="1217"/>
                  <a:pt x="15931" y="1224"/>
                </a:cubicBezTo>
                <a:cubicBezTo>
                  <a:pt x="15737" y="1296"/>
                  <a:pt x="15950" y="1229"/>
                  <a:pt x="15730" y="1279"/>
                </a:cubicBezTo>
                <a:cubicBezTo>
                  <a:pt x="15711" y="1283"/>
                  <a:pt x="15695" y="1296"/>
                  <a:pt x="15676" y="1297"/>
                </a:cubicBezTo>
                <a:cubicBezTo>
                  <a:pt x="15543" y="1308"/>
                  <a:pt x="15409" y="1309"/>
                  <a:pt x="15275" y="1315"/>
                </a:cubicBezTo>
                <a:cubicBezTo>
                  <a:pt x="15158" y="1394"/>
                  <a:pt x="15173" y="1440"/>
                  <a:pt x="15202" y="1588"/>
                </a:cubicBezTo>
                <a:cubicBezTo>
                  <a:pt x="15209" y="1626"/>
                  <a:pt x="15238" y="1698"/>
                  <a:pt x="15238" y="1698"/>
                </a:cubicBezTo>
                <a:cubicBezTo>
                  <a:pt x="15232" y="1759"/>
                  <a:pt x="15234" y="1821"/>
                  <a:pt x="15220" y="1880"/>
                </a:cubicBezTo>
                <a:cubicBezTo>
                  <a:pt x="15185" y="2035"/>
                  <a:pt x="14895" y="2034"/>
                  <a:pt x="14783" y="2044"/>
                </a:cubicBezTo>
                <a:cubicBezTo>
                  <a:pt x="14708" y="2062"/>
                  <a:pt x="14671" y="2094"/>
                  <a:pt x="14600" y="2117"/>
                </a:cubicBezTo>
                <a:cubicBezTo>
                  <a:pt x="14579" y="2132"/>
                  <a:pt x="14525" y="2164"/>
                  <a:pt x="14509" y="2190"/>
                </a:cubicBezTo>
                <a:cubicBezTo>
                  <a:pt x="14478" y="2242"/>
                  <a:pt x="14509" y="2256"/>
                  <a:pt x="14455" y="2299"/>
                </a:cubicBezTo>
                <a:cubicBezTo>
                  <a:pt x="14440" y="2311"/>
                  <a:pt x="14418" y="2312"/>
                  <a:pt x="14400" y="2318"/>
                </a:cubicBezTo>
                <a:cubicBezTo>
                  <a:pt x="14169" y="2312"/>
                  <a:pt x="13938" y="2315"/>
                  <a:pt x="13707" y="2299"/>
                </a:cubicBezTo>
                <a:cubicBezTo>
                  <a:pt x="13638" y="2294"/>
                  <a:pt x="13575" y="2258"/>
                  <a:pt x="13507" y="2245"/>
                </a:cubicBezTo>
                <a:cubicBezTo>
                  <a:pt x="13331" y="2213"/>
                  <a:pt x="13152" y="2197"/>
                  <a:pt x="12978" y="2154"/>
                </a:cubicBezTo>
                <a:cubicBezTo>
                  <a:pt x="12644" y="2160"/>
                  <a:pt x="12310" y="2162"/>
                  <a:pt x="11976" y="2172"/>
                </a:cubicBezTo>
                <a:cubicBezTo>
                  <a:pt x="11927" y="2174"/>
                  <a:pt x="11878" y="2180"/>
                  <a:pt x="11830" y="2190"/>
                </a:cubicBezTo>
                <a:cubicBezTo>
                  <a:pt x="11792" y="2198"/>
                  <a:pt x="11720" y="2226"/>
                  <a:pt x="11720" y="2226"/>
                </a:cubicBezTo>
                <a:cubicBezTo>
                  <a:pt x="11146" y="2217"/>
                  <a:pt x="10766" y="2274"/>
                  <a:pt x="10280" y="2154"/>
                </a:cubicBezTo>
                <a:cubicBezTo>
                  <a:pt x="10098" y="2160"/>
                  <a:pt x="9915" y="2162"/>
                  <a:pt x="9733" y="2172"/>
                </a:cubicBezTo>
                <a:cubicBezTo>
                  <a:pt x="9614" y="2178"/>
                  <a:pt x="9522" y="2228"/>
                  <a:pt x="9405" y="2245"/>
                </a:cubicBezTo>
                <a:cubicBezTo>
                  <a:pt x="9240" y="2300"/>
                  <a:pt x="9032" y="2307"/>
                  <a:pt x="8859" y="2336"/>
                </a:cubicBezTo>
                <a:cubicBezTo>
                  <a:pt x="8391" y="2330"/>
                  <a:pt x="7923" y="2330"/>
                  <a:pt x="7455" y="2318"/>
                </a:cubicBezTo>
                <a:cubicBezTo>
                  <a:pt x="7340" y="2315"/>
                  <a:pt x="7205" y="2265"/>
                  <a:pt x="7090" y="2245"/>
                </a:cubicBezTo>
                <a:cubicBezTo>
                  <a:pt x="6866" y="2205"/>
                  <a:pt x="6637" y="2172"/>
                  <a:pt x="6416" y="2117"/>
                </a:cubicBezTo>
                <a:cubicBezTo>
                  <a:pt x="5717" y="2131"/>
                  <a:pt x="5019" y="2146"/>
                  <a:pt x="4320" y="2172"/>
                </a:cubicBezTo>
                <a:cubicBezTo>
                  <a:pt x="3218" y="2444"/>
                  <a:pt x="2010" y="2421"/>
                  <a:pt x="911" y="2135"/>
                </a:cubicBezTo>
                <a:cubicBezTo>
                  <a:pt x="878" y="2113"/>
                  <a:pt x="767" y="2041"/>
                  <a:pt x="729" y="2008"/>
                </a:cubicBezTo>
                <a:cubicBezTo>
                  <a:pt x="703" y="1985"/>
                  <a:pt x="684" y="1956"/>
                  <a:pt x="656" y="1935"/>
                </a:cubicBezTo>
                <a:cubicBezTo>
                  <a:pt x="500" y="1818"/>
                  <a:pt x="496" y="1866"/>
                  <a:pt x="346" y="1716"/>
                </a:cubicBezTo>
                <a:cubicBezTo>
                  <a:pt x="290" y="1660"/>
                  <a:pt x="172" y="1514"/>
                  <a:pt x="91" y="1461"/>
                </a:cubicBezTo>
                <a:cubicBezTo>
                  <a:pt x="85" y="1443"/>
                  <a:pt x="83" y="1423"/>
                  <a:pt x="73" y="1406"/>
                </a:cubicBezTo>
                <a:cubicBezTo>
                  <a:pt x="64" y="1391"/>
                  <a:pt x="44" y="1385"/>
                  <a:pt x="36" y="1370"/>
                </a:cubicBezTo>
                <a:cubicBezTo>
                  <a:pt x="19" y="1335"/>
                  <a:pt x="0" y="1260"/>
                  <a:pt x="0" y="1260"/>
                </a:cubicBezTo>
                <a:cubicBezTo>
                  <a:pt x="35" y="1156"/>
                  <a:pt x="7" y="1221"/>
                  <a:pt x="109" y="1078"/>
                </a:cubicBezTo>
                <a:cubicBezTo>
                  <a:pt x="131" y="1047"/>
                  <a:pt x="182" y="1054"/>
                  <a:pt x="219" y="1042"/>
                </a:cubicBezTo>
                <a:cubicBezTo>
                  <a:pt x="365" y="993"/>
                  <a:pt x="505" y="966"/>
                  <a:pt x="656" y="932"/>
                </a:cubicBezTo>
                <a:cubicBezTo>
                  <a:pt x="673" y="811"/>
                  <a:pt x="667" y="722"/>
                  <a:pt x="638" y="604"/>
                </a:cubicBezTo>
                <a:cubicBezTo>
                  <a:pt x="644" y="580"/>
                  <a:pt x="640" y="551"/>
                  <a:pt x="656" y="531"/>
                </a:cubicBezTo>
                <a:cubicBezTo>
                  <a:pt x="687" y="492"/>
                  <a:pt x="734" y="522"/>
                  <a:pt x="765" y="531"/>
                </a:cubicBezTo>
                <a:cubicBezTo>
                  <a:pt x="789" y="538"/>
                  <a:pt x="814" y="543"/>
                  <a:pt x="838" y="550"/>
                </a:cubicBezTo>
                <a:cubicBezTo>
                  <a:pt x="857" y="555"/>
                  <a:pt x="884" y="585"/>
                  <a:pt x="893" y="568"/>
                </a:cubicBezTo>
                <a:cubicBezTo>
                  <a:pt x="903" y="549"/>
                  <a:pt x="869" y="531"/>
                  <a:pt x="857" y="513"/>
                </a:cubicBezTo>
                <a:close/>
              </a:path>
            </a:pathLst>
          </a:cu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-514350" y="-2093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-514350" y="-2093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-514350" y="125413"/>
            <a:ext cx="3429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-514350" y="4491038"/>
            <a:ext cx="533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cs typeface="Times New Roman" pitchFamily="18" charset="0"/>
              </a:rPr>
              <a:t>           </a:t>
            </a:r>
            <a:endParaRPr lang="ru-RU"/>
          </a:p>
        </p:txBody>
      </p:sp>
      <p:pic>
        <p:nvPicPr>
          <p:cNvPr id="39946" name="Рисунок 7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795963" y="1052513"/>
            <a:ext cx="3024187" cy="44640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Дима\Рабочий стол\Nature_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0"/>
            <a:ext cx="4114800" cy="1143000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chemeClr val="bg1"/>
                </a:solidFill>
                <a:latin typeface="Arial" charset="0"/>
              </a:rPr>
              <a:t>Поползень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3657600" cy="63246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Поползень -  лесной акробат. Ловкий, смелый, он бегает по стволу мигом. </a:t>
            </a:r>
          </a:p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 Поползень живет в нашем лесу круглый год. А песня у него звонкая, далеко слышна.</a:t>
            </a:r>
          </a:p>
        </p:txBody>
      </p:sp>
      <p:pic>
        <p:nvPicPr>
          <p:cNvPr id="717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оползень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0" y="1143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42" fill="hold"/>
                                        <p:tgtEl>
                                          <p:spTgt spid="7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4"/>
                </p:tgtEl>
              </p:cMediaNode>
            </p:audio>
          </p:childTnLst>
        </p:cTn>
      </p:par>
    </p:tnLst>
    <p:bldLst>
      <p:bldP spid="7170" grpId="0" autoUpdateAnimBg="0"/>
      <p:bldP spid="7171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0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3012" name="Рисунок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83534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1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5373688"/>
            <a:ext cx="8229600" cy="6365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пингвин                         страус</a:t>
            </a:r>
          </a:p>
        </p:txBody>
      </p:sp>
      <p:pic>
        <p:nvPicPr>
          <p:cNvPr id="44036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60350"/>
            <a:ext cx="42672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88913"/>
            <a:ext cx="410368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80963" y="-2217738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       </a:t>
            </a:r>
            <a:endParaRPr lang="ru-RU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80963" y="3179763"/>
            <a:ext cx="155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                        </a:t>
            </a:r>
            <a:endParaRPr lang="ru-RU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371975" y="8586788"/>
            <a:ext cx="2587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600">
                <a:latin typeface="Calibri" pitchFamily="34" charset="0"/>
                <a:cs typeface="Times New Roman" pitchFamily="18" charset="0"/>
              </a:rPr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1143000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chemeClr val="bg1"/>
                </a:solidFill>
                <a:latin typeface="Arial" charset="0"/>
              </a:rPr>
              <a:t>Кукушка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533400"/>
            <a:ext cx="3276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bg1"/>
                </a:solidFill>
              </a:rPr>
              <a:t>Ну, а эту песню вы все, конечно, знаете. С прилетом кукушки начинается настоящее тепло. Даже если случайно завернет холодок, мороза уже не видать. Кукушка его откукует.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29013"/>
            <a:ext cx="32004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Кукушка очень полезная. Она уничтожает вредных мохнатых гусениц, которые другим птицам не по зубам.</a:t>
            </a:r>
          </a:p>
          <a:p>
            <a:pPr>
              <a:spcBef>
                <a:spcPct val="50000"/>
              </a:spcBef>
            </a:pPr>
            <a:endParaRPr lang="ru-RU" b="1">
              <a:latin typeface="Times New Roman" pitchFamily="18" charset="0"/>
            </a:endParaRPr>
          </a:p>
        </p:txBody>
      </p:sp>
      <p:pic>
        <p:nvPicPr>
          <p:cNvPr id="922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ukush-1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0" y="579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99" fill="hold"/>
                                        <p:tgtEl>
                                          <p:spTgt spid="9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3"/>
                </p:tgtEl>
              </p:cMediaNode>
            </p:audio>
          </p:childTnLst>
        </p:cTn>
      </p:par>
    </p:tnLst>
    <p:bldLst>
      <p:bldP spid="9218" grpId="0" autoUpdateAnimBg="0"/>
      <p:bldP spid="9219" grpId="0" build="p" autoUpdateAnimBg="0"/>
      <p:bldP spid="9221" grpId="0" autoUpdateAnimBg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рогожа_зеленый">
  <a:themeElements>
    <a:clrScheme name="рогожа_зеленый 13">
      <a:dk1>
        <a:srgbClr val="000000"/>
      </a:dk1>
      <a:lt1>
        <a:srgbClr val="FFFFFF"/>
      </a:lt1>
      <a:dk2>
        <a:srgbClr val="3C5A32"/>
      </a:dk2>
      <a:lt2>
        <a:srgbClr val="808080"/>
      </a:lt2>
      <a:accent1>
        <a:srgbClr val="BBE0E3"/>
      </a:accent1>
      <a:accent2>
        <a:srgbClr val="3C5A32"/>
      </a:accent2>
      <a:accent3>
        <a:srgbClr val="FFFFFF"/>
      </a:accent3>
      <a:accent4>
        <a:srgbClr val="000000"/>
      </a:accent4>
      <a:accent5>
        <a:srgbClr val="DAEDEF"/>
      </a:accent5>
      <a:accent6>
        <a:srgbClr val="35512C"/>
      </a:accent6>
      <a:hlink>
        <a:srgbClr val="3C5A32"/>
      </a:hlink>
      <a:folHlink>
        <a:srgbClr val="99CC00"/>
      </a:folHlink>
    </a:clrScheme>
    <a:fontScheme name="рогожа_зеленый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огожа_зелен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гожа_зелены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гожа_зелены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гожа_зелены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гожа_зелены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гожа_зелены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гожа_зелены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гожа_зелены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гожа_зелены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гожа_зелены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гожа_зелены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гожа_зелены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гожа_зеленый 13">
        <a:dk1>
          <a:srgbClr val="000000"/>
        </a:dk1>
        <a:lt1>
          <a:srgbClr val="FFFFFF"/>
        </a:lt1>
        <a:dk2>
          <a:srgbClr val="3C5A32"/>
        </a:dk2>
        <a:lt2>
          <a:srgbClr val="808080"/>
        </a:lt2>
        <a:accent1>
          <a:srgbClr val="BBE0E3"/>
        </a:accent1>
        <a:accent2>
          <a:srgbClr val="3C5A32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5512C"/>
        </a:accent6>
        <a:hlink>
          <a:srgbClr val="3C5A3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259</Words>
  <Application>Microsoft Office PowerPoint</Application>
  <PresentationFormat>Экран (4:3)</PresentationFormat>
  <Paragraphs>54</Paragraphs>
  <Slides>16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16</vt:i4>
      </vt:variant>
    </vt:vector>
  </HeadingPairs>
  <TitlesOfParts>
    <vt:vector size="36" baseType="lpstr">
      <vt:lpstr>Arial</vt:lpstr>
      <vt:lpstr>Times New Roman</vt:lpstr>
      <vt:lpstr>Calibri</vt:lpstr>
      <vt:lpstr>Georgia</vt:lpstr>
      <vt:lpstr>Wingdings 2</vt:lpstr>
      <vt:lpstr>Franklin Gothic Medium</vt:lpstr>
      <vt:lpstr>Franklin Gothic Book</vt:lpstr>
      <vt:lpstr>Arial Black</vt:lpstr>
      <vt:lpstr>Wingdings</vt:lpstr>
      <vt:lpstr>Оформление по умолчанию</vt:lpstr>
      <vt:lpstr>Трек</vt:lpstr>
      <vt:lpstr>Тема1</vt:lpstr>
      <vt:lpstr>1_Трек</vt:lpstr>
      <vt:lpstr>2_Оформление по умолчанию</vt:lpstr>
      <vt:lpstr>3_Оформление по умолчанию</vt:lpstr>
      <vt:lpstr>2_Трек</vt:lpstr>
      <vt:lpstr>4_Оформление по умолчанию</vt:lpstr>
      <vt:lpstr>5_Оформление по умолчанию</vt:lpstr>
      <vt:lpstr>рогожа_зеленый</vt:lpstr>
      <vt:lpstr>Трава</vt:lpstr>
      <vt:lpstr>1 класс</vt:lpstr>
      <vt:lpstr>Слайд 2</vt:lpstr>
      <vt:lpstr>Кто лишний?</vt:lpstr>
      <vt:lpstr>Слайд 4</vt:lpstr>
      <vt:lpstr>Слайд 5</vt:lpstr>
      <vt:lpstr>Поползень</vt:lpstr>
      <vt:lpstr>Слайд 7</vt:lpstr>
      <vt:lpstr>Слайд 8</vt:lpstr>
      <vt:lpstr>Кукушка</vt:lpstr>
      <vt:lpstr>Слайд 10</vt:lpstr>
      <vt:lpstr>Дятел</vt:lpstr>
      <vt:lpstr>Слайд 12</vt:lpstr>
      <vt:lpstr>Слайд 13</vt:lpstr>
      <vt:lpstr>Слайд 14</vt:lpstr>
      <vt:lpstr>Слайд 15</vt:lpstr>
      <vt:lpstr>водоплавающие    неводоплавающие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revaz</cp:lastModifiedBy>
  <cp:revision>79</cp:revision>
  <dcterms:created xsi:type="dcterms:W3CDTF">2008-11-15T12:25:42Z</dcterms:created>
  <dcterms:modified xsi:type="dcterms:W3CDTF">2013-04-18T20:05:01Z</dcterms:modified>
</cp:coreProperties>
</file>