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0" r:id="rId4"/>
    <p:sldId id="263" r:id="rId5"/>
    <p:sldId id="268" r:id="rId6"/>
    <p:sldId id="270" r:id="rId7"/>
    <p:sldId id="277" r:id="rId8"/>
    <p:sldId id="278" r:id="rId9"/>
    <p:sldId id="279" r:id="rId10"/>
    <p:sldId id="266" r:id="rId11"/>
    <p:sldId id="269" r:id="rId12"/>
    <p:sldId id="267" r:id="rId13"/>
    <p:sldId id="260" r:id="rId14"/>
    <p:sldId id="261" r:id="rId15"/>
    <p:sldId id="273" r:id="rId16"/>
    <p:sldId id="274" r:id="rId17"/>
    <p:sldId id="275" r:id="rId18"/>
    <p:sldId id="262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38B"/>
    <a:srgbClr val="56B4BE"/>
    <a:srgbClr val="672C94"/>
    <a:srgbClr val="308088"/>
    <a:srgbClr val="B2943E"/>
    <a:srgbClr val="C69EC6"/>
    <a:srgbClr val="AF9FC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349" autoAdjust="0"/>
  </p:normalViewPr>
  <p:slideViewPr>
    <p:cSldViewPr>
      <p:cViewPr varScale="1">
        <p:scale>
          <a:sx n="64" d="100"/>
          <a:sy n="64" d="100"/>
        </p:scale>
        <p:origin x="-6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FBF-A03F-4949-809E-47FBD204C6A3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FA3F-8E1C-49A2-B048-E1F2F9080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48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управляется учителем. С первого слайда переходим на второй по щелчку мышкой. На последующих слайдах переходы выполняются с помощью управляющих кнопок. Кнопка «домой» передает управление на слайд 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869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Назовите устройства и их функции: какую информацию можно ввести с помощью</a:t>
            </a:r>
            <a:r>
              <a:rPr lang="ru-RU" baseline="0" dirty="0" smtClean="0"/>
              <a:t> этих устройств.</a:t>
            </a:r>
            <a:endParaRPr lang="en-US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Сканер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устройство, позволяющее вводить в компьютер изображения текстов, рисунков, слайдов, фотографий или другой графической информации. </a:t>
            </a:r>
            <a:endParaRPr lang="en-US" baseline="0" dirty="0" smtClean="0"/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Дигитайзер (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digitizer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- это кодирующее устройство, обеспечивающее ввод двумерного (в том числе и полутонового) или трехмерного (3D дигитайзеры) изображения в компьютер в виде растровой таблицы. является типичным внешним специализированными устройства графического ввода. Графический планшет.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Клавиатура - это устройство, которое используется для ввода данных (букв, цифр и других символов) в компьютер. Клавиатура является составной частью компьютера и используется для управления им – при помощи особых клавиш.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904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73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022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022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20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679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вами Разностная машина, которая послужила прообразом компьютера. Сконструировал её Чарльз Бэббидж.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60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 по портрету  или по фото ЭВМ выводит на экран текстовую информацию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Будьте очень внимательны!</a:t>
            </a:r>
          </a:p>
          <a:p>
            <a:r>
              <a:rPr lang="ru-RU" dirty="0" smtClean="0"/>
              <a:t>Первый клик по зеленой стрелке 1 выводит текст «Устройства ввода», второй клик по этой же стрелке выводит текст «Внутренняя память». Клик по стрелке,</a:t>
            </a:r>
            <a:r>
              <a:rPr lang="ru-RU" baseline="0" dirty="0" smtClean="0"/>
              <a:t> направленной вниз, выводит слово «Процессор».</a:t>
            </a:r>
          </a:p>
          <a:p>
            <a:r>
              <a:rPr lang="ru-RU" baseline="0" dirty="0" smtClean="0"/>
              <a:t>Клик по фиолетовой стрелке выводит текст «Устройства вывода».</a:t>
            </a:r>
          </a:p>
          <a:p>
            <a:r>
              <a:rPr lang="ru-RU" baseline="0" dirty="0" smtClean="0"/>
              <a:t>Каждый прямоугольник является гиперссылкой на страницу с соответствующим названием.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347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ЭВМ первого поколения</a:t>
            </a:r>
            <a:r>
              <a:rPr lang="en-US" dirty="0" smtClean="0"/>
              <a:t> (1946-1960)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клику на фото </a:t>
            </a:r>
            <a:r>
              <a:rPr lang="en-US" dirty="0" smtClean="0"/>
              <a:t>UNIVAC </a:t>
            </a:r>
            <a:r>
              <a:rPr lang="ru-RU" dirty="0" smtClean="0"/>
              <a:t>появляется фото советской ЭВМ «Урал-1»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Клип по фото</a:t>
            </a:r>
            <a:r>
              <a:rPr lang="ru-RU" baseline="0" dirty="0" smtClean="0"/>
              <a:t> справа выводит текст о 5 поколении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называются эти устройства? Когда они появились?</a:t>
            </a:r>
          </a:p>
          <a:p>
            <a:r>
              <a:rPr lang="ru-RU" dirty="0" smtClean="0"/>
              <a:t>1 – персональный компьютер</a:t>
            </a:r>
          </a:p>
          <a:p>
            <a:r>
              <a:rPr lang="ru-RU" dirty="0" smtClean="0"/>
              <a:t>2 – ноутбук </a:t>
            </a:r>
          </a:p>
          <a:p>
            <a:r>
              <a:rPr lang="ru-RU" dirty="0" smtClean="0"/>
              <a:t>3 – планшет</a:t>
            </a:r>
          </a:p>
          <a:p>
            <a:r>
              <a:rPr lang="ru-RU" dirty="0" smtClean="0"/>
              <a:t>4 – гибрид ноутбука и планшета</a:t>
            </a:r>
          </a:p>
          <a:p>
            <a:r>
              <a:rPr lang="ru-RU" dirty="0" smtClean="0"/>
              <a:t>5 – планшет и КПК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Выполняем упражнения </a:t>
            </a:r>
            <a:r>
              <a:rPr lang="ru-RU" smtClean="0"/>
              <a:t>для глаз.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FA3F-8E1C-49A2-B048-E1F2F9080FF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3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/>
          <a:stretch/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1736" y="620689"/>
            <a:ext cx="4266728" cy="1584175"/>
          </a:xfrm>
        </p:spPr>
        <p:txBody>
          <a:bodyPr>
            <a:normAutofit/>
          </a:bodyPr>
          <a:lstStyle>
            <a:lvl1pPr algn="r">
              <a:defRPr sz="4800"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869160"/>
            <a:ext cx="4320480" cy="1152128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1"/>
            <a:ext cx="9152631" cy="1484784"/>
            <a:chOff x="0" y="1"/>
            <a:chExt cx="9152631" cy="1484784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1"/>
              <a:ext cx="9144000" cy="1484784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7"/>
            <a:stretch/>
          </p:blipFill>
          <p:spPr>
            <a:xfrm flipH="1">
              <a:off x="7074638" y="66113"/>
              <a:ext cx="2077993" cy="141867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835"/>
            <a:ext cx="8229600" cy="1143000"/>
          </a:xfrm>
        </p:spPr>
        <p:txBody>
          <a:bodyPr/>
          <a:lstStyle>
            <a:lvl1pPr algn="l">
              <a:defRPr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56B4B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/>
          <a:stretch/>
        </p:blipFill>
        <p:spPr>
          <a:xfrm>
            <a:off x="-396552" y="-1"/>
            <a:ext cx="9540552" cy="70168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/>
          <a:stretch/>
        </p:blipFill>
        <p:spPr>
          <a:xfrm flipH="1">
            <a:off x="-324544" y="0"/>
            <a:ext cx="144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7"/>
          <a:stretch/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56B4BE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7415-52BF-4F3D-A70C-735A1E71093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2BC7-73EE-46A8-9B15-37E333DFE43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"/>
            <a:ext cx="9152631" cy="1484784"/>
            <a:chOff x="0" y="1"/>
            <a:chExt cx="9152631" cy="1484784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0" y="1"/>
              <a:ext cx="9144000" cy="1484784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7"/>
            <a:stretch/>
          </p:blipFill>
          <p:spPr>
            <a:xfrm flipH="1">
              <a:off x="7074638" y="66113"/>
              <a:ext cx="2077993" cy="141867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oekb.ru/diagnostika.png" TargetMode="External"/><Relationship Id="rId13" Type="http://schemas.openxmlformats.org/officeDocument/2006/relationships/hyperlink" Target="http://komputernaya.ru/wp-content/uploads/2011/03/computer.png" TargetMode="External"/><Relationship Id="rId3" Type="http://schemas.openxmlformats.org/officeDocument/2006/relationships/hyperlink" Target="http://www.romanbycomputers.co.uk/Images/MC900441335.PNG" TargetMode="External"/><Relationship Id="rId7" Type="http://schemas.openxmlformats.org/officeDocument/2006/relationships/hyperlink" Target="http://fc09.deviantart.net/fs28/f/2008/119/a/3/My_Computer_by_lucidor20.png" TargetMode="External"/><Relationship Id="rId12" Type="http://schemas.openxmlformats.org/officeDocument/2006/relationships/hyperlink" Target="http://www.klyaksa.net/htm/kopilka/uroki1/images/image501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-toys.ru/images/cms/data/157027_027.jpg" TargetMode="External"/><Relationship Id="rId11" Type="http://schemas.openxmlformats.org/officeDocument/2006/relationships/hyperlink" Target="http://kkg.by/images/stories/sis-block-inside/pentiumee_processor.png" TargetMode="External"/><Relationship Id="rId5" Type="http://schemas.openxmlformats.org/officeDocument/2006/relationships/hyperlink" Target="http://www.dailycomm.ru/i/msg_i/17496/solana-gallery3.png.jpg" TargetMode="External"/><Relationship Id="rId10" Type="http://schemas.openxmlformats.org/officeDocument/2006/relationships/hyperlink" Target="http://kkg.by/images/stories/sis-block-inside/sistemnij-blok-obzor.jpg" TargetMode="External"/><Relationship Id="rId4" Type="http://schemas.openxmlformats.org/officeDocument/2006/relationships/hyperlink" Target="http://i.nokia.com/image/view/-/1626064/highRes/1/-/ncom-transport-computer-editorial-6-png.png" TargetMode="External"/><Relationship Id="rId9" Type="http://schemas.openxmlformats.org/officeDocument/2006/relationships/hyperlink" Target="http://kkg.by/images/stories/sis-block-inside/ozu.jpg" TargetMode="External"/><Relationship Id="rId14" Type="http://schemas.openxmlformats.org/officeDocument/2006/relationships/hyperlink" Target="http://ifaq.su/uploads/images/00/00/01/2012/06/21/0d1404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s1.ucheba-legko.ru/images/00c05c9de606d97fc8c9afdf31c332d1.jpg" TargetMode="External"/><Relationship Id="rId13" Type="http://schemas.openxmlformats.org/officeDocument/2006/relationships/hyperlink" Target="http://upload.wikimedia.org/wikipedia/ru/thumb/6/63/Lebedevwrite.jpg/200px-Lebedevwrite.jpg" TargetMode="External"/><Relationship Id="rId3" Type="http://schemas.openxmlformats.org/officeDocument/2006/relationships/hyperlink" Target="http://computerhistory.narod.ru/vichislit_prisposob_ustrojstva/mashin_babbidg.png" TargetMode="External"/><Relationship Id="rId7" Type="http://schemas.openxmlformats.org/officeDocument/2006/relationships/hyperlink" Target="http://vse-pro-comp.ru/uploads/posts/2010-03/1269616610_bios1.jpg" TargetMode="External"/><Relationship Id="rId12" Type="http://schemas.openxmlformats.org/officeDocument/2006/relationships/hyperlink" Target="http://upload.wikimedia.org/wikipedia/commons/thumb/d/da/Konrad_Zuse_(1992).jpg/200px-Konrad_Zuse_(1992)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w.by/images/P4VXASD2/rom.jpg" TargetMode="External"/><Relationship Id="rId11" Type="http://schemas.openxmlformats.org/officeDocument/2006/relationships/hyperlink" Target="http://upload.wikimedia.org/wikipedia/commons/thumb/4/45/Ed_Roberts_2002_by_Spencer_Smith.jpg/220px-Ed_Roberts_2002_by_Spencer_Smith.jpg" TargetMode="External"/><Relationship Id="rId5" Type="http://schemas.openxmlformats.org/officeDocument/2006/relationships/hyperlink" Target="http://np-so.narod.ru/ris1.jpg" TargetMode="External"/><Relationship Id="rId10" Type="http://schemas.openxmlformats.org/officeDocument/2006/relationships/hyperlink" Target="http://i.telegraph.co.uk/multimedia/archive/01611/altair8800_1611416c.jpg" TargetMode="External"/><Relationship Id="rId4" Type="http://schemas.openxmlformats.org/officeDocument/2006/relationships/hyperlink" Target="http://img13.nnm.ru/1/8/0/2/8/175b27772dbfe7c6de254cc0b31.jpg" TargetMode="External"/><Relationship Id="rId9" Type="http://schemas.openxmlformats.org/officeDocument/2006/relationships/hyperlink" Target="http://upload.wikimedia.org/wikipedia/commons/thumb/7/70/Apple-II.jpg/300px-Apple-II.jpg" TargetMode="External"/><Relationship Id="rId14" Type="http://schemas.openxmlformats.org/officeDocument/2006/relationships/hyperlink" Target="http://upload.wikimedia.org/wikipedia/ru/1/1e/MESM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51.radikal.ru/i132/0912/6f/c725e97e8c30.png" TargetMode="External"/><Relationship Id="rId13" Type="http://schemas.openxmlformats.org/officeDocument/2006/relationships/hyperlink" Target="http://infoshkola.info/img/evm/ibm701machine.jpg" TargetMode="External"/><Relationship Id="rId3" Type="http://schemas.openxmlformats.org/officeDocument/2006/relationships/hyperlink" Target="https://encrypted-tbn3.gstatic.com/images?q=tbn:ANd9GcT2e266zXiylqtkxU49Zoka-j38dxB4kqx_HdeQRodIHaGd9zbo" TargetMode="External"/><Relationship Id="rId7" Type="http://schemas.openxmlformats.org/officeDocument/2006/relationships/hyperlink" Target="http://www.tradetelecom.ru/upload/iblock/901/901bb59b78f2a1a66e0168d535b85983.jpeg" TargetMode="External"/><Relationship Id="rId12" Type="http://schemas.openxmlformats.org/officeDocument/2006/relationships/hyperlink" Target="http://matrix-media.ru/matrix_img/41571.p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dinklik.com/sites/default/files/u37/2010/07/printer_0.JPG" TargetMode="External"/><Relationship Id="rId11" Type="http://schemas.openxmlformats.org/officeDocument/2006/relationships/hyperlink" Target="http://www.litmir.net/BookBinary/132907/1333227797/i_002.png" TargetMode="External"/><Relationship Id="rId5" Type="http://schemas.openxmlformats.org/officeDocument/2006/relationships/hyperlink" Target="http://we-it.net/images/site/gelezo/HDDandSDD/samsung_64gb_1.8_ssd.jpg" TargetMode="External"/><Relationship Id="rId15" Type="http://schemas.openxmlformats.org/officeDocument/2006/relationships/hyperlink" Target="http://chernykh.net/images/stories/lang/trans_2.jpg" TargetMode="External"/><Relationship Id="rId10" Type="http://schemas.openxmlformats.org/officeDocument/2006/relationships/hyperlink" Target="http://macomp.ru/wp-content/uploads/2012/05/tabletp%D1%81.png" TargetMode="External"/><Relationship Id="rId4" Type="http://schemas.openxmlformats.org/officeDocument/2006/relationships/hyperlink" Target="http://upload.wikimedia.org/wikipedia/commons/thumb/a/a9/Dat_cartridge.jpg/720px-Dat_cartridge.jpg" TargetMode="External"/><Relationship Id="rId9" Type="http://schemas.openxmlformats.org/officeDocument/2006/relationships/hyperlink" Target="http://images4.wikia.nocookie.net/__cb20080726074443/lyricwiki/images/0/0f/Headphones.png" TargetMode="External"/><Relationship Id="rId14" Type="http://schemas.openxmlformats.org/officeDocument/2006/relationships/hyperlink" Target="http://infoshkola.info/img/evm/ibm360_40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ft2.mobi.ru/Articles/25/5112/IMG_7063.jpg" TargetMode="External"/><Relationship Id="rId3" Type="http://schemas.openxmlformats.org/officeDocument/2006/relationships/hyperlink" Target="http://c.img22.rian.ru/images/15639/35/156393579.jpg" TargetMode="External"/><Relationship Id="rId7" Type="http://schemas.openxmlformats.org/officeDocument/2006/relationships/hyperlink" Target="http://upload.wikimedia.org/wikipedia/commons/e/ee/Keyboard_monument.jpg" TargetMode="External"/><Relationship Id="rId2" Type="http://schemas.openxmlformats.org/officeDocument/2006/relationships/hyperlink" Target="http://bluegene.at.ua/_nw/0/s017562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d/d4/Wacom_graphics_tablet_and_pen.png/300px-Wacom_graphics_tablet_and_pen.png" TargetMode="External"/><Relationship Id="rId5" Type="http://schemas.openxmlformats.org/officeDocument/2006/relationships/hyperlink" Target="http://csa.ru/~zebra/my_visual/ris/digit.gif" TargetMode="External"/><Relationship Id="rId4" Type="http://schemas.openxmlformats.org/officeDocument/2006/relationships/hyperlink" Target="http://d.img22.rian.ru/images/15639/55/156395520.jpg" TargetMode="External"/><Relationship Id="rId9" Type="http://schemas.openxmlformats.org/officeDocument/2006/relationships/hyperlink" Target="http://e-shop.biz.ua/published/publicdata/ESHOPBIES/attachments/SC/images/mouse.pn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3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05767" y="493509"/>
            <a:ext cx="3581365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6000" b="1" dirty="0" smtClean="0">
                <a:ln/>
                <a:solidFill>
                  <a:srgbClr val="56B4BE"/>
                </a:solidFill>
              </a:rPr>
              <a:t>Экскурсия</a:t>
            </a:r>
          </a:p>
          <a:p>
            <a:pPr algn="ctr"/>
            <a:endParaRPr lang="ru-RU" sz="1600" b="1" dirty="0" smtClean="0">
              <a:ln/>
              <a:solidFill>
                <a:srgbClr val="56B4BE"/>
              </a:solidFill>
            </a:endParaRPr>
          </a:p>
          <a:p>
            <a:pPr algn="r"/>
            <a:r>
              <a:rPr lang="ru-RU" sz="6000" b="1" dirty="0" smtClean="0">
                <a:ln/>
                <a:solidFill>
                  <a:srgbClr val="56B4BE"/>
                </a:solidFill>
              </a:rPr>
              <a:t>по</a:t>
            </a:r>
            <a:r>
              <a:rPr lang="ru-RU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6000" b="1" dirty="0" smtClean="0">
                <a:ln/>
                <a:solidFill>
                  <a:srgbClr val="56B4BE"/>
                </a:solidFill>
              </a:rPr>
              <a:t>городу</a:t>
            </a:r>
            <a:endParaRPr lang="ru-RU" sz="6000" b="1" dirty="0">
              <a:ln/>
              <a:solidFill>
                <a:srgbClr val="56B4B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67792" y="2852936"/>
            <a:ext cx="54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Компьютер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5" y="6525344"/>
            <a:ext cx="8372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56B4BE"/>
                </a:solidFill>
              </a:rPr>
              <a:t>Авхадеева  Раиса  Ивановна,  учитель информатики  НОУ «Школа-интернат  № 24  ОАО  «РЖД» г. Тайшета  Иркутской области</a:t>
            </a:r>
            <a:endParaRPr lang="ru-RU" sz="1100" dirty="0">
              <a:solidFill>
                <a:srgbClr val="56B4B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6892" y="6063679"/>
            <a:ext cx="2241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56B4BE"/>
                </a:solidFill>
              </a:rPr>
              <a:t>8 класс</a:t>
            </a:r>
          </a:p>
          <a:p>
            <a:pPr algn="r"/>
            <a:r>
              <a:rPr lang="ru-RU" sz="1100" dirty="0" smtClean="0">
                <a:solidFill>
                  <a:srgbClr val="56B4BE"/>
                </a:solidFill>
              </a:rPr>
              <a:t>УМК Босовой Л. Л.</a:t>
            </a:r>
            <a:endParaRPr lang="ru-RU" sz="1100" dirty="0">
              <a:solidFill>
                <a:srgbClr val="56B4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7633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95400" y="260648"/>
            <a:ext cx="5417060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</a:t>
            </a:r>
          </a:p>
          <a:p>
            <a:pPr algn="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тестирования</a:t>
            </a:r>
          </a:p>
          <a:p>
            <a:pPr algn="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находится</a:t>
            </a:r>
          </a:p>
          <a:p>
            <a:pPr algn="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ваших</a:t>
            </a:r>
          </a:p>
          <a:p>
            <a:pPr algn="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рабочих местах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3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8364378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Гимнастический зал</a:t>
            </a:r>
            <a:endParaRPr lang="ru-RU" dirty="0"/>
          </a:p>
        </p:txBody>
      </p:sp>
      <p:pic>
        <p:nvPicPr>
          <p:cNvPr id="6" name="Содержимое 5" descr="90069704_6985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85720" y="1785926"/>
            <a:ext cx="5298430" cy="4572032"/>
          </a:xfrm>
        </p:spPr>
      </p:pic>
      <p:pic>
        <p:nvPicPr>
          <p:cNvPr id="8" name="Рисунок 7" descr="gifs_animations_0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785926"/>
            <a:ext cx="2881306" cy="423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297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>
          <a:xfrm>
            <a:off x="8395790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620688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Развлекательный центр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1036609" y="5131881"/>
            <a:ext cx="607737" cy="6077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9" name="Овал 8"/>
          <p:cNvSpPr/>
          <p:nvPr/>
        </p:nvSpPr>
        <p:spPr>
          <a:xfrm>
            <a:off x="1003273" y="3140968"/>
            <a:ext cx="607737" cy="607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0" name="Овал 9"/>
          <p:cNvSpPr/>
          <p:nvPr/>
        </p:nvSpPr>
        <p:spPr>
          <a:xfrm>
            <a:off x="4252873" y="3102374"/>
            <a:ext cx="607737" cy="6077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554526" y="1925494"/>
            <a:ext cx="607737" cy="6077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2" name="Овал 11"/>
          <p:cNvSpPr/>
          <p:nvPr/>
        </p:nvSpPr>
        <p:spPr>
          <a:xfrm>
            <a:off x="7739766" y="3748704"/>
            <a:ext cx="607737" cy="6077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5578182" y="5389052"/>
            <a:ext cx="607737" cy="60773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005" y="3102374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Нарисуйте компьютер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 закрытыми глазами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6939" y="5391265"/>
            <a:ext cx="27754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Изобразите работу процессора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6802" y="1885474"/>
            <a:ext cx="1565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Отгадайте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загадку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404370">
            <a:off x="548389" y="5080938"/>
            <a:ext cx="1584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Спойте частушки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1546" y="3730979"/>
            <a:ext cx="1584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Спойте песню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59779" y="2706172"/>
            <a:ext cx="15531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Пропрыгайте</a:t>
            </a:r>
            <a:r>
              <a:rPr lang="ru-RU" b="1" dirty="0" smtClean="0"/>
              <a:t> на одной ноге до 1 байта, считая битами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23193" y="1700808"/>
            <a:ext cx="324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93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" grpId="0" animBg="1"/>
      <p:bldP spid="1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MG_7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2786050" cy="1814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958" y="5194230"/>
            <a:ext cx="1615526" cy="1764587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392194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ввода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2" y="4969165"/>
            <a:ext cx="2657872" cy="18162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57158" y="4429132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pic>
        <p:nvPicPr>
          <p:cNvPr id="9" name="Рисунок 8" descr="digi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997831"/>
            <a:ext cx="3028958" cy="1788755"/>
          </a:xfrm>
          <a:prstGeom prst="rect">
            <a:avLst/>
          </a:prstGeom>
        </p:spPr>
      </p:pic>
      <p:pic>
        <p:nvPicPr>
          <p:cNvPr id="10" name="Рисунок 9" descr="800px-Wacom_graphics_tablet_and_pen.png"/>
          <p:cNvPicPr>
            <a:picLocks noChangeAspect="1"/>
          </p:cNvPicPr>
          <p:nvPr/>
        </p:nvPicPr>
        <p:blipFill>
          <a:blip r:embed="rId7" cstate="print"/>
          <a:srcRect l="6750"/>
          <a:stretch>
            <a:fillRect/>
          </a:stretch>
        </p:blipFill>
        <p:spPr>
          <a:xfrm>
            <a:off x="5357818" y="3493768"/>
            <a:ext cx="2814582" cy="19354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1" name="Овал 10"/>
          <p:cNvSpPr/>
          <p:nvPr/>
        </p:nvSpPr>
        <p:spPr>
          <a:xfrm>
            <a:off x="7143768" y="6137920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pic>
        <p:nvPicPr>
          <p:cNvPr id="14" name="Рисунок 13" descr="Keyboard_monument.jpg"/>
          <p:cNvPicPr>
            <a:picLocks noChangeAspect="1"/>
          </p:cNvPicPr>
          <p:nvPr/>
        </p:nvPicPr>
        <p:blipFill>
          <a:blip r:embed="rId8"/>
          <a:srcRect b="11111"/>
          <a:stretch>
            <a:fillRect/>
          </a:stretch>
        </p:blipFill>
        <p:spPr>
          <a:xfrm>
            <a:off x="285720" y="1643050"/>
            <a:ext cx="3857652" cy="2571768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786314" y="4572008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7" name="Овал 6"/>
          <p:cNvSpPr/>
          <p:nvPr/>
        </p:nvSpPr>
        <p:spPr>
          <a:xfrm>
            <a:off x="65706" y="2643182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60"/>
          <a:stretch/>
        </p:blipFill>
        <p:spPr>
          <a:xfrm>
            <a:off x="7566621" y="1704370"/>
            <a:ext cx="1484199" cy="917261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6893453" y="2580208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576459"/>
            <a:ext cx="2259539" cy="27238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637738" y="2773688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51829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3306" y="1643050"/>
            <a:ext cx="2353444" cy="2353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70" y="4216575"/>
            <a:ext cx="2671564" cy="2465125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364378" y="632166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вывода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05260" y="5781600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12" y="1571612"/>
            <a:ext cx="2426862" cy="2432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665" y="4216574"/>
            <a:ext cx="2465125" cy="246512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643978" y="5560179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25688" y="4437112"/>
            <a:ext cx="2438400" cy="24384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4709872" y="4729057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571612"/>
            <a:ext cx="2773037" cy="271757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3784848" y="2796391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5" name="Овал 14"/>
          <p:cNvSpPr/>
          <p:nvPr/>
        </p:nvSpPr>
        <p:spPr>
          <a:xfrm>
            <a:off x="8172400" y="2943997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0" name="Овал 9"/>
          <p:cNvSpPr/>
          <p:nvPr/>
        </p:nvSpPr>
        <p:spPr>
          <a:xfrm>
            <a:off x="2565648" y="3276414"/>
            <a:ext cx="720080" cy="72008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371910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604" y="4012859"/>
            <a:ext cx="4038600" cy="2656501"/>
          </a:xfr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37633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память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ПЗУ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88" y="2634456"/>
            <a:ext cx="3617687" cy="26667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844824"/>
            <a:ext cx="4223792" cy="1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86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5648" y="1484784"/>
            <a:ext cx="3168352" cy="3168352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37633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772816"/>
            <a:ext cx="2864274" cy="244827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0"/>
          <a:stretch/>
        </p:blipFill>
        <p:spPr>
          <a:xfrm>
            <a:off x="25936" y="1484784"/>
            <a:ext cx="3324240" cy="302895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1" y="4325716"/>
            <a:ext cx="2183967" cy="181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431949"/>
            <a:ext cx="1902400" cy="1841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77" b="10306"/>
          <a:stretch/>
        </p:blipFill>
        <p:spPr>
          <a:xfrm>
            <a:off x="251520" y="4653134"/>
            <a:ext cx="2857500" cy="18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18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837633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615" y="3645024"/>
            <a:ext cx="3248025" cy="1847850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916832"/>
            <a:ext cx="1847850" cy="169545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4508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53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199"/>
            <a:ext cx="8784976" cy="5011579"/>
          </a:xfrm>
        </p:spPr>
        <p:txBody>
          <a:bodyPr>
            <a:normAutofit/>
          </a:bodyPr>
          <a:lstStyle/>
          <a:p>
            <a:pPr marL="173038" indent="-173038"/>
            <a:r>
              <a:rPr lang="ru-RU" sz="1600" dirty="0" smtClean="0"/>
              <a:t>Босова Л. Л. Информатика и ИКТ: учебник для 8 класса. – М.: БИНОМ. Лаборатория знаний, 2012</a:t>
            </a:r>
          </a:p>
          <a:p>
            <a:pPr marL="173038" indent="-173038"/>
            <a:r>
              <a:rPr lang="ru-RU" sz="1600" dirty="0"/>
              <a:t>Босова Л. Л. Информатика и ИКТ: Рабочая </a:t>
            </a:r>
            <a:r>
              <a:rPr lang="ru-RU" sz="1600" dirty="0" smtClean="0"/>
              <a:t>тетрадь  </a:t>
            </a:r>
            <a:r>
              <a:rPr lang="ru-RU" sz="1600" dirty="0"/>
              <a:t>для 8 класса. – М.: БИНОМ. Лаборатория знаний, </a:t>
            </a:r>
            <a:r>
              <a:rPr lang="ru-RU" sz="1600" dirty="0" smtClean="0"/>
              <a:t>2012</a:t>
            </a:r>
          </a:p>
          <a:p>
            <a:pPr marL="173038" indent="-173038"/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www.romanbycomputers.co.uk/Images/MC900441335.PNG</a:t>
            </a:r>
            <a:r>
              <a:rPr lang="ru-RU" sz="1600" dirty="0" smtClean="0"/>
              <a:t> компьютер</a:t>
            </a:r>
          </a:p>
          <a:p>
            <a:pPr marL="173038" indent="-173038"/>
            <a:r>
              <a:rPr lang="en-US" sz="1600" dirty="0">
                <a:hlinkClick r:id="rId4"/>
              </a:rPr>
              <a:t>http://i.nokia.com/image/view/-/1626064/highRes/1/-/</a:t>
            </a:r>
            <a:r>
              <a:rPr lang="en-US" sz="1600" dirty="0" smtClean="0">
                <a:hlinkClick r:id="rId4"/>
              </a:rPr>
              <a:t>ncom-transport-computer-editorial-6-png.png</a:t>
            </a:r>
            <a:r>
              <a:rPr lang="ru-RU" sz="1600" dirty="0" smtClean="0"/>
              <a:t> ноутбук</a:t>
            </a:r>
          </a:p>
          <a:p>
            <a:pPr marL="173038" indent="-173038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www.dailycomm.ru/i/msg_i/17496/solana-gallery3.png.jpg</a:t>
            </a:r>
            <a:r>
              <a:rPr lang="ru-RU" sz="1600" dirty="0" smtClean="0"/>
              <a:t> гибрид планшета и ноутбука</a:t>
            </a:r>
          </a:p>
          <a:p>
            <a:pPr marL="173038" indent="-173038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online-toys.ru/images/cms/data/157027_027.jpg</a:t>
            </a:r>
            <a:r>
              <a:rPr lang="ru-RU" sz="1600" dirty="0" smtClean="0"/>
              <a:t> компьютер для малышей</a:t>
            </a:r>
          </a:p>
          <a:p>
            <a:pPr marL="173038" indent="-173038"/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fc09.deviantart.net/fs28/f/2008/119/a/3/My_Computer_by_lucidor20.png</a:t>
            </a:r>
            <a:r>
              <a:rPr lang="ru-RU" sz="1600" dirty="0" smtClean="0"/>
              <a:t> компьютер </a:t>
            </a:r>
          </a:p>
          <a:p>
            <a:pPr marL="173038" indent="-173038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www.seoekb.ru/diagnostika.png</a:t>
            </a:r>
            <a:r>
              <a:rPr lang="ru-RU" sz="1600" dirty="0" smtClean="0"/>
              <a:t> диагностика</a:t>
            </a:r>
          </a:p>
          <a:p>
            <a:pPr marL="173038" indent="-173038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kkg.by/images/stories/sis-block-inside/ozu.jpg</a:t>
            </a:r>
            <a:r>
              <a:rPr lang="ru-RU" sz="1600" dirty="0" smtClean="0"/>
              <a:t> ОЗУ</a:t>
            </a:r>
          </a:p>
          <a:p>
            <a:pPr marL="173038" indent="-173038"/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kkg.by/images/stories/sis-block-inside/sistemnij-blok-obzor.jpg</a:t>
            </a:r>
            <a:r>
              <a:rPr lang="ru-RU" sz="1600" dirty="0" smtClean="0"/>
              <a:t> системный блок</a:t>
            </a:r>
          </a:p>
          <a:p>
            <a:pPr marL="173038" indent="-173038"/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kkg.by/images/stories/sis-block-inside/pentiumee_processor.png</a:t>
            </a:r>
            <a:r>
              <a:rPr lang="ru-RU" sz="1600" dirty="0" smtClean="0"/>
              <a:t> процессор</a:t>
            </a:r>
          </a:p>
          <a:p>
            <a:pPr marL="173038" indent="-173038"/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www.klyaksa.net/htm/kopilka/uroki1/images/image501.gif</a:t>
            </a:r>
            <a:r>
              <a:rPr lang="ru-RU" sz="1600" dirty="0" smtClean="0"/>
              <a:t> схема</a:t>
            </a:r>
          </a:p>
          <a:p>
            <a:pPr marL="173038" indent="-173038"/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komputernaya.ru/wp-content/uploads/2011/03/computer.png</a:t>
            </a:r>
            <a:r>
              <a:rPr lang="ru-RU" sz="1600" dirty="0" smtClean="0"/>
              <a:t> устройства</a:t>
            </a:r>
          </a:p>
          <a:p>
            <a:pPr marL="173038" indent="-173038"/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ifaq.su/uploads/images/00/00/01/2012/06/21/0d1404.jpg</a:t>
            </a:r>
            <a:r>
              <a:rPr lang="ru-RU" sz="1600" dirty="0" smtClean="0"/>
              <a:t> Бэббидж</a:t>
            </a:r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1779"/>
            <a:ext cx="8748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6B4BE"/>
                </a:solidFill>
              </a:rPr>
              <a:t>Авхадеева  Раиса  Ивановна,  учитель информатики  НОУ «Школа-интернат  № 24  ОАО  «РЖД» г. Тайшета 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24271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600199"/>
            <a:ext cx="8784976" cy="5011579"/>
          </a:xfrm>
        </p:spPr>
        <p:txBody>
          <a:bodyPr>
            <a:normAutofit/>
          </a:bodyPr>
          <a:lstStyle/>
          <a:p>
            <a:pPr marL="173038" indent="-173038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computerhistory.narod.ru/vichislit_prisposob_ustrojstva/mashin_babbidg.png</a:t>
            </a:r>
            <a:r>
              <a:rPr lang="ru-RU" sz="1600" dirty="0" smtClean="0"/>
              <a:t> Разностная машина Бэббиджа</a:t>
            </a:r>
          </a:p>
          <a:p>
            <a:pPr marL="173038" indent="-173038"/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img13.nnm.ru/1/8/0/2/8/175b27772dbfe7c6de254cc0b31.jpg</a:t>
            </a:r>
            <a:r>
              <a:rPr lang="ru-RU" sz="1600" dirty="0" smtClean="0"/>
              <a:t> винчестер</a:t>
            </a:r>
          </a:p>
          <a:p>
            <a:pPr marL="173038" indent="-173038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np-so.narod.ru/ris1.jpg</a:t>
            </a:r>
            <a:r>
              <a:rPr lang="ru-RU" sz="1600" dirty="0" smtClean="0"/>
              <a:t> процессор</a:t>
            </a:r>
          </a:p>
          <a:p>
            <a:pPr marL="173038" indent="-173038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www.hw.by/images/P4VXASD2/rom.jpg</a:t>
            </a:r>
            <a:r>
              <a:rPr lang="ru-RU" sz="1600" dirty="0" smtClean="0"/>
              <a:t> ПЗУ</a:t>
            </a:r>
          </a:p>
          <a:p>
            <a:pPr marL="173038" indent="-173038"/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vse-pro-comp.ru/uploads/posts/2010-03/1269616610_bios1.jpg</a:t>
            </a:r>
            <a:r>
              <a:rPr lang="ru-RU" sz="1600" dirty="0" smtClean="0"/>
              <a:t> </a:t>
            </a:r>
          </a:p>
          <a:p>
            <a:pPr marL="173038" indent="-173038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fs1.ucheba-legko.ru/images/00c05c9de606d97fc8c9afdf31c332d1.jpg</a:t>
            </a:r>
            <a:r>
              <a:rPr lang="ru-RU" sz="1600" dirty="0" smtClean="0"/>
              <a:t> Джон фон Нейман</a:t>
            </a:r>
          </a:p>
          <a:p>
            <a:pPr marL="173038" indent="-173038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upload.wikimedia.org/wikipedia/commons/thumb/7/70/Apple-II.jpg/300px-Apple-II.jpg</a:t>
            </a:r>
            <a:r>
              <a:rPr lang="ru-RU" sz="1600" dirty="0" smtClean="0"/>
              <a:t> </a:t>
            </a:r>
          </a:p>
          <a:p>
            <a:pPr marL="173038" indent="-173038"/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i.telegraph.co.uk/multimedia/archive/01611/altair8800_1611416c.jpg</a:t>
            </a:r>
            <a:endParaRPr lang="ru-RU" sz="1600" dirty="0" smtClean="0"/>
          </a:p>
          <a:p>
            <a:pPr marL="173038" indent="-173038"/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upload.wikimedia.org/wikipedia/commons/thumb/4/45/Ed_Roberts_2002_by_Spencer_Smith.jpg/220px-Ed_Roberts_2002_by_Spencer_Smith.jpg</a:t>
            </a:r>
            <a:r>
              <a:rPr lang="ru-RU" sz="1600" dirty="0" smtClean="0"/>
              <a:t> Эд Робертс</a:t>
            </a:r>
          </a:p>
          <a:p>
            <a:pPr marL="173038" indent="-173038"/>
            <a:r>
              <a:rPr lang="en-US" sz="1600" dirty="0">
                <a:hlinkClick r:id="rId12"/>
              </a:rPr>
              <a:t>http://upload.wikimedia.org/wikipedia/commons/thumb/d/da/Konrad_Zuse_%281992%29.jpg/200px-Konrad_Zuse_%</a:t>
            </a:r>
            <a:r>
              <a:rPr lang="en-US" sz="1600" dirty="0" smtClean="0">
                <a:hlinkClick r:id="rId12"/>
              </a:rPr>
              <a:t>281992%29.jpg</a:t>
            </a:r>
            <a:r>
              <a:rPr lang="ru-RU" sz="1600" dirty="0" smtClean="0"/>
              <a:t>  Конрад </a:t>
            </a:r>
            <a:r>
              <a:rPr lang="ru-RU" sz="1600" dirty="0" err="1" smtClean="0"/>
              <a:t>Цузе</a:t>
            </a:r>
            <a:endParaRPr lang="ru-RU" sz="1600" dirty="0" smtClean="0"/>
          </a:p>
          <a:p>
            <a:pPr marL="173038" indent="-173038"/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upload.wikimedia.org/wikipedia/ru/thumb/6/63/Lebedevwrite.jpg/200px-Lebedevwrite.jpg</a:t>
            </a:r>
            <a:r>
              <a:rPr lang="ru-RU" sz="1600" dirty="0" smtClean="0"/>
              <a:t> Лебедев Сергей Алексеевич</a:t>
            </a:r>
          </a:p>
          <a:p>
            <a:pPr marL="173038" indent="-173038"/>
            <a:r>
              <a:rPr lang="en-US" sz="1600" dirty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upload.wikimedia.org/wikipedia/ru/1/1e/MESM.jpg</a:t>
            </a:r>
            <a:r>
              <a:rPr lang="ru-RU" sz="1600" dirty="0" smtClean="0"/>
              <a:t>  МЭСМ</a:t>
            </a:r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11779"/>
            <a:ext cx="8748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56B4BE"/>
                </a:solidFill>
              </a:rPr>
              <a:t>Авхадеева  Раиса  Ивановна,  учитель информатики  НОУ «Школа-интернат  № 24  ОАО  «РЖД» г. Тайшета 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20832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" action="ppaction://hlinkshowjump?jump=lastslide" highlightClick="1"/>
          </p:cNvPr>
          <p:cNvSpPr/>
          <p:nvPr/>
        </p:nvSpPr>
        <p:spPr>
          <a:xfrm>
            <a:off x="8352420" y="6309320"/>
            <a:ext cx="360040" cy="360040"/>
          </a:xfrm>
          <a:prstGeom prst="actionButtonE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возврат 27">
            <a:hlinkClick r:id="" action="ppaction://hlinkshowjump?jump=lastslideviewed" highlightClick="1"/>
          </p:cNvPr>
          <p:cNvSpPr/>
          <p:nvPr/>
        </p:nvSpPr>
        <p:spPr>
          <a:xfrm>
            <a:off x="801629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03179" y="476672"/>
            <a:ext cx="33074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6000" b="1" dirty="0" smtClean="0">
                <a:ln/>
                <a:solidFill>
                  <a:srgbClr val="56B4BE"/>
                </a:solidFill>
              </a:rPr>
              <a:t>Маршрут</a:t>
            </a:r>
            <a:endParaRPr lang="ru-RU" sz="6000" b="1" dirty="0">
              <a:ln/>
              <a:solidFill>
                <a:srgbClr val="56B4BE"/>
              </a:solidFill>
            </a:endParaRP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644008" y="1840259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Исторический музей </a:t>
            </a:r>
            <a:endParaRPr lang="ru-RU" sz="2800" b="1" dirty="0"/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4689029" y="4725144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Гимнастический зал</a:t>
            </a:r>
            <a:endParaRPr lang="ru-RU" sz="2800" b="1" dirty="0"/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4640560" y="3280419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Компьютерный парк</a:t>
            </a:r>
            <a:endParaRPr lang="ru-RU" sz="2800" b="1" dirty="0"/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4679184" y="4005064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Центр тестирования</a:t>
            </a:r>
            <a:endParaRPr lang="ru-RU" sz="2800" b="1" dirty="0"/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4689029" y="5440659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Развлекательный центр</a:t>
            </a:r>
            <a:endParaRPr lang="ru-RU" sz="2800" b="1" dirty="0"/>
          </a:p>
        </p:txBody>
      </p:sp>
      <p:sp>
        <p:nvSpPr>
          <p:cNvPr id="25" name="Скругленный прямоугольник 24">
            <a:hlinkClick r:id="rId8" action="ppaction://hlinksldjump"/>
          </p:cNvPr>
          <p:cNvSpPr/>
          <p:nvPr/>
        </p:nvSpPr>
        <p:spPr>
          <a:xfrm>
            <a:off x="4644008" y="2560339"/>
            <a:ext cx="4066615" cy="4366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Конструкторское бюро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/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encrypted-tbn3.gstatic.com/images?q=tbn:ANd9GcT2e266zXiylqtkxU49Zoka-j38dxB4kqx_HdeQRodIHaGd9zbo</a:t>
            </a:r>
            <a:r>
              <a:rPr lang="ru-RU" sz="1600" dirty="0" smtClean="0"/>
              <a:t> процессор</a:t>
            </a:r>
          </a:p>
          <a:p>
            <a:pPr marL="173038" indent="-173038"/>
            <a:r>
              <a:rPr lang="en-US" sz="1600" dirty="0">
                <a:hlinkClick r:id="rId4"/>
              </a:rPr>
              <a:t>http://upload.wikimedia.org/wikipedia/commons/thumb/a/a9/Dat_cartridge.jpg/720px-Dat_cartridge.jpg</a:t>
            </a:r>
            <a:r>
              <a:rPr lang="ru-RU" sz="1600" dirty="0"/>
              <a:t> стример</a:t>
            </a:r>
          </a:p>
          <a:p>
            <a:pPr marL="173038" indent="-173038"/>
            <a:r>
              <a:rPr lang="en-US" sz="1600" dirty="0">
                <a:hlinkClick r:id="rId5"/>
              </a:rPr>
              <a:t>http://we-it.net/images/site/gelezo/HDDandSDD/samsung_64gb_1.8_ssd.jpg</a:t>
            </a:r>
            <a:r>
              <a:rPr lang="ru-RU" sz="1600" dirty="0"/>
              <a:t> </a:t>
            </a:r>
            <a:endParaRPr lang="ru-RU" sz="1600" dirty="0" smtClean="0"/>
          </a:p>
          <a:p>
            <a:pPr marL="173038" indent="-173038"/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odinklik.com/sites/default/files/u37/2010/07/printer_0.JPG</a:t>
            </a:r>
            <a:r>
              <a:rPr lang="ru-RU" sz="1600" dirty="0" smtClean="0"/>
              <a:t> принтер</a:t>
            </a:r>
          </a:p>
          <a:p>
            <a:pPr marL="173038" indent="-173038"/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www.tradetelecom.ru/upload/iblock/901/901bb59b78f2a1a66e0168d535b85983.jpeg</a:t>
            </a:r>
            <a:r>
              <a:rPr lang="ru-RU" sz="1600" dirty="0" smtClean="0"/>
              <a:t> плоттер</a:t>
            </a:r>
          </a:p>
          <a:p>
            <a:pPr marL="173038" indent="-173038"/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s51.radikal.ru/i132/0912/6f/c725e97e8c30.png</a:t>
            </a:r>
            <a:r>
              <a:rPr lang="ru-RU" sz="1600" dirty="0" smtClean="0"/>
              <a:t> микрофон</a:t>
            </a:r>
          </a:p>
          <a:p>
            <a:pPr marL="173038" indent="-173038"/>
            <a:r>
              <a:rPr lang="en-US" sz="1600" dirty="0">
                <a:hlinkClick r:id="rId9"/>
              </a:rPr>
              <a:t>http://images4.wikia.nocookie.net/__</a:t>
            </a:r>
            <a:r>
              <a:rPr lang="en-US" sz="1600" dirty="0" smtClean="0">
                <a:hlinkClick r:id="rId9"/>
              </a:rPr>
              <a:t>cb20080726074443/lyricwiki/images/0/0f/Headphones.png</a:t>
            </a:r>
            <a:r>
              <a:rPr lang="ru-RU" sz="1600" dirty="0" smtClean="0"/>
              <a:t> наушники</a:t>
            </a:r>
          </a:p>
          <a:p>
            <a:pPr marL="173038" indent="-173038"/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macomp.ru/wp-content/uploads/2012/05/tabletp%D1%81.png</a:t>
            </a:r>
            <a:endParaRPr lang="ru-RU" sz="1600" dirty="0" smtClean="0"/>
          </a:p>
          <a:p>
            <a:pPr marL="173038" indent="-173038"/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www.litmir.net/BookBinary/132907/1333227797/i_002.png</a:t>
            </a:r>
            <a:r>
              <a:rPr lang="ru-RU" sz="1600" dirty="0" smtClean="0"/>
              <a:t> монитор</a:t>
            </a:r>
          </a:p>
          <a:p>
            <a:pPr marL="173038" indent="-173038"/>
            <a:r>
              <a:rPr lang="en-US" sz="1600" dirty="0">
                <a:hlinkClick r:id="rId12"/>
              </a:rPr>
              <a:t>http://</a:t>
            </a:r>
            <a:r>
              <a:rPr lang="en-US" sz="1600" dirty="0" smtClean="0">
                <a:hlinkClick r:id="rId12"/>
              </a:rPr>
              <a:t>matrix-media.ru/matrix_img/41571.png</a:t>
            </a:r>
            <a:r>
              <a:rPr lang="ru-RU" sz="1600" dirty="0" smtClean="0"/>
              <a:t> колонки</a:t>
            </a:r>
          </a:p>
          <a:p>
            <a:pPr marL="173038" indent="-173038"/>
            <a:r>
              <a:rPr lang="en-US" sz="1600" dirty="0" smtClean="0">
                <a:hlinkClick r:id="rId13"/>
              </a:rPr>
              <a:t>http://infoshkola.info/img/evm/ibm701machine.jpg</a:t>
            </a:r>
            <a:r>
              <a:rPr lang="ru-RU" sz="1600" dirty="0" smtClean="0"/>
              <a:t> первая </a:t>
            </a:r>
            <a:r>
              <a:rPr lang="en-US" sz="1600" dirty="0" smtClean="0"/>
              <a:t>IBM</a:t>
            </a:r>
          </a:p>
          <a:p>
            <a:pPr marL="173038" indent="-173038"/>
            <a:r>
              <a:rPr lang="en-US" sz="1600" dirty="0" smtClean="0">
                <a:hlinkClick r:id="rId14"/>
              </a:rPr>
              <a:t>http://infoshkola.info/img/evm/ibm360_40.JPG</a:t>
            </a:r>
            <a:r>
              <a:rPr lang="en-US" sz="1600" dirty="0" smtClean="0"/>
              <a:t> </a:t>
            </a:r>
            <a:r>
              <a:rPr lang="ru-RU" sz="1600" dirty="0" smtClean="0"/>
              <a:t> 2 поколение </a:t>
            </a:r>
            <a:r>
              <a:rPr lang="en-US" sz="1600" dirty="0" smtClean="0"/>
              <a:t>IBM</a:t>
            </a:r>
            <a:endParaRPr lang="ru-RU" sz="1600" dirty="0" smtClean="0"/>
          </a:p>
          <a:p>
            <a:pPr marL="173038" indent="-173038"/>
            <a:r>
              <a:rPr lang="en-US" sz="1600" dirty="0" smtClean="0">
                <a:hlinkClick r:id="rId15"/>
              </a:rPr>
              <a:t>http://chernykh.net/images/stories/lang/trans_2.jpg</a:t>
            </a:r>
            <a:r>
              <a:rPr lang="ru-RU" sz="1600" dirty="0" smtClean="0"/>
              <a:t> транзистор</a:t>
            </a:r>
            <a:endParaRPr lang="en-US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 smtClean="0"/>
          </a:p>
          <a:p>
            <a:pPr marL="173038" indent="-173038"/>
            <a:endParaRPr lang="ru-RU" sz="1600" dirty="0"/>
          </a:p>
          <a:p>
            <a:endParaRPr lang="ru-RU" sz="1800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41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http://bluegene.at.ua/_nw/0/s01756250.jpg</a:t>
            </a:r>
            <a:r>
              <a:rPr lang="ru-RU" sz="1800" dirty="0" smtClean="0"/>
              <a:t> лампа</a:t>
            </a:r>
          </a:p>
          <a:p>
            <a:r>
              <a:rPr lang="en-US" sz="1800" dirty="0" smtClean="0">
                <a:hlinkClick r:id="rId3"/>
              </a:rPr>
              <a:t>http://c.img22.rian.ru/images/15639/35/156393579.jpg</a:t>
            </a:r>
            <a:r>
              <a:rPr lang="ru-RU" sz="1800" dirty="0" smtClean="0"/>
              <a:t> Урал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http://d.img22.rian.ru/images/15639/55/156395520.jpg</a:t>
            </a:r>
            <a:r>
              <a:rPr lang="en-US" sz="1800" dirty="0" smtClean="0"/>
              <a:t> </a:t>
            </a:r>
            <a:r>
              <a:rPr lang="ru-RU" sz="1800" dirty="0" smtClean="0"/>
              <a:t> Минск-32</a:t>
            </a:r>
          </a:p>
          <a:p>
            <a:r>
              <a:rPr lang="en-US" sz="1800" dirty="0" smtClean="0">
                <a:hlinkClick r:id="rId5"/>
              </a:rPr>
              <a:t>http://csa.ru/~zebra/my_visual/ris/digit.gif</a:t>
            </a:r>
            <a:r>
              <a:rPr lang="ru-RU" sz="1800" dirty="0" smtClean="0"/>
              <a:t> дигитайзер 3</a:t>
            </a:r>
            <a:r>
              <a:rPr lang="en-US" sz="1800" dirty="0" smtClean="0"/>
              <a:t>D</a:t>
            </a:r>
          </a:p>
          <a:p>
            <a:r>
              <a:rPr lang="en-US" sz="1800" dirty="0" smtClean="0">
                <a:hlinkClick r:id="rId6"/>
              </a:rPr>
              <a:t>http://upload.wikimedia.org/wikipedia/commons/thumb/d/d4/Wacom_graphics_tablet_and_pen.png/300px-Wacom_graphics_tablet_and_pen.png</a:t>
            </a:r>
            <a:r>
              <a:rPr lang="en-US" sz="1800" dirty="0" smtClean="0"/>
              <a:t> </a:t>
            </a:r>
            <a:r>
              <a:rPr lang="ru-RU" sz="1800" dirty="0" smtClean="0"/>
              <a:t>графический планшет</a:t>
            </a:r>
          </a:p>
          <a:p>
            <a:r>
              <a:rPr lang="en-US" sz="1800" dirty="0" smtClean="0">
                <a:hlinkClick r:id="rId7"/>
              </a:rPr>
              <a:t>http://upload.wikimedia.org/wikipedia/commons/e/ee/Keyboard_monument.jpg</a:t>
            </a:r>
            <a:r>
              <a:rPr lang="ru-RU" sz="1800" dirty="0" smtClean="0"/>
              <a:t> памятник клавиатуре в  Екатеринбурге</a:t>
            </a:r>
          </a:p>
          <a:p>
            <a:r>
              <a:rPr lang="en-US" sz="1800" dirty="0" smtClean="0">
                <a:hlinkClick r:id="rId8"/>
              </a:rPr>
              <a:t>http://cft2.mobi.ru/Articles/25/5112/IMG_7063.jpg</a:t>
            </a:r>
            <a:r>
              <a:rPr lang="ru-RU" sz="1800" dirty="0" smtClean="0"/>
              <a:t> клавиатура</a:t>
            </a:r>
          </a:p>
          <a:p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e-shop.biz.ua/published/publicdata/ESHOPBIES/attachments/SC/images/mouse.png</a:t>
            </a:r>
            <a:r>
              <a:rPr lang="ru-RU" sz="1800" dirty="0" smtClean="0"/>
              <a:t> 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en-US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Интернет-ресурсы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486916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работу!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331640" y="4083459"/>
            <a:ext cx="7959855" cy="1361765"/>
            <a:chOff x="1331640" y="4083459"/>
            <a:chExt cx="7959855" cy="1361765"/>
          </a:xfrm>
        </p:grpSpPr>
        <p:sp>
          <p:nvSpPr>
            <p:cNvPr id="6" name="Пятиугольник 5"/>
            <p:cNvSpPr/>
            <p:nvPr/>
          </p:nvSpPr>
          <p:spPr>
            <a:xfrm flipH="1">
              <a:off x="1331640" y="4083459"/>
              <a:ext cx="7812360" cy="1361765"/>
            </a:xfrm>
            <a:prstGeom prst="homePlate">
              <a:avLst/>
            </a:prstGeom>
            <a:solidFill>
              <a:srgbClr val="3583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35882" y="4230667"/>
              <a:ext cx="715561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Спасибо </a:t>
              </a:r>
              <a:r>
                <a:rPr lang="ru-RU" sz="5400" b="1" cap="none" spc="5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 экскурсию!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2975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1135" y="1844824"/>
            <a:ext cx="2530209" cy="3096344"/>
          </a:xfrm>
        </p:spPr>
      </p:pic>
      <p:sp>
        <p:nvSpPr>
          <p:cNvPr id="13" name="TextBox 12"/>
          <p:cNvSpPr txBox="1"/>
          <p:nvPr/>
        </p:nvSpPr>
        <p:spPr>
          <a:xfrm>
            <a:off x="6190615" y="5229200"/>
            <a:ext cx="2376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Чарльз Бэббидж</a:t>
            </a:r>
          </a:p>
          <a:p>
            <a:pPr algn="ctr"/>
            <a:r>
              <a:rPr lang="ru-RU" sz="1600" dirty="0" smtClean="0"/>
              <a:t>(26.12.1791 – 18.10.1871)  </a:t>
            </a:r>
            <a:endParaRPr lang="ru-RU" sz="1600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28" y="1844824"/>
            <a:ext cx="5278438" cy="3958828"/>
          </a:xfrm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52420" y="6309320"/>
            <a:ext cx="360040" cy="36004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возврат 18">
            <a:hlinkClick r:id="rId5" action="ppaction://hlinksldjump" highlightClick="1"/>
          </p:cNvPr>
          <p:cNvSpPr/>
          <p:nvPr/>
        </p:nvSpPr>
        <p:spPr>
          <a:xfrm>
            <a:off x="7974312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31368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6B4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Исторический музей. </a:t>
            </a:r>
          </a:p>
          <a:p>
            <a:r>
              <a:rPr lang="ru-RU" dirty="0" smtClean="0"/>
              <a:t>Зал № 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5420116"/>
            <a:ext cx="5336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56B4BE"/>
                </a:solidFill>
              </a:rPr>
              <a:t>Разностная машина –  прообраз </a:t>
            </a:r>
            <a:r>
              <a:rPr lang="ru-RU" dirty="0" smtClean="0">
                <a:solidFill>
                  <a:srgbClr val="56B4BE"/>
                </a:solidFill>
              </a:rPr>
              <a:t>компьютера </a:t>
            </a:r>
          </a:p>
          <a:p>
            <a:endParaRPr lang="ru-RU" sz="1200" dirty="0" smtClean="0">
              <a:solidFill>
                <a:srgbClr val="56B4BE"/>
              </a:solidFill>
            </a:endParaRPr>
          </a:p>
          <a:p>
            <a:r>
              <a:rPr lang="ru-RU" dirty="0" smtClean="0"/>
              <a:t>Построена по чертежам  Ч. Бэббиджа в 1991 году специалистами лондонского музея науки.</a:t>
            </a:r>
            <a:endParaRPr lang="ru-RU" dirty="0"/>
          </a:p>
        </p:txBody>
      </p:sp>
      <p:pic>
        <p:nvPicPr>
          <p:cNvPr id="12" name="Объект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07" t="1" r="18386" b="53995"/>
          <a:stretch/>
        </p:blipFill>
        <p:spPr>
          <a:xfrm>
            <a:off x="251520" y="1700808"/>
            <a:ext cx="1641437" cy="2082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5708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230" y="4512535"/>
            <a:ext cx="2114338" cy="132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241" y="5229199"/>
            <a:ext cx="2504545" cy="1568063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376336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283" y="1772816"/>
            <a:ext cx="1600738" cy="207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992380" y="6309320"/>
            <a:ext cx="360040" cy="36004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5" y="1772816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04247" y="3645024"/>
            <a:ext cx="2016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Первый персональный компьютер фирмы IBM, выпущенный в августе 1981 года.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4540" y="5873932"/>
            <a:ext cx="4494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Альтаир 8800</a:t>
            </a:r>
            <a:r>
              <a:rPr lang="ru-RU" dirty="0"/>
              <a:t> — микрокомпьютер, разработанный компанией </a:t>
            </a:r>
            <a:r>
              <a:rPr lang="ru-RU" dirty="0" smtClean="0"/>
              <a:t>MITS в 1975 г. </a:t>
            </a:r>
            <a:r>
              <a:rPr lang="ru-RU" dirty="0"/>
              <a:t>Разработчик компьютера — </a:t>
            </a:r>
            <a:r>
              <a:rPr lang="ru-RU" dirty="0" smtClean="0"/>
              <a:t>Эд </a:t>
            </a:r>
            <a:r>
              <a:rPr lang="ru-RU" dirty="0"/>
              <a:t>Робертс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28794" y="38576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Джон фон Нейман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16" y="4825509"/>
            <a:ext cx="1355264" cy="174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68" y="1772816"/>
            <a:ext cx="1493912" cy="199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14282" y="3857628"/>
            <a:ext cx="120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Конрад </a:t>
            </a:r>
            <a:r>
              <a:rPr lang="ru-RU" dirty="0" err="1" smtClean="0"/>
              <a:t>Цузе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772816"/>
            <a:ext cx="1828800" cy="257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29124" y="43576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Лебедев  С. А.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53263" y="4640843"/>
            <a:ext cx="904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МЭСМ</a:t>
            </a:r>
            <a:endParaRPr lang="ru-RU" b="1" dirty="0"/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31368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6B4B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Исторический музей. </a:t>
            </a:r>
          </a:p>
          <a:p>
            <a:r>
              <a:rPr lang="ru-RU" dirty="0" smtClean="0"/>
              <a:t>Зал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12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5" grpId="0"/>
      <p:bldP spid="17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376405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5838981" y="3354689"/>
            <a:ext cx="792088" cy="0"/>
          </a:xfrm>
          <a:prstGeom prst="straightConnector1">
            <a:avLst/>
          </a:prstGeom>
          <a:ln w="38100">
            <a:solidFill>
              <a:srgbClr val="3583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06155" y="249078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Конструкторское бюро</a:t>
            </a:r>
            <a:endParaRPr lang="ru-RU" dirty="0"/>
          </a:p>
        </p:txBody>
      </p:sp>
      <p:sp>
        <p:nvSpPr>
          <p:cNvPr id="15" name="Прямоугольник 14">
            <a:hlinkClick r:id="rId4" action="ppaction://hlinksldjump"/>
          </p:cNvPr>
          <p:cNvSpPr/>
          <p:nvPr/>
        </p:nvSpPr>
        <p:spPr>
          <a:xfrm>
            <a:off x="438381" y="2202748"/>
            <a:ext cx="2304256" cy="5760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>
            <a:hlinkClick r:id="rId5" action="ppaction://hlinksldjump"/>
          </p:cNvPr>
          <p:cNvSpPr/>
          <p:nvPr/>
        </p:nvSpPr>
        <p:spPr>
          <a:xfrm>
            <a:off x="467544" y="3068960"/>
            <a:ext cx="2304256" cy="57606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6" action="ppaction://hlinksldjump"/>
          </p:cNvPr>
          <p:cNvSpPr/>
          <p:nvPr/>
        </p:nvSpPr>
        <p:spPr>
          <a:xfrm>
            <a:off x="3516695" y="4268725"/>
            <a:ext cx="2304256" cy="57606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3534725" y="2204864"/>
            <a:ext cx="2304256" cy="144016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8" action="ppaction://hlinksldjump"/>
          </p:cNvPr>
          <p:cNvSpPr/>
          <p:nvPr/>
        </p:nvSpPr>
        <p:spPr>
          <a:xfrm>
            <a:off x="6586035" y="2204864"/>
            <a:ext cx="2304256" cy="1440160"/>
          </a:xfrm>
          <a:prstGeom prst="rect">
            <a:avLst/>
          </a:prstGeom>
          <a:solidFill>
            <a:srgbClr val="35838B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742637" y="249078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771800" y="3356992"/>
            <a:ext cx="79208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92253" y="3658865"/>
            <a:ext cx="0" cy="609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371446" y="3658865"/>
            <a:ext cx="0" cy="6098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590137" y="2306114"/>
            <a:ext cx="205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Устройства ввода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590137" y="3144369"/>
            <a:ext cx="210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Устройства вывода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6734288" y="2500790"/>
            <a:ext cx="205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Внешняя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3610447" y="2521414"/>
            <a:ext cx="205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Внутренняя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память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hlinkClick r:id="rId6" action="ppaction://hlinksldjump"/>
          </p:cNvPr>
          <p:cNvSpPr txBox="1"/>
          <p:nvPr/>
        </p:nvSpPr>
        <p:spPr>
          <a:xfrm>
            <a:off x="3657318" y="4355812"/>
            <a:ext cx="205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Процессор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7504" y="1916832"/>
            <a:ext cx="2880320" cy="2046963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47864" y="1628800"/>
            <a:ext cx="5688632" cy="360040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644" y="408356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82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univ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4000528" cy="318792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Компьютерный парк</a:t>
            </a:r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2420" y="6309320"/>
            <a:ext cx="360040" cy="36004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7974312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bm701machi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585900"/>
            <a:ext cx="3357546" cy="25517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14942" y="4214818"/>
            <a:ext cx="35718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29 апреля 1952 г. появилась первая ЭВМ фирмы IBM. В качестве памяти использовался магнитный барабан. </a:t>
            </a:r>
            <a:br>
              <a:rPr lang="ru-RU" sz="1600" dirty="0" smtClean="0"/>
            </a:br>
            <a:r>
              <a:rPr lang="ru-RU" sz="1600" dirty="0" smtClean="0"/>
              <a:t>Емкость ОЗУ — 20480 байт. </a:t>
            </a:r>
            <a:br>
              <a:rPr lang="ru-RU" sz="1600" dirty="0" smtClean="0"/>
            </a:br>
            <a:r>
              <a:rPr lang="ru-RU" sz="1600" b="1" dirty="0" smtClean="0"/>
              <a:t>Производительность: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Сложение и вычитание — более 16 000 операций в секунду. Умножение и деление — более 2 000 операций в секунду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1571612"/>
            <a:ext cx="48577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1 поколение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(1946–1960)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Эпоха становления вычислительной техники на электронных лампах.</a:t>
            </a:r>
          </a:p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57158" y="3000372"/>
            <a:ext cx="4606280" cy="3444868"/>
            <a:chOff x="2571736" y="2857496"/>
            <a:chExt cx="4606280" cy="3444868"/>
          </a:xfrm>
        </p:grpSpPr>
        <p:pic>
          <p:nvPicPr>
            <p:cNvPr id="14" name="Рисунок 13" descr="156393579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1736" y="2857496"/>
              <a:ext cx="4606280" cy="344486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714612" y="3000372"/>
              <a:ext cx="1714512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ЭВМ "Урал-1" 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402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Компьютерный парк</a:t>
            </a:r>
          </a:p>
        </p:txBody>
      </p:sp>
      <p:pic>
        <p:nvPicPr>
          <p:cNvPr id="10" name="Содержимое 9" descr="ibm360_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714488"/>
            <a:ext cx="3658568" cy="2857482"/>
          </a:xfr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2420" y="6309320"/>
            <a:ext cx="360040" cy="36004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558143" y="6309320"/>
            <a:ext cx="360040" cy="36004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974312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1571612"/>
            <a:ext cx="45720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 поколение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(1960–1965)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Вместо электронных ламп использовались транзисторы. Впервые появилось то, что сегодня называется операционной системой.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4572008"/>
            <a:ext cx="4143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IBM 360–40</a:t>
            </a:r>
            <a:r>
              <a:rPr lang="ru-RU" b="1" dirty="0" smtClean="0"/>
              <a:t>. </a:t>
            </a:r>
            <a:r>
              <a:rPr lang="ru-RU" dirty="0" smtClean="0"/>
              <a:t>Изготовлена в 1964 г. Для разных моделей комбинируется  из 19 блоков центрального процессора и 40 типов периферии.  Емкость ОЗУ — 256 Кбайт. Производительность — 246 000 операций в секунду.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286776" y="2928934"/>
            <a:ext cx="857224" cy="78581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trans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144" y="3786190"/>
            <a:ext cx="830856" cy="862013"/>
          </a:xfrm>
          <a:prstGeom prst="ellipse">
            <a:avLst/>
          </a:prstGeom>
        </p:spPr>
      </p:pic>
      <p:pic>
        <p:nvPicPr>
          <p:cNvPr id="22" name="Рисунок 21" descr="1563955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357562"/>
            <a:ext cx="3357471" cy="31350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8596" y="6072206"/>
            <a:ext cx="11430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Минск-32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74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Компьютерный парк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2420" y="6309320"/>
            <a:ext cx="360040" cy="360040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558143" y="6309320"/>
            <a:ext cx="360040" cy="36004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974312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282" y="1571612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3 поколение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(1965–1970)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Внутри ЭВМ впервые стали использоваться интегральные схемы.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1571612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4 поколение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(1970–1990)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Вычислительная техника постепенно становится массовой и общедоступной.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143644"/>
            <a:ext cx="750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 к компьютерам пятого поколения предполагает переход к новым архитектурам, ориентированным на создание искусственного интеллекта.</a:t>
            </a:r>
            <a:endParaRPr lang="ru-RU" dirty="0"/>
          </a:p>
        </p:txBody>
      </p:sp>
      <p:pic>
        <p:nvPicPr>
          <p:cNvPr id="16" name="Рисунок 15" descr="79381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928934"/>
            <a:ext cx="392909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5643578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ЕС-ЭВМ</a:t>
            </a:r>
            <a:endParaRPr lang="ru-RU" dirty="0"/>
          </a:p>
        </p:txBody>
      </p:sp>
      <p:pic>
        <p:nvPicPr>
          <p:cNvPr id="18" name="Рисунок 17" descr="1564597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5800" y="2928934"/>
            <a:ext cx="410960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774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811" y="3922486"/>
            <a:ext cx="3580114" cy="2720887"/>
          </a:xfrm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388762" y="6309320"/>
            <a:ext cx="336124" cy="36004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Компьютерный парк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81546"/>
            <a:ext cx="3384376" cy="2987785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992380" y="6309320"/>
            <a:ext cx="360040" cy="360040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628800"/>
            <a:ext cx="3192736" cy="2271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607603"/>
            <a:ext cx="3816424" cy="2267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7185" y="2034366"/>
            <a:ext cx="2706815" cy="1926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1857364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1643050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58214" y="3786190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15272" y="4714884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4929198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74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774</Words>
  <Application>Microsoft Office PowerPoint</Application>
  <PresentationFormat>Экран (4:3)</PresentationFormat>
  <Paragraphs>208</Paragraphs>
  <Slides>22</Slides>
  <Notes>14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Конструкторское бюро</vt:lpstr>
      <vt:lpstr>Компьютерный парк</vt:lpstr>
      <vt:lpstr>Компьютерный парк</vt:lpstr>
      <vt:lpstr>Компьютерный парк</vt:lpstr>
      <vt:lpstr>Компьютерный парк</vt:lpstr>
      <vt:lpstr>Слайд 10</vt:lpstr>
      <vt:lpstr>Гимнастический зал</vt:lpstr>
      <vt:lpstr>Слайд 12</vt:lpstr>
      <vt:lpstr>Устройства ввода</vt:lpstr>
      <vt:lpstr>Устройства вывода</vt:lpstr>
      <vt:lpstr>Внутренняя память</vt:lpstr>
      <vt:lpstr>Внешняя память</vt:lpstr>
      <vt:lpstr>Процессор</vt:lpstr>
      <vt:lpstr>Интернет-ресурсы</vt:lpstr>
      <vt:lpstr>Интернет-ресурсы</vt:lpstr>
      <vt:lpstr>Интернет-ресурсы</vt:lpstr>
      <vt:lpstr>Интернет-ресурсы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Компьютерному  городу</dc:title>
  <dc:creator>ari</dc:creator>
  <cp:lastModifiedBy>ari</cp:lastModifiedBy>
  <cp:revision>103</cp:revision>
  <dcterms:created xsi:type="dcterms:W3CDTF">2013-01-16T06:14:32Z</dcterms:created>
  <dcterms:modified xsi:type="dcterms:W3CDTF">2013-01-30T15:59:33Z</dcterms:modified>
</cp:coreProperties>
</file>