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73" r:id="rId3"/>
    <p:sldId id="266" r:id="rId4"/>
    <p:sldId id="272" r:id="rId5"/>
    <p:sldId id="258" r:id="rId6"/>
    <p:sldId id="275" r:id="rId7"/>
    <p:sldId id="259" r:id="rId8"/>
    <p:sldId id="277" r:id="rId9"/>
    <p:sldId id="276" r:id="rId10"/>
    <p:sldId id="261" r:id="rId11"/>
    <p:sldId id="262" r:id="rId12"/>
    <p:sldId id="264" r:id="rId13"/>
    <p:sldId id="267" r:id="rId14"/>
    <p:sldId id="263" r:id="rId1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4/18/2013</a:t>
            </a:fld>
            <a:endParaRPr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2971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Применение свойств показательной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логарифмической функций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решении неравенств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i="1" dirty="0" smtClean="0">
                <a:latin typeface="Times New Roman" pitchFamily="18" charset="0"/>
                <a:cs typeface="Times New Roman" pitchFamily="18" charset="0"/>
              </a:rPr>
              <a:t>Уроки №1-2 (подготовка к ЕГЭ)</a:t>
            </a:r>
            <a:endParaRPr lang="ru-RU" sz="27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495800" y="4495800"/>
            <a:ext cx="4648200" cy="175260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Подготовила: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И.С.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Гребенцова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учитель математики МБОУ технического лицея №176 Карасукского района Новосибирской области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772400" cy="7620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Оценка за решение группой карточки: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1676400"/>
            <a:ext cx="8001000" cy="1752600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«5» - верно решено 10 – 12 неравенств;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«4» - верно решено 7 – 9 неравенств;</a:t>
            </a:r>
          </a:p>
          <a:p>
            <a:pPr algn="l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«3» - верно решено 5 – 6 неравенств.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81000" y="1295400"/>
            <a:ext cx="7772400" cy="1447800"/>
          </a:xfrm>
        </p:spPr>
        <p:txBody>
          <a:bodyPr/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Дополнительное задание: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карточка №2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752600"/>
            <a:ext cx="6400800" cy="3962400"/>
          </a:xfrm>
        </p:spPr>
        <p:txBody>
          <a:bodyPr>
            <a:normAutofit/>
          </a:bodyPr>
          <a:lstStyle/>
          <a:p>
            <a:pPr algn="l"/>
            <a:endParaRPr lang="ru-RU" dirty="0" smtClean="0"/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1.</a:t>
            </a:r>
          </a:p>
          <a:p>
            <a:pPr algn="l"/>
            <a:endParaRPr lang="ru-RU" dirty="0" smtClean="0">
              <a:solidFill>
                <a:schemeClr val="tx1"/>
              </a:solidFill>
            </a:endParaRP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2.</a:t>
            </a:r>
          </a:p>
          <a:p>
            <a:pPr algn="l"/>
            <a:endParaRPr lang="ru-RU" dirty="0" smtClean="0">
              <a:solidFill>
                <a:schemeClr val="tx1"/>
              </a:solidFill>
            </a:endParaRPr>
          </a:p>
          <a:p>
            <a:pPr algn="l"/>
            <a:r>
              <a:rPr lang="ru-RU" dirty="0" smtClean="0">
                <a:solidFill>
                  <a:schemeClr val="tx1"/>
                </a:solidFill>
              </a:rPr>
              <a:t>3.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81200" y="2819400"/>
            <a:ext cx="343662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1371599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Ответы заданий карточки №1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67000" y="990600"/>
            <a:ext cx="3810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Ответы заданий карточки №2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  <p:pic>
        <p:nvPicPr>
          <p:cNvPr id="4" name="Picture 7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57400" y="1371600"/>
            <a:ext cx="3341584" cy="3341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2057400" y="1524000"/>
            <a:ext cx="453970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1.</a:t>
            </a:r>
          </a:p>
          <a:p>
            <a:endParaRPr lang="ru-RU" sz="2800" dirty="0" smtClean="0">
              <a:solidFill>
                <a:prstClr val="black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2.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133600" y="1524000"/>
            <a:ext cx="45397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b="1" dirty="0" smtClean="0">
              <a:solidFill>
                <a:prstClr val="black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endParaRPr lang="ru-RU" sz="2800" b="1" dirty="0" smtClean="0">
              <a:solidFill>
                <a:prstClr val="black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endParaRPr lang="ru-RU" sz="2800" b="1" dirty="0" smtClean="0">
              <a:solidFill>
                <a:prstClr val="black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endParaRPr lang="ru-RU" sz="2800" dirty="0" smtClean="0">
              <a:solidFill>
                <a:prstClr val="black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prstClr val="black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676399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Домашнее задание: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2057400"/>
            <a:ext cx="8305800" cy="14478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§13, §18 – повторить, подготовить вопросы по решению заданий из дополнительной карточки №2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Цели: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 систематизировать знания о способах решения показательных и логарифмических неравенств, вырабатывать навыки их решения; </a:t>
            </a:r>
          </a:p>
          <a:p>
            <a:r>
              <a:rPr lang="ru-RU" dirty="0" smtClean="0"/>
              <a:t>  развивать толерантность; </a:t>
            </a:r>
          </a:p>
          <a:p>
            <a:r>
              <a:rPr lang="ru-RU" dirty="0" smtClean="0"/>
              <a:t>  воспитывать чувство уверенности в своих силах.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524000"/>
            <a:ext cx="6400800" cy="4114800"/>
          </a:xfrm>
        </p:spPr>
        <p:txBody>
          <a:bodyPr/>
          <a:lstStyle/>
          <a:p>
            <a:pPr marL="514350" indent="-514350" algn="l">
              <a:buAutoNum type="arabicPeriod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Организационный момент (разбить класс на группы по 4 человека). Сообщение темы и цели урока.</a:t>
            </a:r>
          </a:p>
          <a:p>
            <a:pPr marL="514350" indent="-514350" algn="l">
              <a:buAutoNum type="arabicPeriod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Повторение теории. Знакомство с заданием карточки №1 и оценочными критериями.</a:t>
            </a:r>
          </a:p>
          <a:p>
            <a:pPr marL="514350" indent="-514350" algn="l">
              <a:buAutoNum type="arabicPeriod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Выполнение работы в группах.</a:t>
            </a:r>
          </a:p>
          <a:p>
            <a:pPr marL="514350" indent="-514350" algn="l">
              <a:buAutoNum type="arabicPeriod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Выполнение задания дополнительной карточки №2 индивидуально (при наличии времени).</a:t>
            </a:r>
          </a:p>
          <a:p>
            <a:pPr marL="514350" indent="-514350" algn="l">
              <a:buAutoNum type="arabicPeriod"/>
            </a:pPr>
            <a:r>
              <a:rPr lang="ru-RU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Итоги урока. Домашнее задание.</a:t>
            </a:r>
          </a:p>
          <a:p>
            <a:pPr marL="514350" indent="-514350" algn="l">
              <a:buAutoNum type="arabicPeriod"/>
            </a:pPr>
            <a:endParaRPr lang="ru-RU" sz="2000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ru-RU" sz="2000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ru-RU" sz="2000" dirty="0" smtClean="0">
              <a:solidFill>
                <a:schemeClr val="tx1"/>
              </a:solidFill>
            </a:endParaRPr>
          </a:p>
          <a:p>
            <a:pPr marL="514350" indent="-514350" algn="l">
              <a:buAutoNum type="arabicPeriod"/>
            </a:pP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457200"/>
            <a:ext cx="762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План урока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524000" y="914400"/>
            <a:ext cx="6172200" cy="5777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Прямоугольник 3"/>
          <p:cNvSpPr/>
          <p:nvPr/>
        </p:nvSpPr>
        <p:spPr>
          <a:xfrm>
            <a:off x="228600" y="228600"/>
            <a:ext cx="8763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кодификаторе содержания ЕГЭ по математике в 2013 году  по теме «</a:t>
            </a:r>
            <a:r>
              <a:rPr lang="ru-RU" i="1" u="sng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Уравнения и неравенства»</a:t>
            </a:r>
            <a:r>
              <a:rPr lang="ru-RU" u="sng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указаны элементы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lang="ru-RU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Карточка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Решить неравенство.</a:t>
            </a:r>
          </a:p>
          <a:p>
            <a:pPr>
              <a:buNone/>
            </a:pPr>
            <a:endParaRPr lang="ru-RU" sz="1400" dirty="0" smtClean="0"/>
          </a:p>
          <a:p>
            <a:pPr>
              <a:buNone/>
            </a:pPr>
            <a:endParaRPr lang="ru-RU" sz="1400" dirty="0" smtClean="0"/>
          </a:p>
          <a:p>
            <a:pPr>
              <a:buAutoNum type="arabicPeriod"/>
            </a:pPr>
            <a:endParaRPr lang="ru-RU" sz="1400" dirty="0" smtClean="0"/>
          </a:p>
          <a:p>
            <a:pPr>
              <a:buAutoNum type="arabicPeriod"/>
            </a:pPr>
            <a:endParaRPr lang="ru-RU" sz="1400" dirty="0" smtClean="0"/>
          </a:p>
          <a:p>
            <a:pPr>
              <a:buAutoNum type="arabicPeriod"/>
            </a:pPr>
            <a:endParaRPr lang="ru-RU" sz="1400" dirty="0" smtClean="0"/>
          </a:p>
          <a:p>
            <a:pPr>
              <a:buAutoNum type="arabicPeriod"/>
            </a:pPr>
            <a:endParaRPr lang="ru-RU" sz="1400" dirty="0" smtClean="0"/>
          </a:p>
          <a:p>
            <a:pPr>
              <a:buAutoNum type="arabicPeriod"/>
            </a:pPr>
            <a:endParaRPr lang="ru-RU" sz="1400" dirty="0" smtClean="0"/>
          </a:p>
          <a:p>
            <a:pPr>
              <a:buAutoNum type="arabicPeriod"/>
            </a:pPr>
            <a:endParaRPr lang="ru-RU" sz="1400" dirty="0" smtClean="0"/>
          </a:p>
          <a:p>
            <a:pPr>
              <a:buAutoNum type="arabicPeriod"/>
            </a:pPr>
            <a:r>
              <a:rPr lang="ru-RU" sz="1400" dirty="0" smtClean="0"/>
              <a:t>                                                                                   5.</a:t>
            </a:r>
          </a:p>
          <a:p>
            <a:pPr>
              <a:buNone/>
            </a:pPr>
            <a:endParaRPr lang="ru-RU" sz="1400" dirty="0" smtClean="0"/>
          </a:p>
          <a:p>
            <a:pPr>
              <a:buNone/>
            </a:pPr>
            <a:r>
              <a:rPr lang="ru-RU" sz="1400" dirty="0" smtClean="0"/>
              <a:t>2.                                                                                         6.</a:t>
            </a:r>
          </a:p>
          <a:p>
            <a:pPr>
              <a:buNone/>
            </a:pPr>
            <a:endParaRPr lang="ru-RU" sz="1400" dirty="0" smtClean="0"/>
          </a:p>
          <a:p>
            <a:pPr>
              <a:buNone/>
            </a:pPr>
            <a:endParaRPr lang="ru-RU" sz="1400" dirty="0" smtClean="0"/>
          </a:p>
          <a:p>
            <a:pPr>
              <a:buNone/>
            </a:pPr>
            <a:r>
              <a:rPr lang="ru-RU" sz="1400" dirty="0" smtClean="0"/>
              <a:t>3.                                                                                         7.</a:t>
            </a:r>
          </a:p>
          <a:p>
            <a:pPr>
              <a:buNone/>
            </a:pPr>
            <a:endParaRPr lang="ru-RU" sz="1400" dirty="0" smtClean="0"/>
          </a:p>
          <a:p>
            <a:pPr>
              <a:buNone/>
            </a:pPr>
            <a:endParaRPr lang="ru-RU" sz="1400" dirty="0" smtClean="0"/>
          </a:p>
          <a:p>
            <a:pPr>
              <a:buNone/>
            </a:pPr>
            <a:r>
              <a:rPr lang="ru-RU" sz="1400" dirty="0" smtClean="0"/>
              <a:t>4.                                                                                            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533400" y="2895600"/>
            <a:ext cx="326717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Решите систему неравенств</a:t>
            </a:r>
            <a:r>
              <a:rPr lang="ru-RU" sz="1400" dirty="0" smtClean="0"/>
              <a:t>.</a:t>
            </a:r>
            <a:endParaRPr lang="ru-RU" sz="1400" dirty="0"/>
          </a:p>
        </p:txBody>
      </p:sp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" y="3657600"/>
            <a:ext cx="2133600" cy="448541"/>
          </a:xfrm>
          <a:prstGeom prst="rect">
            <a:avLst/>
          </a:prstGeom>
          <a:noFill/>
        </p:spPr>
      </p:pic>
      <p:sp>
        <p:nvSpPr>
          <p:cNvPr id="718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81" name="Picture 13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" y="4267200"/>
            <a:ext cx="2057400" cy="457200"/>
          </a:xfrm>
          <a:prstGeom prst="rect">
            <a:avLst/>
          </a:prstGeom>
          <a:noFill/>
        </p:spPr>
      </p:pic>
      <p:sp>
        <p:nvSpPr>
          <p:cNvPr id="718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83" name="Picture 15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" y="4876800"/>
            <a:ext cx="2057400" cy="709863"/>
          </a:xfrm>
          <a:prstGeom prst="rect">
            <a:avLst/>
          </a:prstGeom>
          <a:noFill/>
        </p:spPr>
      </p:pic>
      <p:sp>
        <p:nvSpPr>
          <p:cNvPr id="718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85" name="Picture 17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" y="5638800"/>
            <a:ext cx="3244958" cy="714375"/>
          </a:xfrm>
          <a:prstGeom prst="rect">
            <a:avLst/>
          </a:prstGeom>
          <a:noFill/>
        </p:spPr>
      </p:pic>
      <p:sp>
        <p:nvSpPr>
          <p:cNvPr id="7188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87" name="Picture 19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3505200"/>
            <a:ext cx="1579401" cy="619125"/>
          </a:xfrm>
          <a:prstGeom prst="rect">
            <a:avLst/>
          </a:prstGeom>
          <a:noFill/>
        </p:spPr>
      </p:pic>
      <p:sp>
        <p:nvSpPr>
          <p:cNvPr id="7190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89" name="Picture 21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9873" y="4156363"/>
            <a:ext cx="2817495" cy="485775"/>
          </a:xfrm>
          <a:prstGeom prst="rect">
            <a:avLst/>
          </a:prstGeom>
          <a:noFill/>
        </p:spPr>
      </p:pic>
      <p:sp>
        <p:nvSpPr>
          <p:cNvPr id="7192" name="Rectangle 2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91" name="Picture 23"/>
          <p:cNvPicPr>
            <a:picLocks noChangeAspect="1" noChangeArrowheads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4800600"/>
            <a:ext cx="2132881" cy="657225"/>
          </a:xfrm>
          <a:prstGeom prst="rect">
            <a:avLst/>
          </a:prstGeom>
          <a:noFill/>
        </p:spPr>
      </p:pic>
      <p:sp>
        <p:nvSpPr>
          <p:cNvPr id="719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96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198" name="Rectangle 3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00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02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04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06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08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10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12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214" name="Rectangle 46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215" name="Rectangle 47"/>
          <p:cNvSpPr>
            <a:spLocks noChangeArrowheads="1"/>
          </p:cNvSpPr>
          <p:nvPr/>
        </p:nvSpPr>
        <p:spPr bwMode="auto">
          <a:xfrm>
            <a:off x="0" y="200025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8" name="Picture 3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3200400" y="1219200"/>
            <a:ext cx="41910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Монотонность показательной и логарифмической функций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J:\146.jpg"/>
          <p:cNvPicPr>
            <a:picLocks noGrp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57200" y="1752600"/>
            <a:ext cx="3733800" cy="3614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J:\147.jpg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48200" y="1752600"/>
            <a:ext cx="42672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295400" y="228600"/>
            <a:ext cx="6858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Логарифмические неравенства</a:t>
            </a:r>
            <a:endParaRPr lang="ru-RU" sz="2400" b="1" dirty="0"/>
          </a:p>
        </p:txBody>
      </p:sp>
      <p:sp>
        <p:nvSpPr>
          <p:cNvPr id="51" name="Содержимое 50"/>
          <p:cNvSpPr>
            <a:spLocks noGrp="1"/>
          </p:cNvSpPr>
          <p:nvPr>
            <p:ph sz="quarter" idx="2"/>
          </p:nvPr>
        </p:nvSpPr>
        <p:spPr>
          <a:xfrm>
            <a:off x="304800" y="609600"/>
            <a:ext cx="8382000" cy="5486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i="1" dirty="0" smtClean="0"/>
              <a:t>Логарифмическими неравенствами </a:t>
            </a:r>
            <a:r>
              <a:rPr lang="ru-RU" dirty="0" smtClean="0"/>
              <a:t>называют неравенства вида  </a:t>
            </a:r>
          </a:p>
          <a:p>
            <a:pPr>
              <a:buNone/>
            </a:pPr>
            <a:r>
              <a:rPr lang="ru-RU" dirty="0" smtClean="0"/>
              <a:t>                                                             где  а                . </a:t>
            </a:r>
          </a:p>
          <a:p>
            <a:pPr>
              <a:buNone/>
            </a:pPr>
            <a:r>
              <a:rPr lang="ru-RU" b="1" dirty="0" smtClean="0"/>
              <a:t>  </a:t>
            </a:r>
          </a:p>
          <a:p>
            <a:pPr>
              <a:buNone/>
            </a:pPr>
            <a:r>
              <a:rPr lang="ru-RU" b="1" dirty="0" smtClean="0"/>
              <a:t>Теорема 1. </a:t>
            </a:r>
            <a:r>
              <a:rPr lang="ru-RU" dirty="0" smtClean="0"/>
              <a:t>Пусть а    1 и Х – решение системы неравенств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Тогда неравенство равносильно на множестве Х неравенству</a:t>
            </a:r>
          </a:p>
          <a:p>
            <a:pPr>
              <a:buNone/>
            </a:pPr>
            <a:r>
              <a:rPr lang="ru-RU" dirty="0" smtClean="0"/>
              <a:t>                              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Теорема 2.  Пусть  0 &lt; а     1 и Х – решение системы неравенств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Тогда неравенство равносильно на множестве Х неравенству</a:t>
            </a:r>
          </a:p>
          <a:p>
            <a:pPr>
              <a:buNone/>
            </a:pPr>
            <a:r>
              <a:rPr lang="ru-RU" dirty="0" smtClean="0"/>
              <a:t>                                      .</a:t>
            </a:r>
          </a:p>
          <a:p>
            <a:endParaRPr lang="ru-RU" dirty="0"/>
          </a:p>
        </p:txBody>
      </p:sp>
      <p:sp>
        <p:nvSpPr>
          <p:cNvPr id="22572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71" name="Picture 43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600" y="990600"/>
            <a:ext cx="3685308" cy="533400"/>
          </a:xfrm>
          <a:prstGeom prst="rect">
            <a:avLst/>
          </a:prstGeom>
          <a:noFill/>
        </p:spPr>
      </p:pic>
      <p:sp>
        <p:nvSpPr>
          <p:cNvPr id="22574" name="Rectangle 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2578" name="Rectangle 5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77" name="Picture 49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43200" y="1752600"/>
            <a:ext cx="207818" cy="381000"/>
          </a:xfrm>
          <a:prstGeom prst="rect">
            <a:avLst/>
          </a:prstGeom>
          <a:noFill/>
        </p:spPr>
      </p:pic>
      <p:sp>
        <p:nvSpPr>
          <p:cNvPr id="22580" name="Rectangle 5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79" name="Picture 51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95600" y="2133600"/>
            <a:ext cx="1371600" cy="781050"/>
          </a:xfrm>
          <a:prstGeom prst="rect">
            <a:avLst/>
          </a:prstGeom>
          <a:noFill/>
        </p:spPr>
      </p:pic>
      <p:sp>
        <p:nvSpPr>
          <p:cNvPr id="22582" name="Rectangle 5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81" name="Picture 53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71800" y="3352800"/>
            <a:ext cx="1766456" cy="457200"/>
          </a:xfrm>
          <a:prstGeom prst="rect">
            <a:avLst/>
          </a:prstGeom>
          <a:noFill/>
        </p:spPr>
      </p:pic>
      <p:sp>
        <p:nvSpPr>
          <p:cNvPr id="22584" name="Rectangle 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83" name="Picture 55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2800" y="3962400"/>
            <a:ext cx="207819" cy="381000"/>
          </a:xfrm>
          <a:prstGeom prst="rect">
            <a:avLst/>
          </a:prstGeom>
          <a:noFill/>
        </p:spPr>
      </p:pic>
      <p:sp>
        <p:nvSpPr>
          <p:cNvPr id="22585" name="Rectangle 57"/>
          <p:cNvSpPr>
            <a:spLocks noChangeArrowheads="1"/>
          </p:cNvSpPr>
          <p:nvPr/>
        </p:nvSpPr>
        <p:spPr bwMode="auto">
          <a:xfrm>
            <a:off x="0" y="209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67" name="Picture 51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95600" y="4343400"/>
            <a:ext cx="1447800" cy="824442"/>
          </a:xfrm>
          <a:prstGeom prst="rect">
            <a:avLst/>
          </a:prstGeom>
          <a:noFill/>
        </p:spPr>
      </p:pic>
      <p:sp>
        <p:nvSpPr>
          <p:cNvPr id="22587" name="Rectangle 5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86" name="Picture 58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95600" y="5638800"/>
            <a:ext cx="1905000" cy="357188"/>
          </a:xfrm>
          <a:prstGeom prst="rect">
            <a:avLst/>
          </a:prstGeom>
          <a:noFill/>
        </p:spPr>
      </p:pic>
      <p:sp>
        <p:nvSpPr>
          <p:cNvPr id="22589" name="Rectangle 6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88" name="Picture 60"/>
          <p:cNvPicPr>
            <a:picLocks noChangeAspect="1" noChangeArrowheads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0" y="990600"/>
            <a:ext cx="1219200" cy="3887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0" y="457200"/>
            <a:ext cx="8077200" cy="838200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Алгоритм решения логарифмических неравенств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0" y="1828800"/>
            <a:ext cx="5715000" cy="2819399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Найти ОДЗ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Решить неравенство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Выбор ответа с учетом ОДЗ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905000"/>
            <a:ext cx="8077200" cy="39624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К числу простейших </a:t>
            </a:r>
            <a:r>
              <a:rPr lang="ru-RU" b="1" i="1" dirty="0" smtClean="0"/>
              <a:t>показательных неравенств </a:t>
            </a:r>
            <a:r>
              <a:rPr lang="ru-RU" dirty="0" smtClean="0"/>
              <a:t>относят неравенства вида               ≥            (или           &gt;          ),где </a:t>
            </a:r>
            <a:r>
              <a:rPr lang="en-US" dirty="0" smtClean="0"/>
              <a:t>a </a:t>
            </a:r>
            <a:r>
              <a:rPr lang="ru-RU" dirty="0" smtClean="0"/>
              <a:t>&gt; 0, </a:t>
            </a:r>
            <a:r>
              <a:rPr lang="en-US" dirty="0" smtClean="0"/>
              <a:t>a</a:t>
            </a:r>
            <a:r>
              <a:rPr lang="ru-RU" dirty="0" smtClean="0"/>
              <a:t>≠ 0. Для их решения используется следующая стандартная схема:</a:t>
            </a:r>
          </a:p>
          <a:p>
            <a:pPr lvl="0"/>
            <a:r>
              <a:rPr lang="ru-RU" dirty="0" smtClean="0"/>
              <a:t>если число </a:t>
            </a:r>
            <a:r>
              <a:rPr lang="en-US" dirty="0" smtClean="0"/>
              <a:t>a </a:t>
            </a:r>
            <a:r>
              <a:rPr lang="ru-RU" dirty="0" smtClean="0"/>
              <a:t>&gt; 1,то           ≥           &lt;=&gt; </a:t>
            </a:r>
            <a:r>
              <a:rPr lang="en-US" dirty="0" smtClean="0"/>
              <a:t>f</a:t>
            </a:r>
            <a:r>
              <a:rPr lang="ru-RU" dirty="0" smtClean="0"/>
              <a:t>(</a:t>
            </a:r>
            <a:r>
              <a:rPr lang="en-US" dirty="0" smtClean="0"/>
              <a:t>x</a:t>
            </a:r>
            <a:r>
              <a:rPr lang="ru-RU" dirty="0" smtClean="0"/>
              <a:t>) ≥  </a:t>
            </a:r>
            <a:r>
              <a:rPr lang="en-US" dirty="0" smtClean="0"/>
              <a:t>g</a:t>
            </a:r>
            <a:r>
              <a:rPr lang="ru-RU" dirty="0" smtClean="0"/>
              <a:t>(</a:t>
            </a:r>
            <a:r>
              <a:rPr lang="en-US" dirty="0" smtClean="0"/>
              <a:t>x</a:t>
            </a:r>
            <a:r>
              <a:rPr lang="ru-RU" dirty="0" smtClean="0"/>
              <a:t>);</a:t>
            </a:r>
          </a:p>
          <a:p>
            <a:pPr lvl="0"/>
            <a:r>
              <a:rPr lang="ru-RU" dirty="0" smtClean="0"/>
              <a:t>если число 0 &lt; </a:t>
            </a:r>
            <a:r>
              <a:rPr lang="en-US" dirty="0" smtClean="0"/>
              <a:t>a </a:t>
            </a:r>
            <a:r>
              <a:rPr lang="ru-RU" dirty="0" smtClean="0"/>
              <a:t>&lt; 1,то           ≥           &lt;=&gt; </a:t>
            </a:r>
            <a:r>
              <a:rPr lang="en-US" dirty="0" smtClean="0"/>
              <a:t>f</a:t>
            </a:r>
            <a:r>
              <a:rPr lang="ru-RU" dirty="0" smtClean="0"/>
              <a:t>(</a:t>
            </a:r>
            <a:r>
              <a:rPr lang="en-US" dirty="0" smtClean="0"/>
              <a:t>x</a:t>
            </a:r>
            <a:r>
              <a:rPr lang="ru-RU" dirty="0" smtClean="0"/>
              <a:t>) ≤ </a:t>
            </a:r>
            <a:r>
              <a:rPr lang="en-US" dirty="0" smtClean="0"/>
              <a:t>g</a:t>
            </a:r>
            <a:r>
              <a:rPr lang="ru-RU" dirty="0" smtClean="0"/>
              <a:t>(</a:t>
            </a:r>
            <a:r>
              <a:rPr lang="en-US" dirty="0" smtClean="0"/>
              <a:t>x</a:t>
            </a:r>
            <a:r>
              <a:rPr lang="ru-RU" dirty="0" smtClean="0"/>
              <a:t>).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Замечание: в случае строгого неравенства в схеме знаки нестрогих неравенств  ≤  и  ≥ заменяются на знаки &lt;  и  &gt;  соответственно.</a:t>
            </a:r>
          </a:p>
          <a:p>
            <a:endParaRPr lang="ru-RU" dirty="0"/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6625" name="Picture 1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81400" y="2286000"/>
            <a:ext cx="696686" cy="457200"/>
          </a:xfrm>
          <a:prstGeom prst="rect">
            <a:avLst/>
          </a:prstGeom>
          <a:noFill/>
        </p:spPr>
      </p:pic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24400" y="2286000"/>
            <a:ext cx="696686" cy="457200"/>
          </a:xfrm>
          <a:prstGeom prst="rect">
            <a:avLst/>
          </a:prstGeom>
          <a:noFill/>
        </p:spPr>
      </p:pic>
      <p:sp>
        <p:nvSpPr>
          <p:cNvPr id="2663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6629" name="Picture 5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86600" y="2209800"/>
            <a:ext cx="696686" cy="457200"/>
          </a:xfrm>
          <a:prstGeom prst="rect">
            <a:avLst/>
          </a:prstGeom>
          <a:noFill/>
        </p:spPr>
      </p:pic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6631" name="Picture 7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9800" y="2209800"/>
            <a:ext cx="827314" cy="457200"/>
          </a:xfrm>
          <a:prstGeom prst="rect">
            <a:avLst/>
          </a:prstGeom>
          <a:noFill/>
        </p:spPr>
      </p:pic>
      <p:sp>
        <p:nvSpPr>
          <p:cNvPr id="266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6633" name="Picture 9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6600" y="3352800"/>
            <a:ext cx="838200" cy="463216"/>
          </a:xfrm>
          <a:prstGeom prst="rect">
            <a:avLst/>
          </a:prstGeom>
          <a:noFill/>
        </p:spPr>
      </p:pic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95800" y="3352800"/>
            <a:ext cx="696686" cy="457200"/>
          </a:xfrm>
          <a:prstGeom prst="rect">
            <a:avLst/>
          </a:prstGeom>
          <a:noFill/>
        </p:spPr>
      </p:pic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29200" y="3733800"/>
            <a:ext cx="696686" cy="457200"/>
          </a:xfrm>
          <a:prstGeom prst="rect">
            <a:avLst/>
          </a:prstGeom>
          <a:noFill/>
        </p:spPr>
      </p:pic>
      <p:pic>
        <p:nvPicPr>
          <p:cNvPr id="19" name="Picture 9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0" y="3733800"/>
            <a:ext cx="838200" cy="463216"/>
          </a:xfrm>
          <a:prstGeom prst="rect">
            <a:avLst/>
          </a:prstGeom>
          <a:noFill/>
        </p:spPr>
      </p:pic>
      <p:sp>
        <p:nvSpPr>
          <p:cNvPr id="20" name="Прямоугольник 19"/>
          <p:cNvSpPr/>
          <p:nvPr/>
        </p:nvSpPr>
        <p:spPr>
          <a:xfrm>
            <a:off x="2057400" y="1066800"/>
            <a:ext cx="5257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Показательные неравенства</a:t>
            </a:r>
            <a:endParaRPr lang="ru-RU" sz="2800" b="1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445</TotalTime>
  <Words>393</Words>
  <Application>Microsoft Office PowerPoint</Application>
  <PresentationFormat>Экран (4:3)</PresentationFormat>
  <Paragraphs>90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Трек</vt:lpstr>
      <vt:lpstr>Применение свойств показательной  и логарифмической функций  при решении неравенств  Уроки №1-2 (подготовка к ЕГЭ)</vt:lpstr>
      <vt:lpstr>Цели: </vt:lpstr>
      <vt:lpstr>Слайд 3</vt:lpstr>
      <vt:lpstr>Слайд 4</vt:lpstr>
      <vt:lpstr>Карточка </vt:lpstr>
      <vt:lpstr>Монотонность показательной и логарифмической функций</vt:lpstr>
      <vt:lpstr>Слайд 7</vt:lpstr>
      <vt:lpstr>Алгоритм решения логарифмических неравенств</vt:lpstr>
      <vt:lpstr>Слайд 9</vt:lpstr>
      <vt:lpstr>Оценка за решение группой карточки:</vt:lpstr>
      <vt:lpstr>Дополнительное задание:  карточка №2</vt:lpstr>
      <vt:lpstr>Ответы заданий карточки №1</vt:lpstr>
      <vt:lpstr>Ответы заданий карточки №2 </vt:lpstr>
      <vt:lpstr>  Домашнее задание: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Применение свойств показательной  и логарифмической функций  при решении неравенств</dc:title>
  <cp:lastModifiedBy>revaz</cp:lastModifiedBy>
  <cp:revision>78</cp:revision>
  <dcterms:modified xsi:type="dcterms:W3CDTF">2013-04-18T17:10:51Z</dcterms:modified>
</cp:coreProperties>
</file>