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2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CDB78E5E-0076-48A0-9359-92B7199ED4D6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8F15DB8-40C5-4D5A-8F6A-F8B3CC6916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43540-287B-4E28-844A-FC67560BA9A2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00B86-DF3F-4B72-BB16-516F8B8E86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B8CAF-3D3D-4BE3-AD49-AFB067AF3FA9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20778-A665-43DF-94BA-0F05058DD7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0D035-3AAD-4295-A753-FFC3C1D321D2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470F3-9D16-452D-BF18-4AA725941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4B990-6CA0-4294-8511-F76D8C9479AA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35BB5-DEA7-4DAF-A180-B416194FAD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CFAFC-9970-4429-BCDC-494D7F264BC6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0473E-2674-4174-93E4-35DE7F6232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36861-011F-415A-9A88-E9D22EE04923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5F85CE1-788A-43C7-9BA9-06F79E5AD1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027FC-E449-45CD-B38F-79CE333E3D78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3DCDA-4F4F-43E6-9D60-26E6ADB9B6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5AC84-A4BC-46EF-AEC7-DB6726D77190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3479A-480B-4535-8C19-67972E5C8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0C48A416-9A67-418B-99A9-8D23C878D5E1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E8CE318-C837-4A27-A64F-05D22B085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CB4795FC-17A9-418D-86E7-4FBED9D71E80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8EBF0CD7-CACB-4D6C-BA19-C882CDB37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0328B2-0DCE-4648-AF3D-183EF9DAFD0C}" type="datetimeFigureOut">
              <a:rPr lang="ru-RU"/>
              <a:pPr>
                <a:defRPr/>
              </a:pPr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028EAB-1ED0-450D-B5B4-F6DB5BE7FD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1" r:id="rId4"/>
    <p:sldLayoutId id="2147483735" r:id="rId5"/>
    <p:sldLayoutId id="2147483730" r:id="rId6"/>
    <p:sldLayoutId id="2147483729" r:id="rId7"/>
    <p:sldLayoutId id="2147483736" r:id="rId8"/>
    <p:sldLayoutId id="2147483737" r:id="rId9"/>
    <p:sldLayoutId id="2147483728" r:id="rId10"/>
    <p:sldLayoutId id="2147483727" r:id="rId11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6" descr="ko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2708275"/>
            <a:ext cx="2828925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5" descr="brusov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260350"/>
            <a:ext cx="2790825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72153" y="-165416"/>
            <a:ext cx="7342895" cy="1690556"/>
          </a:xfrm>
        </p:spPr>
        <p:txBody>
          <a:bodyPr/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Поэзия В.Я. Брюсова (1873-1924)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331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388" y="4508500"/>
            <a:ext cx="3240087" cy="1943100"/>
          </a:xfrm>
        </p:spPr>
        <p:txBody>
          <a:bodyPr/>
          <a:lstStyle/>
          <a:p>
            <a:pPr marR="0" algn="l" eaLnBrk="1" hangingPunct="1">
              <a:spcBef>
                <a:spcPct val="0"/>
              </a:spcBef>
            </a:pPr>
            <a:r>
              <a:rPr lang="ru-RU" sz="1600" smtClean="0">
                <a:ln>
                  <a:noFill/>
                </a:ln>
                <a:solidFill>
                  <a:srgbClr val="FFFFFF"/>
                </a:solidFill>
                <a:latin typeface="Arial" charset="0"/>
              </a:rPr>
              <a:t>Подготовил: учитель русского языка и литературы МКОУ муниципального Новохоперского района Воронежской области «Ильменская ООШ»</a:t>
            </a:r>
          </a:p>
        </p:txBody>
      </p:sp>
      <p:pic>
        <p:nvPicPr>
          <p:cNvPr id="13317" name="Picture 7" descr="antolog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2138" y="1989138"/>
            <a:ext cx="2865437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2928958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Так образы изменчивых фантазий,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Бегущие, как в небе облака,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Окаменев, живут потом века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В отточенной и завершенной фразе.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sz="2800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785950"/>
          </a:xfrm>
        </p:spPr>
        <p:txBody>
          <a:bodyPr>
            <a:no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И я хочу, чтоб все мои мечты,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Дошедшие до слова и до света,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Нашли себе желанные черты.</a:t>
            </a:r>
            <a:b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sz="2800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50"/>
            <a:ext cx="8229600" cy="3883025"/>
          </a:xfrm>
        </p:spPr>
        <p:txBody>
          <a:bodyPr>
            <a:normAutofit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СЛОВО                             ФАНТАЗИИ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МЕЧТЫ                                СВЕТ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286000" y="3429000"/>
            <a:ext cx="2428875" cy="158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Пускай, мой друг, разрезав том поэта,</a:t>
            </a:r>
            <a:br>
              <a:rPr lang="ru-RU" sz="31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31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Упьется в нем и стройностью сонета,</a:t>
            </a:r>
            <a:br>
              <a:rPr lang="ru-RU" sz="31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31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И буквами спокойной красоты!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883150"/>
          </a:xfrm>
        </p:spPr>
        <p:txBody>
          <a:bodyPr>
            <a:normAutofit lnSpcReduction="1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поэт</a:t>
            </a:r>
            <a:r>
              <a:rPr lang="ru-RU" dirty="0" smtClean="0"/>
              <a:t>             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 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фантазии</a:t>
            </a:r>
            <a:r>
              <a:rPr lang="ru-RU" dirty="0" smtClean="0"/>
              <a:t> 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сонет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форма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алмаз</a:t>
            </a:r>
            <a:r>
              <a:rPr lang="ru-RU" dirty="0" smtClean="0"/>
              <a:t>    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бриллиант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ювелир</a:t>
            </a:r>
            <a:r>
              <a:rPr lang="ru-RU" dirty="0" smtClean="0"/>
              <a:t>       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357563" y="3000375"/>
            <a:ext cx="1428750" cy="78581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3143250" y="3929063"/>
            <a:ext cx="1643063" cy="7143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4929188" y="3000375"/>
            <a:ext cx="1571625" cy="78581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929188" y="3929063"/>
            <a:ext cx="1714500" cy="78581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572000"/>
          </a:xfrm>
        </p:spPr>
        <p:txBody>
          <a:bodyPr/>
          <a:lstStyle/>
          <a:p>
            <a:pPr eaLnBrk="1" hangingPunct="1"/>
            <a:r>
              <a:rPr lang="ru-RU" b="1" smtClean="0"/>
              <a:t>    </a:t>
            </a:r>
            <a:r>
              <a:rPr lang="ru-RU" b="1" u="sng" smtClean="0"/>
              <a:t>Вторая особенность:</a:t>
            </a:r>
            <a:r>
              <a:rPr lang="ru-RU" b="1" smtClean="0"/>
              <a:t> </a:t>
            </a:r>
            <a:r>
              <a:rPr lang="ru-RU" smtClean="0"/>
              <a:t>Искусство по Брюсову, самоценно. Художественному дару, творчеству он поклонялся как божеству. </a:t>
            </a:r>
            <a:endParaRPr lang="ru-RU" b="1" u="sng" smtClean="0"/>
          </a:p>
        </p:txBody>
      </p:sp>
      <p:pic>
        <p:nvPicPr>
          <p:cNvPr id="25603" name="Picture 4" descr="209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3500438"/>
            <a:ext cx="2436813" cy="319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71504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«Юному поэту»</a:t>
            </a:r>
            <a:endParaRPr lang="ru-RU" sz="3200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811837"/>
          </a:xfrm>
        </p:spPr>
        <p:txBody>
          <a:bodyPr>
            <a:normAutofit fontScale="92500" lnSpcReduction="1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Юноша бледный со взором горящим,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Ныне даю я тебе три завета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u="sng" dirty="0" smtClean="0">
                <a:solidFill>
                  <a:schemeClr val="accent2"/>
                </a:solidFill>
              </a:rPr>
              <a:t>Первый</a:t>
            </a:r>
            <a:r>
              <a:rPr lang="ru-RU" b="1" dirty="0" smtClean="0"/>
              <a:t> прими: не живи настоящим,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Только грядущее – область поэта.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Помни </a:t>
            </a:r>
            <a:r>
              <a:rPr lang="ru-RU" b="1" u="sng" dirty="0" smtClean="0">
                <a:solidFill>
                  <a:schemeClr val="accent2"/>
                </a:solidFill>
              </a:rPr>
              <a:t>второй</a:t>
            </a:r>
            <a:r>
              <a:rPr lang="ru-RU" b="1" dirty="0" smtClean="0"/>
              <a:t>: никому не сочувствуй,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Сам же себя полюби беспредельно.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u="sng" dirty="0" smtClean="0">
                <a:solidFill>
                  <a:schemeClr val="accent2"/>
                </a:solidFill>
              </a:rPr>
              <a:t>Третий</a:t>
            </a:r>
            <a:r>
              <a:rPr lang="ru-RU" b="1" dirty="0" smtClean="0"/>
              <a:t> храни: поклоняйся искусству,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Только ему, </a:t>
            </a:r>
            <a:r>
              <a:rPr lang="ru-RU" b="1" dirty="0" err="1" smtClean="0"/>
              <a:t>безраздумно</a:t>
            </a:r>
            <a:r>
              <a:rPr lang="ru-RU" b="1" dirty="0" smtClean="0"/>
              <a:t>, бесцельно.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Юноша бледный со взором смущенным!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Если ты примешь моих три завета,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Молча паду я бойцом побежденным,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Зная, что в мире оставлю поэта.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4" descr="208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3789363"/>
            <a:ext cx="2297112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0" y="1628775"/>
            <a:ext cx="8229600" cy="4572000"/>
          </a:xfrm>
        </p:spPr>
        <p:txBody>
          <a:bodyPr/>
          <a:lstStyle/>
          <a:p>
            <a:pPr eaLnBrk="1" hangingPunct="1"/>
            <a:r>
              <a:rPr lang="ru-RU" b="1" u="sng" smtClean="0"/>
              <a:t>Третья особенность:</a:t>
            </a:r>
            <a:r>
              <a:rPr lang="ru-RU" b="1" smtClean="0"/>
              <a:t> </a:t>
            </a:r>
            <a:r>
              <a:rPr lang="ru-RU" smtClean="0"/>
              <a:t>Брюсов требовал право поэта на свободу: «Поэт вне общественной, философской, религиозной борьбы».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(«Ключи тайн» статья-манифест, 1904 г.)</a:t>
            </a:r>
            <a:endParaRPr lang="ru-RU" b="1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250825" y="1484313"/>
            <a:ext cx="8229600" cy="4572000"/>
          </a:xfrm>
        </p:spPr>
        <p:txBody>
          <a:bodyPr/>
          <a:lstStyle/>
          <a:p>
            <a:pPr eaLnBrk="1" hangingPunct="1"/>
            <a:r>
              <a:rPr lang="ru-RU" b="1" u="sng" smtClean="0"/>
              <a:t>Четвертая особенность:</a:t>
            </a:r>
            <a:r>
              <a:rPr lang="ru-RU" b="1" smtClean="0"/>
              <a:t> </a:t>
            </a:r>
            <a:r>
              <a:rPr lang="ru-RU" smtClean="0"/>
              <a:t>история в поэзии Брюсова для раскрытия творческой личности.</a:t>
            </a:r>
            <a:endParaRPr lang="ru-RU" b="1" u="sng" smtClean="0"/>
          </a:p>
        </p:txBody>
      </p:sp>
      <p:pic>
        <p:nvPicPr>
          <p:cNvPr id="28675" name="Picture 4" descr="briuso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57563"/>
            <a:ext cx="2468563" cy="307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4572000"/>
          </a:xfrm>
        </p:spPr>
        <p:txBody>
          <a:bodyPr/>
          <a:lstStyle/>
          <a:p>
            <a:pPr eaLnBrk="1" hangingPunct="1"/>
            <a:r>
              <a:rPr lang="ru-RU" b="1" u="sng" smtClean="0"/>
              <a:t>Пятая особенность:</a:t>
            </a:r>
            <a:r>
              <a:rPr lang="ru-RU" smtClean="0"/>
              <a:t> Образ города – средоточие роскоши и разврата накануне апокалиптической гибели. </a:t>
            </a:r>
          </a:p>
          <a:p>
            <a:pPr eaLnBrk="1" hangingPunct="1">
              <a:buFont typeface="Wingdings 2" pitchFamily="18" charset="2"/>
              <a:buNone/>
            </a:pPr>
            <a:endParaRPr lang="ru-RU" b="1" u="sng" smtClean="0"/>
          </a:p>
        </p:txBody>
      </p:sp>
      <p:pic>
        <p:nvPicPr>
          <p:cNvPr id="29699" name="Picture 4" descr="bryuso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429000"/>
            <a:ext cx="2757487" cy="321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«Сухие листья»</a:t>
            </a:r>
            <a:endParaRPr lang="ru-RU" sz="2800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 numCol="2">
            <a:normAutofit fontScale="62500" lnSpcReduction="2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Сухие листья, сухие листья,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Сухие листья, сухие листья,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Под тусклым ветром кружат, шуршат,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Сухие листья, сухие листья,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Кружась, что шепчут, что говорят?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 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Трепещут сучья под тусклым ветром,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Сухие листья под тусклым ветром,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Что говорят нам, что шепчут, что?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Трепещут листья, под тусклым ветром,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Лепечут листья, под тусклым ветром,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Но слов не понял никто, никто!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 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Меж черных сучье синее небо,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Так странно нежно синеет небо,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Так странно нежно прозрачна даль.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Меж голых сучьев прозрачно небо,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Над черным прахом синеет небо,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Как бедно небу земли не жаль.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 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Сухие листья шуршат о смерти: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Кружась под ветром, шуршат о смерти: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Они блестели, им время тлеть.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Прозрачно небо. Шуршат о смерти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Сухие листья, - чтоб после смерти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В цветах весенних опять блестеть!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32614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z="3100" b="1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Задания по творчеству В. Я. Брюсова</a:t>
            </a:r>
            <a:r>
              <a:rPr lang="ru-RU" sz="31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.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526087"/>
          </a:xfrm>
        </p:spPr>
        <p:txBody>
          <a:bodyPr>
            <a:normAutofit fontScale="85000" lnSpcReduction="2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1. К какому поэтическому направлению принадлежал В.Я. Брюсов?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2. Что, с точки зрения Брюсова, являлось задачей символизма?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3. Каковы взгляды Брюсова на искусство? В каких произведениях отражены эти взгляды?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4. Какое название носит статья-манифест В.Я. Брюсова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А. «Ключи Марии»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Б. «Тяжелые сны»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В. «Ключи тайн»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Г. «Творчество»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5.    перечислите стороны дарования В. Я. Брюсова.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663" y="115888"/>
            <a:ext cx="8229600" cy="128586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Проверка домашнего задания: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28734"/>
          <a:ext cx="8229600" cy="514353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114800"/>
                <a:gridCol w="4114800"/>
              </a:tblGrid>
              <a:tr h="36739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Вопрос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Ответ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673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1. Понятие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«серебряный век»</a:t>
                      </a:r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…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184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2.</a:t>
                      </a:r>
                      <a:r>
                        <a:rPr lang="ru-RU" b="1" baseline="0" dirty="0" smtClean="0"/>
                        <a:t> Временные рамки «серебряного века»</a:t>
                      </a:r>
                      <a:endParaRPr lang="ru-RU" b="1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…</a:t>
                      </a:r>
                      <a:endParaRPr lang="ru-RU" b="1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3.</a:t>
                      </a:r>
                      <a:r>
                        <a:rPr lang="ru-RU" b="1" baseline="0" dirty="0" smtClean="0"/>
                        <a:t> Какие литературные течения включает «серебряный век»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…</a:t>
                      </a:r>
                      <a:endParaRPr lang="ru-RU" b="1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 Ключевые понятия «серебряного века»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…</a:t>
                      </a:r>
                      <a:endParaRPr lang="ru-RU" b="1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5.</a:t>
                      </a:r>
                      <a:r>
                        <a:rPr lang="ru-RU" b="1" baseline="0" dirty="0" smtClean="0"/>
                        <a:t> Теоретики русского символизма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…</a:t>
                      </a:r>
                      <a:endParaRPr lang="ru-RU" b="1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6. Значение</a:t>
                      </a:r>
                      <a:r>
                        <a:rPr lang="ru-RU" b="1" baseline="0" dirty="0" smtClean="0"/>
                        <a:t> термина «декадентство»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…</a:t>
                      </a:r>
                      <a:endParaRPr lang="ru-RU" b="1" dirty="0"/>
                    </a:p>
                  </a:txBody>
                  <a:tcPr/>
                </a:tc>
              </a:tr>
              <a:tr h="91848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7.</a:t>
                      </a:r>
                      <a:r>
                        <a:rPr lang="ru-RU" b="1" baseline="0" dirty="0" smtClean="0"/>
                        <a:t> Назовите поэтов, творчество которых относится к декадентству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…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Домашнее задание. 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ru-RU" smtClean="0"/>
              <a:t>1. Проанализировать дома стихотворение «Кинжал»</a:t>
            </a:r>
          </a:p>
          <a:p>
            <a:pPr eaLnBrk="1" hangingPunct="1"/>
            <a:r>
              <a:rPr lang="ru-RU" smtClean="0"/>
              <a:t>2. Познакомиться со статьей в учебнике о биографии К. Д. Бальмонта.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18366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И. Анненский «Среди миров…»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509746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Среди миров, в мерцании светил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Одной звезды я повторяю имя…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Не потому, чтоб я ее любил,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А потому, что я томлюсь с другими.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И если мне сомненье тяжело,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Я у нее одной ищу ответа,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Не потому, что от нее светло,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bg1"/>
                </a:solidFill>
              </a:rPr>
              <a:t>А потому, что с ней не надо света.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663" y="60718"/>
            <a:ext cx="8229600" cy="555866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В.Я. Брюсов (1873-1924)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2124075" y="515938"/>
            <a:ext cx="7019925" cy="64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/>
              <a:t>В. Я.Брюсов родился в московской купеческой семье. Его литературная деятельность началась в 1890-х годах; вместе с Н. Минским, Д. Мережковским, 3. Гиппиус, К. Бальмонтом. Валерий Брюсов стал одним из зачинателей русского символизма. В 1894-1895 гг. он подготовил и издал три сборника «Русские символисты», где поместил преимущественно свои собственные оригинальные и переводные стихотворения.</a:t>
            </a:r>
            <a:br>
              <a:rPr lang="ru-RU" b="1"/>
            </a:br>
            <a:r>
              <a:rPr lang="ru-RU" b="1"/>
              <a:t>Эти стихотворения, а также вошедшие в сборники «Chefs d′oeuvre» («Шедевры», 1895) и «Me eum esse» («Это — я», 1887) относятся к раннему периоду творчества поэта; для них характерны идеи отстранения от жизни, культ красоты, эстетизм, а в области формы — импрессионизм, подражание западным символистам.</a:t>
            </a:r>
            <a:br>
              <a:rPr lang="ru-RU" b="1"/>
            </a:br>
            <a:r>
              <a:rPr lang="ru-RU" b="1"/>
              <a:t>Атмосфера первой русской революции 1905-1907 гг. решающим образом повлияла на изменение характера поэзии Брюсова. Его сборники этого периода — «Tertia vigilia» («Третья стража», 1900), «Urbi et orbi» («Граду и миру», 1903), «Stephanos» («Венок», 1906) и «Все напевы» (1909) — отличаются повышенной социальной активностью автора, приветствующего разрушительный вихрь революции. Однако действительные цели и задачи революции были ему чужды.</a:t>
            </a:r>
          </a:p>
        </p:txBody>
      </p:sp>
      <p:pic>
        <p:nvPicPr>
          <p:cNvPr id="16387" name="Picture 6" descr="208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5175"/>
            <a:ext cx="2016125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idx="1"/>
          </p:nvPr>
        </p:nvSpPr>
        <p:spPr>
          <a:xfrm>
            <a:off x="468313" y="1052513"/>
            <a:ext cx="8229600" cy="538321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 Для В. Я. Брюсова символизм был только литературной школой, и </a:t>
            </a:r>
            <a:r>
              <a:rPr lang="ru-RU" b="1" smtClean="0">
                <a:solidFill>
                  <a:srgbClr val="FF0000"/>
                </a:solidFill>
              </a:rPr>
              <a:t>задачей символизма </a:t>
            </a:r>
            <a:r>
              <a:rPr lang="ru-RU" smtClean="0"/>
              <a:t>было </a:t>
            </a:r>
            <a:r>
              <a:rPr lang="ru-RU" u="sng" smtClean="0"/>
              <a:t>утончить, изощрить поэтические средства, чтобы лучше выразить мир современника</a:t>
            </a:r>
            <a:r>
              <a:rPr lang="ru-RU" smtClean="0"/>
              <a:t>. </a:t>
            </a:r>
          </a:p>
        </p:txBody>
      </p:sp>
      <p:pic>
        <p:nvPicPr>
          <p:cNvPr id="17410" name="Picture 4" descr="104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3213100"/>
            <a:ext cx="2673350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Особенности поэтики В. Я. Брюсова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143000"/>
            <a:ext cx="8229600" cy="5572125"/>
          </a:xfrm>
        </p:spPr>
        <p:txBody>
          <a:bodyPr>
            <a:normAutofit fontScale="85000" lnSpcReduction="2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     </a:t>
            </a:r>
            <a:r>
              <a:rPr lang="ru-RU" b="1" u="sng" dirty="0" smtClean="0"/>
              <a:t>Первая особенность</a:t>
            </a:r>
            <a:r>
              <a:rPr lang="ru-RU" dirty="0" smtClean="0"/>
              <a:t>: Образ мечты предстает в различных образах: беспредельность; прекрасная женщина, муза; нечто сказочное, необычное экзотичной формы.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неизвестное, невозможное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  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мечта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                                                          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невозможность осуществить наяву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                                                         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творческая энергия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                                                          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«греза искусства»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4393407" y="3250406"/>
            <a:ext cx="501650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4394201" y="4108450"/>
            <a:ext cx="500062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4358482" y="4929981"/>
            <a:ext cx="571500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4322763" y="5822950"/>
            <a:ext cx="642938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«Сонет к форме»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929313"/>
          </a:xfrm>
        </p:spPr>
        <p:txBody>
          <a:bodyPr>
            <a:normAutofit fontScale="85000" lnSpcReduction="2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Есть тонкие, властительные связи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Меж контуром и запахом цветка.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Так бриллиант не виден нам пока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Под гранями не оживет в алмазе.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Так образы изменчивых фантазий,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Бегущие, как в небе облака,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Окаменев, живут потом века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В отточенной и завершенной фразе.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И я хочу, чтоб все мои мечты,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Дошедшие до слова и до света,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Нашли себе желанные черты.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Пускай, мой друг, разрезав том поэта,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Упьется в нем и стройностью сонета,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И буквами спокойной красоты!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Есть тонкие, властительные связи</a:t>
            </a:r>
            <a:br>
              <a:rPr lang="ru-RU" sz="36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Меж контуром и запахом цветка.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цветок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контур</a:t>
            </a:r>
            <a:r>
              <a:rPr lang="ru-RU" dirty="0" smtClean="0"/>
              <a:t>                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запах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видимый мир                    невидимый мир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           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связь миров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643188" y="2428875"/>
            <a:ext cx="1714500" cy="7143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643438" y="2428875"/>
            <a:ext cx="2071687" cy="7143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2070894" y="3786982"/>
            <a:ext cx="714375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6573044" y="3858419"/>
            <a:ext cx="714375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500313" y="4572000"/>
            <a:ext cx="1785937" cy="7143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4714875" y="4572000"/>
            <a:ext cx="1785938" cy="7143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Так бриллиант не виден нам пока</a:t>
            </a:r>
            <a:br>
              <a:rPr lang="ru-RU" sz="31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31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Под гранями не оживет в алмазе.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Алмаз</a:t>
            </a:r>
            <a:r>
              <a:rPr lang="ru-RU" dirty="0" smtClean="0"/>
              <a:t>       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бриллиант</a:t>
            </a:r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48056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до обработки          после обработки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143250" y="2214563"/>
            <a:ext cx="2071688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748</TotalTime>
  <Words>541</Words>
  <PresentationFormat>Экран (4:3)</PresentationFormat>
  <Paragraphs>85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20</vt:i4>
      </vt:variant>
    </vt:vector>
  </HeadingPairs>
  <TitlesOfParts>
    <vt:vector size="32" baseType="lpstr">
      <vt:lpstr>Arial</vt:lpstr>
      <vt:lpstr>Century Gothic</vt:lpstr>
      <vt:lpstr>Wingdings 2</vt:lpstr>
      <vt:lpstr>Verdana</vt:lpstr>
      <vt:lpstr>Calibri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Поэзия В.Я. Брюсова (1873-1924)</dc:title>
  <cp:lastModifiedBy>User</cp:lastModifiedBy>
  <cp:revision>9</cp:revision>
  <dcterms:modified xsi:type="dcterms:W3CDTF">2013-01-30T14:14:12Z</dcterms:modified>
</cp:coreProperties>
</file>