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108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56CEC73-FF7D-4853-9084-B81FE200A7A2}" type="datetimeFigureOut">
              <a:rPr lang="ru-RU" smtClean="0"/>
              <a:pPr/>
              <a:t>27.05.2012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38AA970-1BCF-4BA9-AF9B-7D6C65C1E7C3}"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56CEC73-FF7D-4853-9084-B81FE200A7A2}" type="datetimeFigureOut">
              <a:rPr lang="ru-RU" smtClean="0"/>
              <a:pPr/>
              <a:t>27.05.2012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656CEC73-FF7D-4853-9084-B81FE200A7A2}" type="datetimeFigureOut">
              <a:rPr lang="ru-RU" smtClean="0"/>
              <a:pPr/>
              <a:t>27.05.2012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56CEC73-FF7D-4853-9084-B81FE200A7A2}" type="datetimeFigureOut">
              <a:rPr lang="ru-RU" smtClean="0"/>
              <a:pPr/>
              <a:t>27.05.2012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56CEC73-FF7D-4853-9084-B81FE200A7A2}" type="datetimeFigureOut">
              <a:rPr lang="ru-RU" smtClean="0"/>
              <a:pPr/>
              <a:t>27.05.2012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38AA970-1BCF-4BA9-AF9B-7D6C65C1E7C3}"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56CEC73-FF7D-4853-9084-B81FE200A7A2}" type="datetimeFigureOut">
              <a:rPr lang="ru-RU" smtClean="0"/>
              <a:pPr/>
              <a:t>27.05.2012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56CEC73-FF7D-4853-9084-B81FE200A7A2}" type="datetimeFigureOut">
              <a:rPr lang="ru-RU" smtClean="0"/>
              <a:pPr/>
              <a:t>27.05.2012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56CEC73-FF7D-4853-9084-B81FE200A7A2}" type="datetimeFigureOut">
              <a:rPr lang="ru-RU" smtClean="0"/>
              <a:pPr/>
              <a:t>27.05.2012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656CEC73-FF7D-4853-9084-B81FE200A7A2}" type="datetimeFigureOut">
              <a:rPr lang="ru-RU" smtClean="0"/>
              <a:pPr/>
              <a:t>27.05.2012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56CEC73-FF7D-4853-9084-B81FE200A7A2}" type="datetimeFigureOut">
              <a:rPr lang="ru-RU" smtClean="0"/>
              <a:pPr/>
              <a:t>27.05.2012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38AA970-1BCF-4BA9-AF9B-7D6C65C1E7C3}" type="slidenum">
              <a:rPr lang="ru-RU" smtClean="0"/>
              <a:pPr/>
              <a:t>‹#›</a:t>
            </a:fld>
            <a:endParaRPr lang="ru-RU"/>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656CEC73-FF7D-4853-9084-B81FE200A7A2}" type="datetimeFigureOut">
              <a:rPr lang="ru-RU" smtClean="0"/>
              <a:pPr/>
              <a:t>27.05.2012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38AA970-1BCF-4BA9-AF9B-7D6C65C1E7C3}"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56CEC73-FF7D-4853-9084-B81FE200A7A2}" type="datetimeFigureOut">
              <a:rPr lang="ru-RU" smtClean="0"/>
              <a:pPr/>
              <a:t>27.05.2012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38AA970-1BCF-4BA9-AF9B-7D6C65C1E7C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8.xml"/><Relationship Id="rId1" Type="http://schemas.openxmlformats.org/officeDocument/2006/relationships/slideLayout" Target="../slideLayouts/slideLayout7.xml"/><Relationship Id="rId4" Type="http://schemas.openxmlformats.org/officeDocument/2006/relationships/slide" Target="slide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222" y="285728"/>
            <a:ext cx="9272598" cy="2255843"/>
          </a:xfrm>
        </p:spPr>
        <p:txBody>
          <a:bodyPr>
            <a:noAutofit/>
          </a:bodyPr>
          <a:lstStyle/>
          <a:p>
            <a:pPr algn="r"/>
            <a:r>
              <a:rPr lang="ru-RU" sz="3200" i="1" dirty="0"/>
              <a:t>"Спорьте, заблуждайтесь, ошибайтесь, </a:t>
            </a:r>
            <a:r>
              <a:rPr lang="ru-RU" sz="3200" i="1" dirty="0" smtClean="0"/>
              <a:t>но, ради </a:t>
            </a:r>
            <a:r>
              <a:rPr lang="ru-RU" sz="3200" i="1" dirty="0"/>
              <a:t>бога, размышляйте, хоть криво, </a:t>
            </a:r>
            <a:r>
              <a:rPr lang="ru-RU" sz="3200" i="1" dirty="0" smtClean="0"/>
              <a:t>да сами</a:t>
            </a:r>
            <a:r>
              <a:rPr lang="ru-RU" sz="3200" i="1" dirty="0"/>
              <a:t>".</a:t>
            </a:r>
            <a:r>
              <a:rPr lang="ru-RU" sz="3200" dirty="0"/>
              <a:t/>
            </a:r>
            <a:br>
              <a:rPr lang="ru-RU" sz="3200" dirty="0"/>
            </a:br>
            <a:r>
              <a:rPr lang="ru-RU" sz="2000" dirty="0"/>
              <a:t>(Лессинг)</a:t>
            </a:r>
            <a:endParaRPr lang="ru-RU" sz="3200" dirty="0"/>
          </a:p>
        </p:txBody>
      </p:sp>
      <p:sp>
        <p:nvSpPr>
          <p:cNvPr id="3" name="Подзаголовок 2"/>
          <p:cNvSpPr>
            <a:spLocks noGrp="1"/>
          </p:cNvSpPr>
          <p:nvPr>
            <p:ph type="subTitle" idx="1"/>
          </p:nvPr>
        </p:nvSpPr>
        <p:spPr>
          <a:xfrm>
            <a:off x="3357554" y="3500438"/>
            <a:ext cx="5114778" cy="1101248"/>
          </a:xfrm>
        </p:spPr>
        <p:txBody>
          <a:bodyPr>
            <a:normAutofit/>
          </a:bodyPr>
          <a:lstStyle/>
          <a:p>
            <a:pPr algn="ctr"/>
            <a:r>
              <a:rPr lang="ru-RU" sz="3200" dirty="0" smtClean="0"/>
              <a:t>«Написание </a:t>
            </a:r>
            <a:r>
              <a:rPr lang="ru-RU" sz="3200" b="1" dirty="0" smtClean="0"/>
              <a:t>эссе</a:t>
            </a:r>
            <a:r>
              <a:rPr lang="ru-RU" sz="3200" dirty="0" smtClean="0"/>
              <a:t> по обществознанию»</a:t>
            </a:r>
            <a:endParaRPr lang="ru-RU" sz="3200" dirty="0"/>
          </a:p>
        </p:txBody>
      </p:sp>
      <p:sp>
        <p:nvSpPr>
          <p:cNvPr id="4" name="TextBox 3"/>
          <p:cNvSpPr txBox="1"/>
          <p:nvPr/>
        </p:nvSpPr>
        <p:spPr>
          <a:xfrm>
            <a:off x="2285984" y="5143512"/>
            <a:ext cx="6715172" cy="1200329"/>
          </a:xfrm>
          <a:prstGeom prst="rect">
            <a:avLst/>
          </a:prstGeom>
          <a:noFill/>
        </p:spPr>
        <p:txBody>
          <a:bodyPr wrap="square" rtlCol="0">
            <a:spAutoFit/>
          </a:bodyPr>
          <a:lstStyle/>
          <a:p>
            <a:pPr algn="r"/>
            <a:r>
              <a:rPr lang="ru-RU" b="1" dirty="0" smtClean="0"/>
              <a:t>Асанбаева Ольга Анатольевна</a:t>
            </a:r>
          </a:p>
          <a:p>
            <a:pPr algn="r"/>
            <a:r>
              <a:rPr lang="ru-RU" dirty="0" smtClean="0"/>
              <a:t>Учитель истории и обществознания </a:t>
            </a:r>
          </a:p>
          <a:p>
            <a:pPr algn="r"/>
            <a:r>
              <a:rPr lang="ru-RU" dirty="0" smtClean="0"/>
              <a:t>МКОУ «</a:t>
            </a:r>
            <a:r>
              <a:rPr lang="ru-RU" dirty="0" err="1" smtClean="0"/>
              <a:t>Ессейская</a:t>
            </a:r>
            <a:r>
              <a:rPr lang="ru-RU" dirty="0" smtClean="0"/>
              <a:t> средняя общеобразовательная школа» Эвенкийского муниципального района Красноярского края</a:t>
            </a:r>
            <a:endParaRPr lang="ru-RU" dirty="0"/>
          </a:p>
        </p:txBody>
      </p:sp>
      <p:sp>
        <p:nvSpPr>
          <p:cNvPr id="5" name="TextBox 4"/>
          <p:cNvSpPr txBox="1"/>
          <p:nvPr/>
        </p:nvSpPr>
        <p:spPr>
          <a:xfrm>
            <a:off x="0" y="2285992"/>
            <a:ext cx="2643174" cy="2062103"/>
          </a:xfrm>
          <a:prstGeom prst="rect">
            <a:avLst/>
          </a:prstGeom>
          <a:noFill/>
        </p:spPr>
        <p:txBody>
          <a:bodyPr wrap="square" rtlCol="0">
            <a:spAutoFit/>
          </a:bodyPr>
          <a:lstStyle/>
          <a:p>
            <a:pPr algn="ctr"/>
            <a:r>
              <a:rPr lang="ru-RU" sz="3200" dirty="0" smtClean="0"/>
              <a:t>Готовимся к ЕГЭ по </a:t>
            </a:r>
            <a:r>
              <a:rPr lang="ru-RU" sz="3200" dirty="0" err="1" smtClean="0"/>
              <a:t>обществоз-нанию</a:t>
            </a:r>
            <a:endParaRPr lang="ru-RU" sz="3200"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a:t>Приложение №1</a:t>
            </a:r>
            <a:endParaRPr lang="ru-RU" dirty="0"/>
          </a:p>
        </p:txBody>
      </p:sp>
      <p:sp>
        <p:nvSpPr>
          <p:cNvPr id="3" name="Прямоугольник 2"/>
          <p:cNvSpPr/>
          <p:nvPr/>
        </p:nvSpPr>
        <p:spPr>
          <a:xfrm>
            <a:off x="0" y="500042"/>
            <a:ext cx="8143900" cy="480131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ru-RU" b="1" i="1" u="sng" dirty="0" smtClean="0"/>
              <a:t>Памятка</a:t>
            </a:r>
          </a:p>
          <a:p>
            <a:pPr algn="ctr"/>
            <a:endParaRPr lang="ru-RU" b="1" dirty="0"/>
          </a:p>
          <a:p>
            <a:pPr algn="ctr"/>
            <a:r>
              <a:rPr lang="ru-RU" b="1" dirty="0"/>
              <a:t>Как научиться писать эссе по </a:t>
            </a:r>
            <a:r>
              <a:rPr lang="ru-RU" b="1" dirty="0" smtClean="0"/>
              <a:t>обществознанию</a:t>
            </a:r>
          </a:p>
          <a:p>
            <a:endParaRPr lang="ru-RU" dirty="0"/>
          </a:p>
          <a:p>
            <a:r>
              <a:rPr lang="ru-RU" b="1" dirty="0"/>
              <a:t>1.</a:t>
            </a:r>
            <a:r>
              <a:rPr lang="ru-RU" dirty="0"/>
              <a:t>      Пойми, что </a:t>
            </a:r>
            <a:r>
              <a:rPr lang="ru-RU" b="1" dirty="0"/>
              <a:t>эссе</a:t>
            </a:r>
            <a:r>
              <a:rPr lang="ru-RU" dirty="0"/>
              <a:t> – это разновидность очерка, в котором главную роль играет не воспроизведение факта, а изображение впечатлений, раздумий ассоциаций. Чётко должна прослеживаться авторская позиция, отношение (особенно в основной части</a:t>
            </a:r>
            <a:r>
              <a:rPr lang="ru-RU" dirty="0" smtClean="0"/>
              <a:t>).</a:t>
            </a:r>
          </a:p>
          <a:p>
            <a:endParaRPr lang="ru-RU" dirty="0"/>
          </a:p>
          <a:p>
            <a:r>
              <a:rPr lang="ru-RU" b="1" dirty="0"/>
              <a:t>2.</a:t>
            </a:r>
            <a:r>
              <a:rPr lang="ru-RU" dirty="0"/>
              <a:t>      Запиши тему эссе</a:t>
            </a:r>
            <a:r>
              <a:rPr lang="ru-RU" dirty="0" smtClean="0"/>
              <a:t>.</a:t>
            </a:r>
          </a:p>
          <a:p>
            <a:endParaRPr lang="ru-RU" dirty="0"/>
          </a:p>
          <a:p>
            <a:r>
              <a:rPr lang="ru-RU" b="1" dirty="0"/>
              <a:t>3.</a:t>
            </a:r>
            <a:r>
              <a:rPr lang="ru-RU" dirty="0"/>
              <a:t>      Не забывай, что ты пишешь </a:t>
            </a:r>
            <a:r>
              <a:rPr lang="ru-RU" b="1" u="sng" dirty="0"/>
              <a:t>эссе по обществознанию</a:t>
            </a:r>
            <a:r>
              <a:rPr lang="ru-RU" dirty="0"/>
              <a:t>, поэтому сразу на черновик набросай </a:t>
            </a:r>
            <a:r>
              <a:rPr lang="ru-RU" b="1" u="sng" dirty="0"/>
              <a:t>обществоведческие </a:t>
            </a:r>
            <a:r>
              <a:rPr lang="ru-RU" b="1" dirty="0"/>
              <a:t>термины, цитаты, примеры, факты</a:t>
            </a:r>
            <a:r>
              <a:rPr lang="ru-RU" dirty="0"/>
              <a:t>,  приемлемые для раскрытия данной темы</a:t>
            </a:r>
            <a:r>
              <a:rPr lang="ru-RU" dirty="0" smtClean="0"/>
              <a:t>.</a:t>
            </a:r>
          </a:p>
          <a:p>
            <a:endParaRPr lang="ru-RU" dirty="0"/>
          </a:p>
          <a:p>
            <a:r>
              <a:rPr lang="ru-RU" b="1" dirty="0"/>
              <a:t>4.</a:t>
            </a:r>
            <a:r>
              <a:rPr lang="ru-RU" dirty="0"/>
              <a:t>       Определи проблему</a:t>
            </a:r>
            <a:r>
              <a:rPr lang="ru-RU" b="1" dirty="0"/>
              <a:t>. Проблема–это сложный практический или теоретический вопрос, требующий решения.</a:t>
            </a:r>
            <a:endParaRPr lang="ru-RU"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2852"/>
            <a:ext cx="814390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dirty="0"/>
              <a:t>Примеры некоторых видов проблем, соответствующие разделам </a:t>
            </a:r>
            <a:r>
              <a:rPr lang="ru-RU" dirty="0" smtClean="0"/>
              <a:t>курса обществознания</a:t>
            </a:r>
            <a:r>
              <a:rPr lang="ru-RU" dirty="0"/>
              <a:t>:</a:t>
            </a:r>
          </a:p>
        </p:txBody>
      </p:sp>
      <p:graphicFrame>
        <p:nvGraphicFramePr>
          <p:cNvPr id="3" name="Таблица 2"/>
          <p:cNvGraphicFramePr>
            <a:graphicFrameLocks noGrp="1"/>
          </p:cNvGraphicFramePr>
          <p:nvPr/>
        </p:nvGraphicFramePr>
        <p:xfrm>
          <a:off x="0" y="928670"/>
          <a:ext cx="8143900" cy="5852160"/>
        </p:xfrm>
        <a:graphic>
          <a:graphicData uri="http://schemas.openxmlformats.org/drawingml/2006/table">
            <a:tbl>
              <a:tblPr/>
              <a:tblGrid>
                <a:gridCol w="2576561"/>
                <a:gridCol w="5567339"/>
              </a:tblGrid>
              <a:tr h="211337">
                <a:tc>
                  <a:txBody>
                    <a:bodyPr/>
                    <a:lstStyle/>
                    <a:p>
                      <a:r>
                        <a:rPr lang="ru-RU" sz="1600" dirty="0">
                          <a:latin typeface="Times New Roman"/>
                          <a:ea typeface="Times New Roman"/>
                        </a:rPr>
                        <a:t>Виды проблем</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r>
                        <a:rPr lang="ru-RU" sz="1600" dirty="0">
                          <a:latin typeface="Times New Roman"/>
                          <a:ea typeface="Times New Roman"/>
                        </a:rPr>
                        <a:t>Примеры проблем</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634012">
                <a:tc>
                  <a:txBody>
                    <a:bodyPr/>
                    <a:lstStyle/>
                    <a:p>
                      <a:pPr algn="ctr">
                        <a:spcAft>
                          <a:spcPts val="0"/>
                        </a:spcAft>
                      </a:pPr>
                      <a:r>
                        <a:rPr lang="ru-RU" sz="1600" dirty="0">
                          <a:latin typeface="Times New Roman"/>
                          <a:ea typeface="Times New Roman"/>
                        </a:rPr>
                        <a:t>1.Философские</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a:latin typeface="Times New Roman"/>
                          <a:ea typeface="Times New Roman"/>
                        </a:rPr>
                        <a:t>Смысла жизни, морального выбора, познания мира, добра и зла, истинности научного знания, морально-нравственного измерения личности, потребности человека и проч.</a:t>
                      </a:r>
                      <a:endParaRPr lang="ru-RU" sz="1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5350">
                <a:tc>
                  <a:txBody>
                    <a:bodyPr/>
                    <a:lstStyle/>
                    <a:p>
                      <a:pPr algn="ctr">
                        <a:spcAft>
                          <a:spcPts val="0"/>
                        </a:spcAft>
                      </a:pPr>
                      <a:r>
                        <a:rPr lang="ru-RU" sz="1600" dirty="0">
                          <a:latin typeface="Times New Roman"/>
                          <a:ea typeface="Times New Roman"/>
                        </a:rPr>
                        <a:t>2. Культурологические</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a:latin typeface="Times New Roman"/>
                          <a:ea typeface="Times New Roman"/>
                        </a:rPr>
                        <a:t>Современной культуры, значения культуры прошлого, истинности научного знания, безграничности научного знания, этики науки, взаимоотношение науки и религии, сущность религии и её значение и проч.</a:t>
                      </a:r>
                      <a:endParaRPr lang="ru-RU" sz="1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5350">
                <a:tc>
                  <a:txBody>
                    <a:bodyPr/>
                    <a:lstStyle/>
                    <a:p>
                      <a:pPr algn="ctr">
                        <a:spcAft>
                          <a:spcPts val="0"/>
                        </a:spcAft>
                      </a:pPr>
                      <a:r>
                        <a:rPr lang="ru-RU" sz="1600" dirty="0">
                          <a:latin typeface="Times New Roman"/>
                          <a:ea typeface="Times New Roman"/>
                        </a:rPr>
                        <a:t>3. Экономические</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dirty="0">
                          <a:latin typeface="Times New Roman"/>
                          <a:ea typeface="Times New Roman"/>
                        </a:rPr>
                        <a:t>Уплаты налогов, конкуренции, собственности, глобализации, роли государства в рыночной экономике, рационального потребления, значения денег, взаимосвязи экономики и политики и проч.</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5350">
                <a:tc>
                  <a:txBody>
                    <a:bodyPr/>
                    <a:lstStyle/>
                    <a:p>
                      <a:pPr algn="ctr">
                        <a:spcAft>
                          <a:spcPts val="0"/>
                        </a:spcAft>
                      </a:pPr>
                      <a:r>
                        <a:rPr lang="ru-RU" sz="1600" dirty="0">
                          <a:latin typeface="Times New Roman"/>
                          <a:ea typeface="Times New Roman"/>
                        </a:rPr>
                        <a:t>4. Социальные</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a:latin typeface="Times New Roman"/>
                          <a:ea typeface="Times New Roman"/>
                        </a:rPr>
                        <a:t>Богатства и бедности, демографические, межнациональных отношений, социальной стабильности, противоречивости современного мира, общественного прогресса, маргинальности, социального обеспечения и проч.</a:t>
                      </a:r>
                      <a:endParaRPr lang="ru-RU" sz="1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5350">
                <a:tc>
                  <a:txBody>
                    <a:bodyPr/>
                    <a:lstStyle/>
                    <a:p>
                      <a:pPr algn="ctr">
                        <a:spcAft>
                          <a:spcPts val="0"/>
                        </a:spcAft>
                      </a:pPr>
                      <a:r>
                        <a:rPr lang="ru-RU" sz="1600" dirty="0">
                          <a:latin typeface="Times New Roman"/>
                          <a:ea typeface="Times New Roman"/>
                        </a:rPr>
                        <a:t>5. Политические</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a:latin typeface="Times New Roman"/>
                          <a:ea typeface="Times New Roman"/>
                        </a:rPr>
                        <a:t>Власти, взаимоотношения власти и народа, разделение ветвей власти, роли политических партий, сущность демократии, политической роли, политического статуса, народовластия, политического участия и проч.</a:t>
                      </a:r>
                      <a:endParaRPr lang="ru-RU" sz="1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5350">
                <a:tc>
                  <a:txBody>
                    <a:bodyPr/>
                    <a:lstStyle/>
                    <a:p>
                      <a:pPr algn="ctr">
                        <a:spcAft>
                          <a:spcPts val="0"/>
                        </a:spcAft>
                      </a:pPr>
                      <a:r>
                        <a:rPr lang="ru-RU" sz="1600" dirty="0">
                          <a:latin typeface="Times New Roman"/>
                          <a:ea typeface="Times New Roman"/>
                        </a:rPr>
                        <a:t>6. Правовые</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dirty="0">
                          <a:latin typeface="Times New Roman"/>
                          <a:ea typeface="Times New Roman"/>
                        </a:rPr>
                        <a:t>Права и справедливости, справедливости и закона, соотношение морали и права, значения договорных отношений в обществе, равенства граждан перед законом, потребности права и проч.</a:t>
                      </a:r>
                      <a:endParaRPr lang="ru-RU" sz="1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500042"/>
            <a:ext cx="8143900" cy="526297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pitchFamily="34" charset="0"/>
                <a:ea typeface="Times New Roman" pitchFamily="18" charset="0"/>
              </a:rPr>
              <a:t>5.</a:t>
            </a:r>
            <a:r>
              <a:rPr kumimoji="0" lang="ru-RU" sz="1000" b="0" i="0" u="none" strike="noStrike" cap="none" normalizeH="0" baseline="0" dirty="0" smtClean="0">
                <a:ln>
                  <a:noFill/>
                </a:ln>
                <a:solidFill>
                  <a:schemeClr val="tx1"/>
                </a:solidFill>
                <a:effectLst/>
                <a:latin typeface="Arial" pitchFamily="34" charset="0"/>
                <a:ea typeface="Times New Roman" pitchFamily="18" charset="0"/>
              </a:rPr>
              <a:t>      </a:t>
            </a:r>
            <a:r>
              <a:rPr kumimoji="0" lang="ru-RU" sz="1600" b="1" i="0" u="none" strike="noStrike" cap="none" normalizeH="0" baseline="0" dirty="0" smtClean="0">
                <a:ln>
                  <a:noFill/>
                </a:ln>
                <a:solidFill>
                  <a:schemeClr val="tx1"/>
                </a:solidFill>
                <a:effectLst/>
                <a:latin typeface="Arial" pitchFamily="34" charset="0"/>
                <a:ea typeface="Times New Roman" pitchFamily="18" charset="0"/>
              </a:rPr>
              <a:t>Структура эссе</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Выявил проблему, т.е. задачу, требующую разрешения, формулируй тезис -  мысль автора по той или иной проблеме.  Мысль автора выражается в виде </a:t>
            </a:r>
            <a:r>
              <a:rPr kumimoji="0" lang="ru-RU" sz="1600" b="1" i="0" u="none" strike="noStrike" cap="none" normalizeH="0" baseline="0" dirty="0" smtClean="0">
                <a:ln>
                  <a:noFill/>
                </a:ln>
                <a:solidFill>
                  <a:schemeClr val="tx1"/>
                </a:solidFill>
                <a:effectLst/>
                <a:latin typeface="Arial" pitchFamily="34" charset="0"/>
                <a:ea typeface="Times New Roman" pitchFamily="18" charset="0"/>
              </a:rPr>
              <a:t>тезиса ( Т</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 Но мысль должна быть подкреплена доказательствами, аргументами научного или бытового характера. Поэтому за тезисом следуют </a:t>
            </a:r>
            <a:r>
              <a:rPr kumimoji="0" lang="ru-RU" sz="1600" b="1" i="0" u="none" strike="noStrike" cap="none" normalizeH="0" baseline="0" dirty="0" smtClean="0">
                <a:ln>
                  <a:noFill/>
                </a:ln>
                <a:solidFill>
                  <a:schemeClr val="tx1"/>
                </a:solidFill>
                <a:effectLst/>
                <a:latin typeface="Arial" pitchFamily="34" charset="0"/>
                <a:ea typeface="Times New Roman" pitchFamily="18" charset="0"/>
              </a:rPr>
              <a:t>аргументы ( А )</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Аргументы – это факты, явления общественной жизни, события, жизненные ситуации и жизненный опыт, литературные ситуации, научные доказательства и т.д. Лучше (но не обязательно) приводить два аргумента в пользу того или иного тезиса, т.к. один может быть неубедительным, три аргумента могут перегрузить (эссе – все же «малый жанр»!).</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Таким образом, получается кольцевая композиция эссе: </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smtClean="0">
                <a:ln>
                  <a:noFill/>
                </a:ln>
                <a:solidFill>
                  <a:schemeClr val="tx1"/>
                </a:solidFill>
                <a:effectLst/>
                <a:latin typeface="Arial" pitchFamily="34" charset="0"/>
                <a:ea typeface="Times New Roman" pitchFamily="18" charset="0"/>
              </a:rPr>
              <a:t>Вступление (В), проблема (П), тезис (Т), аргументы (А), вывод (В).</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rPr>
              <a:t>I</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Схема эссе:</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a:t>
            </a:r>
            <a:r>
              <a:rPr kumimoji="0" lang="en-US" sz="1600" b="0" i="0" u="none" strike="noStrike" cap="none" normalizeH="0" baseline="0" dirty="0" smtClean="0">
                <a:ln>
                  <a:noFill/>
                </a:ln>
                <a:solidFill>
                  <a:schemeClr val="tx1"/>
                </a:solidFill>
                <a:effectLst/>
                <a:latin typeface="Arial" pitchFamily="34" charset="0"/>
                <a:ea typeface="Times New Roman" pitchFamily="18" charset="0"/>
              </a:rPr>
              <a:t>I</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В</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a:t>
            </a:r>
            <a:r>
              <a:rPr kumimoji="0" lang="en-US" sz="1600" b="0" i="0" u="none" strike="noStrike" cap="none" normalizeH="0" baseline="0" dirty="0" smtClean="0">
                <a:ln>
                  <a:noFill/>
                </a:ln>
                <a:solidFill>
                  <a:schemeClr val="tx1"/>
                </a:solidFill>
                <a:effectLst/>
                <a:latin typeface="Arial" pitchFamily="34" charset="0"/>
                <a:ea typeface="Times New Roman" pitchFamily="18" charset="0"/>
              </a:rPr>
              <a:t>II</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П</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a:t>
            </a:r>
            <a:r>
              <a:rPr kumimoji="0" lang="en-US" sz="1600" b="0" i="0" u="none" strike="noStrike" cap="none" normalizeH="0" baseline="0" dirty="0" smtClean="0">
                <a:ln>
                  <a:noFill/>
                </a:ln>
                <a:solidFill>
                  <a:schemeClr val="tx1"/>
                </a:solidFill>
                <a:effectLst/>
                <a:latin typeface="Arial" pitchFamily="34" charset="0"/>
                <a:ea typeface="Times New Roman" pitchFamily="18" charset="0"/>
              </a:rPr>
              <a:t>III</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Т</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А1</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А2</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a:t>
            </a:r>
            <a:r>
              <a:rPr kumimoji="0" lang="en-US" sz="1600" b="0" i="0" u="none" strike="noStrike" cap="none" normalizeH="0" baseline="0" dirty="0" smtClean="0">
                <a:ln>
                  <a:noFill/>
                </a:ln>
                <a:solidFill>
                  <a:schemeClr val="tx1"/>
                </a:solidFill>
                <a:effectLst/>
                <a:latin typeface="Arial" pitchFamily="34" charset="0"/>
                <a:ea typeface="Times New Roman" pitchFamily="18" charset="0"/>
              </a:rPr>
              <a:t>IV</a:t>
            </a: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В    </a:t>
            </a:r>
            <a:endParaRPr kumimoji="0" lang="ru-RU" sz="9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ru-RU" sz="1600" dirty="0">
              <a:latin typeface="Arial" pitchFamily="34" charset="0"/>
              <a:ea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dirty="0" smtClean="0">
                <a:ln>
                  <a:noFill/>
                </a:ln>
                <a:solidFill>
                  <a:schemeClr val="tx1"/>
                </a:solidFill>
                <a:effectLst/>
                <a:latin typeface="Arial" pitchFamily="34" charset="0"/>
                <a:ea typeface="Times New Roman" pitchFamily="18" charset="0"/>
              </a:rPr>
              <a:t> Но! Запомни: эссе может придерживаться свободной структуры. </a:t>
            </a:r>
            <a:endParaRPr kumimoji="0" lang="ru-RU" sz="2800" b="1" i="0" u="none" strike="noStrike" cap="none" normalizeH="0" baseline="0" dirty="0" smtClean="0">
              <a:ln>
                <a:noFill/>
              </a:ln>
              <a:solidFill>
                <a:schemeClr val="tx1"/>
              </a:solidFill>
              <a:effectLst/>
              <a:latin typeface="Arial" pitchFamily="34" charset="0"/>
            </a:endParaRP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2852"/>
            <a:ext cx="8143900" cy="674030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ru-RU" sz="1600" b="1" dirty="0"/>
              <a:t>6.</a:t>
            </a:r>
            <a:r>
              <a:rPr lang="ru-RU" sz="1600" dirty="0"/>
              <a:t>      Логике изложения материала и его структурированию способствуют </a:t>
            </a:r>
            <a:r>
              <a:rPr lang="ru-RU" sz="1600" b="1" dirty="0"/>
              <a:t>выделение абзацев и красная строка</a:t>
            </a:r>
            <a:r>
              <a:rPr lang="ru-RU" sz="1600" dirty="0"/>
              <a:t>. Каждый абзац - предыдущий и последующий – должны быть связаны между собой</a:t>
            </a:r>
            <a:r>
              <a:rPr lang="ru-RU" sz="1600" dirty="0" smtClean="0"/>
              <a:t>.</a:t>
            </a:r>
          </a:p>
          <a:p>
            <a:endParaRPr lang="ru-RU" sz="1600" dirty="0"/>
          </a:p>
          <a:p>
            <a:r>
              <a:rPr lang="ru-RU" sz="1600" b="1" dirty="0"/>
              <a:t>7.</a:t>
            </a:r>
            <a:r>
              <a:rPr lang="ru-RU" sz="1600" dirty="0"/>
              <a:t>      Эссе должно быть </a:t>
            </a:r>
            <a:r>
              <a:rPr lang="ru-RU" sz="1600" b="1" dirty="0"/>
              <a:t>«эмоционально заряжено»,</a:t>
            </a:r>
            <a:r>
              <a:rPr lang="ru-RU" sz="1600" dirty="0"/>
              <a:t> но при этом важно проявить внешнюю сдержанность повествования. Экспрессивность достигается за счёт коротких, простых предложений, разнообразных по интонации и умелого использования самого «современного» из всех знаков препинания </a:t>
            </a:r>
            <a:r>
              <a:rPr lang="ru-RU" sz="1600" b="1" dirty="0"/>
              <a:t>– тире.</a:t>
            </a:r>
            <a:r>
              <a:rPr lang="ru-RU" sz="1600" dirty="0"/>
              <a:t> Тире вносит в предложение особую интонацию, так необходимую для выражения своего мнения</a:t>
            </a:r>
            <a:r>
              <a:rPr lang="ru-RU" sz="1600" dirty="0" smtClean="0"/>
              <a:t>.</a:t>
            </a:r>
          </a:p>
          <a:p>
            <a:endParaRPr lang="ru-RU" sz="1600" dirty="0"/>
          </a:p>
          <a:p>
            <a:pPr lvl="0"/>
            <a:r>
              <a:rPr lang="ru-RU" sz="1600" b="1" dirty="0"/>
              <a:t>8.</a:t>
            </a:r>
            <a:r>
              <a:rPr lang="ru-RU" sz="1600" dirty="0"/>
              <a:t>      </a:t>
            </a:r>
            <a:r>
              <a:rPr lang="ru-RU" sz="1600" b="1" dirty="0"/>
              <a:t>Уместно использование клише</a:t>
            </a:r>
            <a:r>
              <a:rPr lang="ru-RU" sz="1600" dirty="0"/>
              <a:t>. Например:</a:t>
            </a:r>
          </a:p>
          <a:p>
            <a:pPr lvl="0">
              <a:buFont typeface="Arial" pitchFamily="34" charset="0"/>
              <a:buChar char="•"/>
            </a:pPr>
            <a:r>
              <a:rPr lang="ru-RU" sz="1600" dirty="0"/>
              <a:t> Для меня эта фраза является ключом к пониманию…</a:t>
            </a:r>
          </a:p>
          <a:p>
            <a:pPr lvl="0">
              <a:buFont typeface="Arial" pitchFamily="34" charset="0"/>
              <a:buChar char="•"/>
            </a:pPr>
            <a:r>
              <a:rPr lang="ru-RU" sz="1600" dirty="0"/>
              <a:t> Поразительный простор для мыслей открывает эта фраза.</a:t>
            </a:r>
          </a:p>
          <a:p>
            <a:pPr lvl="0">
              <a:buFont typeface="Arial" pitchFamily="34" charset="0"/>
              <a:buChar char="•"/>
            </a:pPr>
            <a:r>
              <a:rPr lang="ru-RU" sz="1600" dirty="0"/>
              <a:t>Я не могу присоединиться к данному утверждению и попробую обосновать свою позицию.</a:t>
            </a:r>
          </a:p>
          <a:p>
            <a:pPr lvl="0">
              <a:buFont typeface="Arial" pitchFamily="34" charset="0"/>
              <a:buChar char="•"/>
            </a:pPr>
            <a:r>
              <a:rPr lang="ru-RU" sz="1600" dirty="0"/>
              <a:t>Выражая несогласие с мнением автора, ответим на вопросы: так что же такое…</a:t>
            </a:r>
          </a:p>
          <a:p>
            <a:pPr lvl="0">
              <a:buFont typeface="Arial" pitchFamily="34" charset="0"/>
              <a:buChar char="•"/>
            </a:pPr>
            <a:r>
              <a:rPr lang="ru-RU" sz="1600" dirty="0"/>
              <a:t> Я полностью согласна с позицией автора.</a:t>
            </a:r>
          </a:p>
          <a:p>
            <a:pPr lvl="0">
              <a:buFont typeface="Arial" pitchFamily="34" charset="0"/>
              <a:buChar char="•"/>
            </a:pPr>
            <a:r>
              <a:rPr lang="ru-RU" sz="1600" dirty="0"/>
              <a:t>  …оказывает благотворное действие…</a:t>
            </a:r>
          </a:p>
          <a:p>
            <a:pPr lvl="0">
              <a:buFont typeface="Arial" pitchFamily="34" charset="0"/>
              <a:buChar char="•"/>
            </a:pPr>
            <a:r>
              <a:rPr lang="ru-RU" sz="1600" dirty="0"/>
              <a:t>Представленная в данном высказывании проблема актуальна и злободневна для ...</a:t>
            </a:r>
          </a:p>
          <a:p>
            <a:pPr lvl="0">
              <a:buFont typeface="Arial" pitchFamily="34" charset="0"/>
              <a:buChar char="•"/>
            </a:pPr>
            <a:r>
              <a:rPr lang="ru-RU" sz="1600" dirty="0"/>
              <a:t>С одной стороны я согласен, потому что… С другой – нет, так как…</a:t>
            </a:r>
          </a:p>
          <a:p>
            <a:pPr lvl="0">
              <a:buFont typeface="Arial" pitchFamily="34" charset="0"/>
              <a:buChar char="•"/>
            </a:pPr>
            <a:r>
              <a:rPr lang="ru-RU" sz="1600" dirty="0"/>
              <a:t>Именно поэтому я соглашаюсь с автором.</a:t>
            </a:r>
          </a:p>
          <a:p>
            <a:pPr lvl="0">
              <a:buFont typeface="Arial" pitchFamily="34" charset="0"/>
              <a:buChar char="•"/>
            </a:pPr>
            <a:r>
              <a:rPr lang="ru-RU" sz="1600" dirty="0"/>
              <a:t>Мне очень импонирует фраза…</a:t>
            </a:r>
          </a:p>
          <a:p>
            <a:pPr lvl="0">
              <a:buFont typeface="Arial" pitchFamily="34" charset="0"/>
              <a:buChar char="•"/>
            </a:pPr>
            <a:r>
              <a:rPr lang="ru-RU" sz="1600" dirty="0"/>
              <a:t>Проиллюстрируем это положение примерами.</a:t>
            </a:r>
          </a:p>
          <a:p>
            <a:pPr lvl="0">
              <a:buFont typeface="Arial" pitchFamily="34" charset="0"/>
              <a:buChar char="•"/>
            </a:pPr>
            <a:r>
              <a:rPr lang="ru-RU" sz="1600" dirty="0"/>
              <a:t> Рассмотрим несколько подходов. </a:t>
            </a:r>
          </a:p>
          <a:p>
            <a:pPr lvl="0">
              <a:buFont typeface="Arial" pitchFamily="34" charset="0"/>
              <a:buChar char="•"/>
            </a:pPr>
            <a:r>
              <a:rPr lang="ru-RU" sz="1600" dirty="0"/>
              <a:t>Во- первых,…Во- вторых,..</a:t>
            </a:r>
          </a:p>
        </p:txBody>
      </p:sp>
      <p:sp>
        <p:nvSpPr>
          <p:cNvPr id="3" name="Стрелка вправо 2"/>
          <p:cNvSpPr/>
          <p:nvPr/>
        </p:nvSpPr>
        <p:spPr>
          <a:xfrm rot="16200000">
            <a:off x="7929586" y="5572140"/>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p:cNvSpPr txBox="1"/>
          <p:nvPr/>
        </p:nvSpPr>
        <p:spPr>
          <a:xfrm>
            <a:off x="7929586" y="6072206"/>
            <a:ext cx="785818" cy="369332"/>
          </a:xfrm>
          <a:prstGeom prst="rect">
            <a:avLst/>
          </a:prstGeom>
          <a:noFill/>
        </p:spPr>
        <p:txBody>
          <a:bodyPr wrap="square" rtlCol="0">
            <a:spAutoFit/>
          </a:bodyPr>
          <a:lstStyle/>
          <a:p>
            <a:r>
              <a:rPr lang="ru-RU" dirty="0" smtClean="0">
                <a:hlinkClick r:id="rId2" action="ppaction://hlinksldjump"/>
              </a:rPr>
              <a:t>назад</a:t>
            </a:r>
            <a:endParaRPr lang="ru-RU"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a:t>Приложение №2</a:t>
            </a:r>
            <a:endParaRPr lang="ru-RU" dirty="0"/>
          </a:p>
        </p:txBody>
      </p:sp>
      <p:sp>
        <p:nvSpPr>
          <p:cNvPr id="3" name="Прямоугольник 2"/>
          <p:cNvSpPr/>
          <p:nvPr/>
        </p:nvSpPr>
        <p:spPr>
          <a:xfrm>
            <a:off x="0" y="357166"/>
            <a:ext cx="8143900" cy="33855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u-RU" sz="1600" dirty="0"/>
              <a:t>Задание: </a:t>
            </a:r>
            <a:r>
              <a:rPr lang="ru-RU" sz="1600" b="1" i="1" dirty="0"/>
              <a:t>найди соответствие между проблемой и высказыванием</a:t>
            </a:r>
            <a:r>
              <a:rPr lang="ru-RU" sz="1600" dirty="0"/>
              <a:t>.</a:t>
            </a:r>
          </a:p>
        </p:txBody>
      </p:sp>
      <p:graphicFrame>
        <p:nvGraphicFramePr>
          <p:cNvPr id="4" name="Таблица 3"/>
          <p:cNvGraphicFramePr>
            <a:graphicFrameLocks noGrp="1"/>
          </p:cNvGraphicFramePr>
          <p:nvPr/>
        </p:nvGraphicFramePr>
        <p:xfrm>
          <a:off x="0" y="714356"/>
          <a:ext cx="8143900" cy="5216114"/>
        </p:xfrm>
        <a:graphic>
          <a:graphicData uri="http://schemas.openxmlformats.org/drawingml/2006/table">
            <a:tbl>
              <a:tblPr/>
              <a:tblGrid>
                <a:gridCol w="3316163"/>
                <a:gridCol w="4827737"/>
              </a:tblGrid>
              <a:tr h="168479">
                <a:tc>
                  <a:txBody>
                    <a:bodyPr/>
                    <a:lstStyle/>
                    <a:p>
                      <a:pPr algn="ctr">
                        <a:spcAft>
                          <a:spcPts val="0"/>
                        </a:spcAft>
                      </a:pPr>
                      <a:r>
                        <a:rPr lang="ru-RU" sz="1200" dirty="0">
                          <a:latin typeface="Times New Roman"/>
                          <a:ea typeface="Times New Roman"/>
                        </a:rPr>
                        <a:t>Проблема</a:t>
                      </a:r>
                      <a:endParaRPr lang="ru-RU" sz="1400" dirty="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spcAft>
                          <a:spcPts val="0"/>
                        </a:spcAft>
                      </a:pPr>
                      <a:r>
                        <a:rPr lang="ru-RU" sz="1200" dirty="0">
                          <a:latin typeface="Times New Roman"/>
                          <a:ea typeface="Times New Roman"/>
                        </a:rPr>
                        <a:t>Высказывание</a:t>
                      </a:r>
                      <a:endParaRPr lang="ru-RU" sz="1400" dirty="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691656">
                <a:tc>
                  <a:txBody>
                    <a:bodyPr/>
                    <a:lstStyle/>
                    <a:p>
                      <a:pPr algn="just">
                        <a:spcAft>
                          <a:spcPts val="0"/>
                        </a:spcAft>
                      </a:pPr>
                      <a:r>
                        <a:rPr lang="ru-RU" sz="1200">
                          <a:latin typeface="Times New Roman"/>
                          <a:ea typeface="Times New Roman"/>
                        </a:rPr>
                        <a:t>1. Значение конкуренции в экономике.</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a:latin typeface="Times New Roman"/>
                          <a:ea typeface="Times New Roman"/>
                        </a:rPr>
                        <a:t>1. «Реклама есть искусство целиться в голову, чтобы попасть в карман».                   (В.Пакард)</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957">
                <a:tc>
                  <a:txBody>
                    <a:bodyPr/>
                    <a:lstStyle/>
                    <a:p>
                      <a:pPr algn="just">
                        <a:spcAft>
                          <a:spcPts val="0"/>
                        </a:spcAft>
                      </a:pPr>
                      <a:r>
                        <a:rPr lang="ru-RU" sz="1200">
                          <a:latin typeface="Times New Roman"/>
                          <a:ea typeface="Times New Roman"/>
                        </a:rPr>
                        <a:t>2. Методы рекламы в экономике.</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dirty="0">
                          <a:latin typeface="Times New Roman"/>
                          <a:ea typeface="Times New Roman"/>
                        </a:rPr>
                        <a:t>2. «Без конкуренции даже самая богатая страна может очень быстро прийти в упадок». (Э. </a:t>
                      </a:r>
                      <a:r>
                        <a:rPr lang="ru-RU" sz="1200" dirty="0" err="1">
                          <a:latin typeface="Times New Roman"/>
                          <a:ea typeface="Times New Roman"/>
                        </a:rPr>
                        <a:t>Гроув</a:t>
                      </a:r>
                      <a:r>
                        <a:rPr lang="ru-RU" sz="1200" dirty="0">
                          <a:latin typeface="Times New Roman"/>
                          <a:ea typeface="Times New Roman"/>
                        </a:rPr>
                        <a:t>)</a:t>
                      </a:r>
                      <a:endParaRPr lang="ru-RU" sz="1400" dirty="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957">
                <a:tc>
                  <a:txBody>
                    <a:bodyPr/>
                    <a:lstStyle/>
                    <a:p>
                      <a:pPr algn="just">
                        <a:spcAft>
                          <a:spcPts val="0"/>
                        </a:spcAft>
                      </a:pPr>
                      <a:r>
                        <a:rPr lang="ru-RU" sz="1200">
                          <a:latin typeface="Times New Roman"/>
                          <a:ea typeface="Times New Roman"/>
                        </a:rPr>
                        <a:t>3. Роль государства в экономике.</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a:latin typeface="Times New Roman"/>
                          <a:ea typeface="Times New Roman"/>
                        </a:rPr>
                        <a:t>3. «Кто покупает лишнее, в конце концов продаёт необходимое». (Б. Франклин).</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436">
                <a:tc>
                  <a:txBody>
                    <a:bodyPr/>
                    <a:lstStyle/>
                    <a:p>
                      <a:pPr algn="just">
                        <a:spcAft>
                          <a:spcPts val="0"/>
                        </a:spcAft>
                      </a:pPr>
                      <a:r>
                        <a:rPr lang="ru-RU" sz="1200" dirty="0">
                          <a:latin typeface="Times New Roman"/>
                          <a:ea typeface="Times New Roman"/>
                        </a:rPr>
                        <a:t>4. Значение сбережений в бизнесе.</a:t>
                      </a:r>
                      <a:endParaRPr lang="ru-RU" sz="1400" dirty="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a:latin typeface="Times New Roman"/>
                          <a:ea typeface="Times New Roman"/>
                        </a:rPr>
                        <a:t>4. «Реальным источником власти государства над потребителем является его контроль над производством» (Ф. Хайек).</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436">
                <a:tc>
                  <a:txBody>
                    <a:bodyPr/>
                    <a:lstStyle/>
                    <a:p>
                      <a:pPr algn="just">
                        <a:spcAft>
                          <a:spcPts val="0"/>
                        </a:spcAft>
                      </a:pPr>
                      <a:r>
                        <a:rPr lang="ru-RU" sz="1200">
                          <a:latin typeface="Times New Roman"/>
                          <a:ea typeface="Times New Roman"/>
                        </a:rPr>
                        <a:t>5. Понятие «свобода»  в экономике.</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dirty="0">
                          <a:latin typeface="Times New Roman"/>
                          <a:ea typeface="Times New Roman"/>
                        </a:rPr>
                        <a:t>5. «О чём нельзя забывать, так это о простой истине: всё, что правительство даёт, оно сначала забрало». (Д. </a:t>
                      </a:r>
                      <a:r>
                        <a:rPr lang="ru-RU" sz="1200" dirty="0" err="1">
                          <a:latin typeface="Times New Roman"/>
                          <a:ea typeface="Times New Roman"/>
                        </a:rPr>
                        <a:t>Колеман</a:t>
                      </a:r>
                      <a:r>
                        <a:rPr lang="ru-RU" sz="1200" dirty="0">
                          <a:latin typeface="Times New Roman"/>
                          <a:ea typeface="Times New Roman"/>
                        </a:rPr>
                        <a:t>)</a:t>
                      </a:r>
                      <a:endParaRPr lang="ru-RU" sz="1400" dirty="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436">
                <a:tc>
                  <a:txBody>
                    <a:bodyPr/>
                    <a:lstStyle/>
                    <a:p>
                      <a:pPr algn="just">
                        <a:spcAft>
                          <a:spcPts val="0"/>
                        </a:spcAft>
                      </a:pPr>
                      <a:r>
                        <a:rPr lang="ru-RU" sz="1200">
                          <a:latin typeface="Times New Roman"/>
                          <a:ea typeface="Times New Roman"/>
                        </a:rPr>
                        <a:t>6. Значение спроса и предложения в рыночной экономике</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a:latin typeface="Times New Roman"/>
                          <a:ea typeface="Times New Roman"/>
                        </a:rPr>
                        <a:t>6. «Каждому человеку должно быть предоставлено равное право преследовать свою выгоду, и от этого выигрывает всё общество».  (А. Смит)</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2393">
                <a:tc>
                  <a:txBody>
                    <a:bodyPr/>
                    <a:lstStyle/>
                    <a:p>
                      <a:pPr algn="just">
                        <a:spcAft>
                          <a:spcPts val="0"/>
                        </a:spcAft>
                      </a:pPr>
                      <a:r>
                        <a:rPr lang="ru-RU" sz="1200">
                          <a:latin typeface="Times New Roman"/>
                          <a:ea typeface="Times New Roman"/>
                        </a:rPr>
                        <a:t>7. Рациональное поведение потребителя.</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a:latin typeface="Times New Roman"/>
                          <a:ea typeface="Times New Roman"/>
                        </a:rPr>
                        <a:t>7. «Свобода экономическая не может быть свободой от экономических забот; это свобода экономической деятельности, неизбежно влекущая за собой риск и ответственность, связанные с правом выбора». (Ф. Хайек).</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957">
                <a:tc>
                  <a:txBody>
                    <a:bodyPr/>
                    <a:lstStyle/>
                    <a:p>
                      <a:pPr algn="just">
                        <a:spcAft>
                          <a:spcPts val="0"/>
                        </a:spcAft>
                      </a:pPr>
                      <a:r>
                        <a:rPr lang="ru-RU" sz="1200">
                          <a:latin typeface="Times New Roman"/>
                          <a:ea typeface="Times New Roman"/>
                        </a:rPr>
                        <a:t>8. Перераспределительная функция  налогов.</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a:latin typeface="Times New Roman"/>
                          <a:ea typeface="Times New Roman"/>
                        </a:rPr>
                        <a:t>8. «Сбережения составляют самый богатый доход» .(И. Стобей)</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957">
                <a:tc>
                  <a:txBody>
                    <a:bodyPr/>
                    <a:lstStyle/>
                    <a:p>
                      <a:pPr algn="just">
                        <a:spcAft>
                          <a:spcPts val="0"/>
                        </a:spcAft>
                      </a:pPr>
                      <a:r>
                        <a:rPr lang="ru-RU" sz="1200">
                          <a:latin typeface="Times New Roman"/>
                          <a:ea typeface="Times New Roman"/>
                        </a:rPr>
                        <a:t>9. Балансирование доходов и расходов</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a:latin typeface="Times New Roman"/>
                          <a:ea typeface="Times New Roman"/>
                        </a:rPr>
                        <a:t>9. «Выработка бюджета есть искусство равномерного распределения разочарования». (М. Стинс)</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436">
                <a:tc>
                  <a:txBody>
                    <a:bodyPr/>
                    <a:lstStyle/>
                    <a:p>
                      <a:pPr algn="just">
                        <a:spcAft>
                          <a:spcPts val="0"/>
                        </a:spcAft>
                      </a:pPr>
                      <a:r>
                        <a:rPr lang="ru-RU" sz="1200">
                          <a:latin typeface="Times New Roman"/>
                          <a:ea typeface="Times New Roman"/>
                        </a:rPr>
                        <a:t>10. Своекорыстный интерес - основа экономической деятельности.</a:t>
                      </a:r>
                      <a:endParaRPr lang="ru-RU" sz="140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200" dirty="0">
                          <a:latin typeface="Times New Roman"/>
                          <a:ea typeface="Times New Roman"/>
                        </a:rPr>
                        <a:t>10. «При обычном и повседневном положении дел спрос на любые товары предшествует их предложению». (Д. </a:t>
                      </a:r>
                      <a:r>
                        <a:rPr lang="ru-RU" sz="1200" dirty="0" err="1">
                          <a:latin typeface="Times New Roman"/>
                          <a:ea typeface="Times New Roman"/>
                        </a:rPr>
                        <a:t>Рикардо</a:t>
                      </a:r>
                      <a:r>
                        <a:rPr lang="ru-RU" sz="1200" dirty="0">
                          <a:latin typeface="Times New Roman"/>
                          <a:ea typeface="Times New Roman"/>
                        </a:rPr>
                        <a:t>).</a:t>
                      </a:r>
                      <a:endParaRPr lang="ru-RU" sz="1400" dirty="0">
                        <a:latin typeface="Times New Roman"/>
                        <a:ea typeface="Times New Roman"/>
                      </a:endParaRPr>
                    </a:p>
                  </a:txBody>
                  <a:tcPr marL="55084" marR="55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Таблица 4"/>
          <p:cNvGraphicFramePr>
            <a:graphicFrameLocks noGrp="1"/>
          </p:cNvGraphicFramePr>
          <p:nvPr/>
        </p:nvGraphicFramePr>
        <p:xfrm>
          <a:off x="0" y="6355080"/>
          <a:ext cx="8143898" cy="502920"/>
        </p:xfrm>
        <a:graphic>
          <a:graphicData uri="http://schemas.openxmlformats.org/drawingml/2006/table">
            <a:tbl>
              <a:tblPr/>
              <a:tblGrid>
                <a:gridCol w="740277"/>
                <a:gridCol w="740277"/>
                <a:gridCol w="740277"/>
                <a:gridCol w="740277"/>
                <a:gridCol w="740277"/>
                <a:gridCol w="740277"/>
                <a:gridCol w="740277"/>
                <a:gridCol w="740277"/>
                <a:gridCol w="740277"/>
                <a:gridCol w="740277"/>
                <a:gridCol w="741128"/>
              </a:tblGrid>
              <a:tr h="0">
                <a:tc>
                  <a:txBody>
                    <a:bodyPr/>
                    <a:lstStyle/>
                    <a:p>
                      <a:pPr algn="just">
                        <a:spcAft>
                          <a:spcPts val="0"/>
                        </a:spcAft>
                      </a:pPr>
                      <a:r>
                        <a:rPr lang="ru-RU" sz="1100" dirty="0">
                          <a:latin typeface="Times New Roman"/>
                          <a:ea typeface="Times New Roman"/>
                        </a:rPr>
                        <a:t>проблема</a:t>
                      </a:r>
                      <a:endParaRPr lang="ru-RU"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ru-RU" sz="1100">
                          <a:latin typeface="Times New Roman"/>
                          <a:ea typeface="Times New Roman"/>
                        </a:rPr>
                        <a:t>1</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2</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3</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4</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5</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6</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7</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8</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9</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10</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spcAft>
                          <a:spcPts val="0"/>
                        </a:spcAft>
                      </a:pPr>
                      <a:r>
                        <a:rPr lang="ru-RU" sz="1100" dirty="0">
                          <a:latin typeface="Times New Roman"/>
                          <a:ea typeface="Times New Roman"/>
                        </a:rPr>
                        <a:t>высказывание</a:t>
                      </a:r>
                      <a:endParaRPr lang="ru-RU"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a:latin typeface="Times New Roman"/>
                          <a:ea typeface="Times New Roman"/>
                        </a:rPr>
                        <a:t> </a:t>
                      </a:r>
                      <a:endParaRPr lang="ru-RU" sz="12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100" dirty="0">
                          <a:latin typeface="Times New Roman"/>
                          <a:ea typeface="Times New Roman"/>
                        </a:rPr>
                        <a:t> </a:t>
                      </a:r>
                      <a:endParaRPr lang="ru-RU" sz="12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Стрелка вправо 5"/>
          <p:cNvSpPr/>
          <p:nvPr/>
        </p:nvSpPr>
        <p:spPr>
          <a:xfrm rot="16200000">
            <a:off x="8143868" y="5715016"/>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8143900" y="6143644"/>
            <a:ext cx="1142976" cy="369332"/>
          </a:xfrm>
          <a:prstGeom prst="rect">
            <a:avLst/>
          </a:prstGeom>
          <a:noFill/>
        </p:spPr>
        <p:txBody>
          <a:bodyPr wrap="square" rtlCol="0">
            <a:spAutoFit/>
          </a:bodyPr>
          <a:lstStyle/>
          <a:p>
            <a:r>
              <a:rPr lang="ru-RU" dirty="0" smtClean="0">
                <a:hlinkClick r:id="rId2" action="ppaction://hlinksldjump"/>
              </a:rPr>
              <a:t>назад</a:t>
            </a:r>
            <a:endParaRPr lang="ru-RU"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a:t>Приложение №3</a:t>
            </a:r>
            <a:endParaRPr lang="ru-RU" dirty="0"/>
          </a:p>
        </p:txBody>
      </p:sp>
      <p:sp>
        <p:nvSpPr>
          <p:cNvPr id="3" name="Прямоугольник 2"/>
          <p:cNvSpPr/>
          <p:nvPr/>
        </p:nvSpPr>
        <p:spPr>
          <a:xfrm>
            <a:off x="0" y="357166"/>
            <a:ext cx="5857884" cy="33855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u-RU" sz="1600" dirty="0"/>
              <a:t>Задание: </a:t>
            </a:r>
            <a:r>
              <a:rPr lang="ru-RU" sz="1600" b="1" dirty="0"/>
              <a:t>сформулируй  </a:t>
            </a:r>
            <a:r>
              <a:rPr lang="ru-RU" sz="1600" b="1" i="1" dirty="0"/>
              <a:t>проблемы</a:t>
            </a:r>
            <a:r>
              <a:rPr lang="ru-RU" sz="1600" b="1" dirty="0"/>
              <a:t>  в темах эссе</a:t>
            </a:r>
            <a:r>
              <a:rPr lang="ru-RU" sz="1600" dirty="0"/>
              <a:t>.</a:t>
            </a:r>
          </a:p>
        </p:txBody>
      </p:sp>
      <p:graphicFrame>
        <p:nvGraphicFramePr>
          <p:cNvPr id="4" name="Таблица 3"/>
          <p:cNvGraphicFramePr>
            <a:graphicFrameLocks noGrp="1"/>
          </p:cNvGraphicFramePr>
          <p:nvPr/>
        </p:nvGraphicFramePr>
        <p:xfrm>
          <a:off x="0" y="714356"/>
          <a:ext cx="8143900" cy="5497848"/>
        </p:xfrm>
        <a:graphic>
          <a:graphicData uri="http://schemas.openxmlformats.org/drawingml/2006/table">
            <a:tbl>
              <a:tblPr/>
              <a:tblGrid>
                <a:gridCol w="7143768"/>
                <a:gridCol w="1000132"/>
              </a:tblGrid>
              <a:tr h="175533">
                <a:tc>
                  <a:txBody>
                    <a:bodyPr/>
                    <a:lstStyle/>
                    <a:p>
                      <a:pPr algn="ctr"/>
                      <a:r>
                        <a:rPr lang="ru-RU" sz="1400" dirty="0">
                          <a:latin typeface="Times New Roman"/>
                          <a:ea typeface="Times New Roman"/>
                        </a:rPr>
                        <a:t>Высказывание</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r>
                        <a:rPr lang="ru-RU" sz="1400" dirty="0">
                          <a:latin typeface="Times New Roman"/>
                          <a:ea typeface="Times New Roman"/>
                        </a:rPr>
                        <a:t>Возможная проблема</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205744">
                <a:tc>
                  <a:txBody>
                    <a:bodyPr/>
                    <a:lstStyle/>
                    <a:p>
                      <a:pPr algn="just">
                        <a:spcAft>
                          <a:spcPts val="0"/>
                        </a:spcAft>
                      </a:pPr>
                      <a:r>
                        <a:rPr lang="ru-RU" sz="1400">
                          <a:latin typeface="Times New Roman"/>
                          <a:ea typeface="Times New Roman"/>
                        </a:rPr>
                        <a:t>1. «Бедняки платят дороже всего». (У. Зыбура)</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400" dirty="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134">
                <a:tc>
                  <a:txBody>
                    <a:bodyPr/>
                    <a:lstStyle/>
                    <a:p>
                      <a:pPr algn="just">
                        <a:spcAft>
                          <a:spcPts val="0"/>
                        </a:spcAft>
                      </a:pPr>
                      <a:r>
                        <a:rPr lang="ru-RU" sz="1400" dirty="0">
                          <a:latin typeface="Times New Roman"/>
                          <a:ea typeface="Times New Roman"/>
                        </a:rPr>
                        <a:t>2. «Налоги – это та цена, которую мы платим, чтобы жить в цивилизованном обществе». (О.У. Холмс)</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7135">
                <a:tc>
                  <a:txBody>
                    <a:bodyPr/>
                    <a:lstStyle/>
                    <a:p>
                      <a:pPr algn="just">
                        <a:spcAft>
                          <a:spcPts val="0"/>
                        </a:spcAft>
                      </a:pPr>
                      <a:r>
                        <a:rPr lang="ru-RU" sz="1400" dirty="0">
                          <a:latin typeface="Times New Roman"/>
                          <a:ea typeface="Times New Roman"/>
                        </a:rPr>
                        <a:t>3. Экономика есть искусство удовлетворять безграничные потребности при помощи ограниченных ресурсов». (Л. Питер)</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just">
                        <a:spcAft>
                          <a:spcPts val="0"/>
                        </a:spcAft>
                      </a:pPr>
                      <a:r>
                        <a:rPr lang="ru-RU" sz="1400">
                          <a:latin typeface="Times New Roman"/>
                          <a:ea typeface="Times New Roman"/>
                        </a:rPr>
                        <a:t>4. «Система частной собственности – важнейшая гарантия свободы не только для владельцев собственности, но и для тех, у кого её нет». (Ф.А.Хайек)</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14">
                <a:tc>
                  <a:txBody>
                    <a:bodyPr/>
                    <a:lstStyle/>
                    <a:p>
                      <a:pPr algn="just">
                        <a:spcAft>
                          <a:spcPts val="0"/>
                        </a:spcAft>
                      </a:pPr>
                      <a:r>
                        <a:rPr lang="ru-RU" sz="1400">
                          <a:latin typeface="Times New Roman"/>
                          <a:ea typeface="Times New Roman"/>
                        </a:rPr>
                        <a:t>5. «Самый бедный тот, кто не умеет пользоваться тем, чем располагает».  (П. Буаст)</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just">
                        <a:spcAft>
                          <a:spcPts val="0"/>
                        </a:spcAft>
                      </a:pPr>
                      <a:r>
                        <a:rPr lang="ru-RU" sz="1400" dirty="0">
                          <a:latin typeface="Times New Roman"/>
                          <a:ea typeface="Times New Roman"/>
                        </a:rPr>
                        <a:t>6. «Умное государство не мешает своим гражданам зарабатывать деньги, только наблюдает за этим, получая прибыль в виде налогов». (Дж. </a:t>
                      </a:r>
                      <a:r>
                        <a:rPr lang="ru-RU" sz="1400" dirty="0" err="1">
                          <a:latin typeface="Times New Roman"/>
                          <a:ea typeface="Times New Roman"/>
                        </a:rPr>
                        <a:t>Фейлан</a:t>
                      </a:r>
                      <a:r>
                        <a:rPr lang="ru-RU" sz="1400" dirty="0">
                          <a:latin typeface="Times New Roman"/>
                          <a:ea typeface="Times New Roman"/>
                        </a:rPr>
                        <a:t>)</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14">
                <a:tc>
                  <a:txBody>
                    <a:bodyPr/>
                    <a:lstStyle/>
                    <a:p>
                      <a:pPr algn="just">
                        <a:spcAft>
                          <a:spcPts val="0"/>
                        </a:spcAft>
                      </a:pPr>
                      <a:r>
                        <a:rPr lang="ru-RU" sz="1400">
                          <a:latin typeface="Times New Roman"/>
                          <a:ea typeface="Times New Roman"/>
                        </a:rPr>
                        <a:t>7. « Деньги как навоз: если их не разбрасывать, от них не будет толку»</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just">
                        <a:spcAft>
                          <a:spcPts val="0"/>
                        </a:spcAft>
                      </a:pPr>
                      <a:r>
                        <a:rPr lang="ru-RU" sz="1400" dirty="0">
                          <a:latin typeface="Times New Roman"/>
                          <a:ea typeface="Times New Roman"/>
                        </a:rPr>
                        <a:t>8. « Великие нации никогда не беднеют из-за расточительства и неблагоразумия частных лиц, но они нередко беднеют в результате расточительства и неблагоразумия государственной власти».  (А. Смит)</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dirty="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just">
                        <a:spcAft>
                          <a:spcPts val="0"/>
                        </a:spcAft>
                      </a:pPr>
                      <a:r>
                        <a:rPr lang="ru-RU" sz="1400" dirty="0">
                          <a:latin typeface="Times New Roman"/>
                          <a:ea typeface="Times New Roman"/>
                        </a:rPr>
                        <a:t>9. «Человек с множеством достоинств добавит к ним ещё два, если окажется способным заработать и разумно потратить большие деньги». (</a:t>
                      </a:r>
                      <a:r>
                        <a:rPr lang="ru-RU" sz="1400" dirty="0" err="1">
                          <a:latin typeface="Times New Roman"/>
                          <a:ea typeface="Times New Roman"/>
                        </a:rPr>
                        <a:t>Э.Севрус</a:t>
                      </a:r>
                      <a:r>
                        <a:rPr lang="ru-RU" sz="1400" dirty="0">
                          <a:latin typeface="Times New Roman"/>
                          <a:ea typeface="Times New Roman"/>
                        </a:rPr>
                        <a:t>)</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14">
                <a:tc>
                  <a:txBody>
                    <a:bodyPr/>
                    <a:lstStyle/>
                    <a:p>
                      <a:pPr algn="just">
                        <a:spcAft>
                          <a:spcPts val="0"/>
                        </a:spcAft>
                      </a:pPr>
                      <a:r>
                        <a:rPr lang="ru-RU" sz="1400">
                          <a:latin typeface="Times New Roman"/>
                          <a:ea typeface="Times New Roman"/>
                        </a:rPr>
                        <a:t>10. «Богатство не в обладании сокровищами, а в умении ими пользоваться». (Наполеон)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14">
                <a:tc>
                  <a:txBody>
                    <a:bodyPr/>
                    <a:lstStyle/>
                    <a:p>
                      <a:pPr algn="just">
                        <a:spcAft>
                          <a:spcPts val="0"/>
                        </a:spcAft>
                      </a:pPr>
                      <a:r>
                        <a:rPr lang="ru-RU" sz="1400">
                          <a:latin typeface="Times New Roman"/>
                          <a:ea typeface="Times New Roman"/>
                        </a:rPr>
                        <a:t>11. «Бесчестная прибыль облегчает бесчестную натуру». (Пириандр)</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14">
                <a:tc>
                  <a:txBody>
                    <a:bodyPr/>
                    <a:lstStyle/>
                    <a:p>
                      <a:pPr algn="just">
                        <a:spcAft>
                          <a:spcPts val="0"/>
                        </a:spcAft>
                      </a:pPr>
                      <a:r>
                        <a:rPr lang="ru-RU" sz="1400">
                          <a:latin typeface="Times New Roman"/>
                          <a:ea typeface="Times New Roman"/>
                        </a:rPr>
                        <a:t>12. «Равный раздел состояний и земель привёл бы общей нищете». (С. Батлер)</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14">
                <a:tc>
                  <a:txBody>
                    <a:bodyPr/>
                    <a:lstStyle/>
                    <a:p>
                      <a:pPr algn="just">
                        <a:spcAft>
                          <a:spcPts val="0"/>
                        </a:spcAft>
                      </a:pPr>
                      <a:r>
                        <a:rPr lang="ru-RU" sz="1400">
                          <a:latin typeface="Times New Roman"/>
                          <a:ea typeface="Times New Roman"/>
                        </a:rPr>
                        <a:t>13. «Инфляция каждому предоставляет возможность почувствовать себя миллионером». (А. Рогов)</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4314">
                <a:tc>
                  <a:txBody>
                    <a:bodyPr/>
                    <a:lstStyle/>
                    <a:p>
                      <a:pPr algn="just">
                        <a:spcAft>
                          <a:spcPts val="0"/>
                        </a:spcAft>
                      </a:pPr>
                      <a:r>
                        <a:rPr lang="ru-RU" sz="1400">
                          <a:latin typeface="Times New Roman"/>
                          <a:ea typeface="Times New Roman"/>
                        </a:rPr>
                        <a:t>14. «Торговля не разорила ещё ни одного народа».  (Б. Франклин)</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533">
                <a:tc>
                  <a:txBody>
                    <a:bodyPr/>
                    <a:lstStyle/>
                    <a:p>
                      <a:pPr algn="just">
                        <a:spcAft>
                          <a:spcPts val="0"/>
                        </a:spcAft>
                      </a:pPr>
                      <a:r>
                        <a:rPr lang="ru-RU" sz="1400">
                          <a:latin typeface="Times New Roman"/>
                          <a:ea typeface="Times New Roman"/>
                        </a:rPr>
                        <a:t>15. «Бесплатных завтраков не бывает». (Б. Крейн)</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400" dirty="0">
                          <a:latin typeface="Times New Roman"/>
                          <a:ea typeface="Times New Roman"/>
                        </a:rPr>
                        <a:t> </a:t>
                      </a:r>
                    </a:p>
                  </a:txBody>
                  <a:tcPr marL="47501" marR="475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Стрелка вправо 4"/>
          <p:cNvSpPr/>
          <p:nvPr/>
        </p:nvSpPr>
        <p:spPr>
          <a:xfrm rot="16200000">
            <a:off x="8143868" y="5857868"/>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8143900" y="6286520"/>
            <a:ext cx="1142976" cy="369332"/>
          </a:xfrm>
          <a:prstGeom prst="rect">
            <a:avLst/>
          </a:prstGeom>
          <a:noFill/>
        </p:spPr>
        <p:txBody>
          <a:bodyPr wrap="square" rtlCol="0">
            <a:spAutoFit/>
          </a:bodyPr>
          <a:lstStyle/>
          <a:p>
            <a:r>
              <a:rPr lang="ru-RU" dirty="0" smtClean="0">
                <a:hlinkClick r:id="rId2" action="ppaction://hlinksldjump"/>
              </a:rPr>
              <a:t>назад</a:t>
            </a:r>
            <a:endParaRPr lang="ru-RU"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a:t>Приложение №4</a:t>
            </a:r>
            <a:endParaRPr lang="ru-RU" dirty="0"/>
          </a:p>
        </p:txBody>
      </p:sp>
      <p:sp>
        <p:nvSpPr>
          <p:cNvPr id="3" name="Прямоугольник 2"/>
          <p:cNvSpPr/>
          <p:nvPr/>
        </p:nvSpPr>
        <p:spPr>
          <a:xfrm>
            <a:off x="0" y="428604"/>
            <a:ext cx="8143900"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u-RU" sz="1600" dirty="0"/>
              <a:t>Задание: прочитайте тему  и текст эссе. Выполните предложенные после эссе задания.</a:t>
            </a:r>
          </a:p>
        </p:txBody>
      </p:sp>
      <p:sp>
        <p:nvSpPr>
          <p:cNvPr id="4" name="Прямоугольник 3"/>
          <p:cNvSpPr/>
          <p:nvPr/>
        </p:nvSpPr>
        <p:spPr>
          <a:xfrm>
            <a:off x="0" y="1071547"/>
            <a:ext cx="8143900" cy="584775"/>
          </a:xfrm>
          <a:prstGeom prst="rect">
            <a:avLst/>
          </a:prstGeom>
          <a:solidFill>
            <a:schemeClr val="accent4">
              <a:lumMod val="40000"/>
              <a:lumOff val="60000"/>
            </a:schemeClr>
          </a:solidFill>
        </p:spPr>
        <p:txBody>
          <a:bodyPr wrap="square">
            <a:spAutoFit/>
          </a:bodyPr>
          <a:lstStyle/>
          <a:p>
            <a:r>
              <a:rPr lang="ru-RU" sz="1600" dirty="0"/>
              <a:t>Тема:  « Налоги – это деньги, взимаемые властью с части общества в интересах целого</a:t>
            </a:r>
            <a:r>
              <a:rPr lang="ru-RU" sz="1600" dirty="0" smtClean="0"/>
              <a:t>».                                                                                                С</a:t>
            </a:r>
            <a:r>
              <a:rPr lang="ru-RU" sz="1600" dirty="0"/>
              <a:t>. Джонсон</a:t>
            </a:r>
          </a:p>
        </p:txBody>
      </p:sp>
      <p:sp>
        <p:nvSpPr>
          <p:cNvPr id="5" name="Прямоугольник 4"/>
          <p:cNvSpPr/>
          <p:nvPr/>
        </p:nvSpPr>
        <p:spPr>
          <a:xfrm>
            <a:off x="0" y="1643050"/>
            <a:ext cx="8143900" cy="397031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ru-RU" sz="1050" i="1" dirty="0"/>
              <a:t>Я полностью согласна с позицией автора, т.к. налоги регулируют экономику и, составляя значительную часть доходов госбюджета, расходуются в интересах всего общества. Налоги – это необходимая плата общества для получения общественных благ.</a:t>
            </a:r>
            <a:endParaRPr lang="ru-RU" sz="1050" dirty="0"/>
          </a:p>
          <a:p>
            <a:r>
              <a:rPr lang="ru-RU" sz="1050" i="1" dirty="0"/>
              <a:t>    Раскрывая данную тему, необходимо обратиться к понятию «налоги». Налоги – это принудительное изъятие государством у домашних хозяйств и фирм определённой денежной суммы. Возникают вопросы: для чего существуют налоги, на какие цели они идут?</a:t>
            </a:r>
            <a:endParaRPr lang="ru-RU" sz="1050" dirty="0"/>
          </a:p>
          <a:p>
            <a:r>
              <a:rPr lang="ru-RU" sz="1050" i="1" dirty="0" smtClean="0"/>
              <a:t>    Налоги являются одним из инструментов фискальной политики государства. В зависимости от характера этой политики изменение налогов наряду с изменением государственных закупок и выплатами трансфертов приводит к регулированию развития экономики в целом. Существование автоматической фискальной политики основано на действии встроенных стабилизаторов. К ним относятся, например, подоходный налог (для фирм налог на прибыль); косвенные налоги (например, НДС), а также пособие по безработице и пособие по бедности, изменение которых связано со спадом или бумом в экономике. Кроме того, налоги -  одна из основных статей поступления средств в государственный бюджет.</a:t>
            </a:r>
            <a:endParaRPr lang="ru-RU" sz="1050" dirty="0" smtClean="0"/>
          </a:p>
          <a:p>
            <a:r>
              <a:rPr lang="ru-RU" sz="1050" i="1" dirty="0"/>
              <a:t>     Затем они перераспределяются на выплаты населению и финансирование таких статей, как образование, медицина, культура и т.д.</a:t>
            </a:r>
            <a:endParaRPr lang="ru-RU" sz="1050" dirty="0"/>
          </a:p>
          <a:p>
            <a:r>
              <a:rPr lang="ru-RU" sz="1050" i="1" dirty="0"/>
              <a:t>    Однако со взиманием налогов связана проблема уклонения от них. Сокрытие доходов приводит к уменьшению поступлений в госбюджет. И не стоит после этого удивляться, что какие – то социальные программы плохо финансируются!</a:t>
            </a:r>
            <a:endParaRPr lang="ru-RU" sz="1050" dirty="0"/>
          </a:p>
          <a:p>
            <a:r>
              <a:rPr lang="ru-RU" sz="1050" i="1" dirty="0"/>
              <a:t>     Такая ситуация складывается и в современной России. С целью вывода части доходов из тени был принят единый подоходный налог в размере 13%. А высокие налоги, в Швеции уплачиваются всеми гражданами государства, т.к. они реально видят, куда идут данные налоги, по уровню благосостояния общества.</a:t>
            </a:r>
            <a:endParaRPr lang="ru-RU" sz="1050" dirty="0"/>
          </a:p>
          <a:p>
            <a:r>
              <a:rPr lang="ru-RU" sz="1050" i="1" dirty="0"/>
              <a:t>    Таким образом, налоги – это действительно важная составляющая регулирования экономики в интересах всего общества. Вследствие перераспределения поступающих налогов всё общество выигрывает, т.к. они идут на улучшение качества жизни людей. Главное, чтобы само общество это осознало!*</a:t>
            </a:r>
            <a:endParaRPr lang="ru-RU" sz="1050" dirty="0"/>
          </a:p>
        </p:txBody>
      </p:sp>
      <p:sp>
        <p:nvSpPr>
          <p:cNvPr id="7" name="Прямоугольник 6"/>
          <p:cNvSpPr/>
          <p:nvPr/>
        </p:nvSpPr>
        <p:spPr>
          <a:xfrm>
            <a:off x="0" y="5715016"/>
            <a:ext cx="8143900" cy="1015663"/>
          </a:xfrm>
          <a:prstGeom prst="rect">
            <a:avLst/>
          </a:prstGeom>
        </p:spPr>
        <p:txBody>
          <a:bodyPr wrap="square">
            <a:spAutoFit/>
          </a:bodyPr>
          <a:lstStyle/>
          <a:p>
            <a:r>
              <a:rPr lang="ru-RU" sz="1000" b="1" dirty="0"/>
              <a:t>В данном тексте найди и выдели все части эссе по схеме, обозначенной в памятке</a:t>
            </a:r>
            <a:r>
              <a:rPr lang="ru-RU" sz="1000" dirty="0" smtClean="0"/>
              <a:t>.</a:t>
            </a:r>
            <a:r>
              <a:rPr lang="ru-RU" sz="1000" dirty="0"/>
              <a:t/>
            </a:r>
            <a:br>
              <a:rPr lang="ru-RU" sz="1000" dirty="0"/>
            </a:br>
            <a:r>
              <a:rPr lang="ru-RU" sz="1000" i="1" dirty="0" smtClean="0">
                <a:latin typeface="Verdana" pitchFamily="34" charset="0"/>
              </a:rPr>
              <a:t>1. Зачитай </a:t>
            </a:r>
            <a:r>
              <a:rPr lang="ru-RU" sz="1000" i="1" dirty="0">
                <a:latin typeface="Verdana" pitchFamily="34" charset="0"/>
              </a:rPr>
              <a:t>строки, являющиеся вступлением (В</a:t>
            </a:r>
            <a:r>
              <a:rPr lang="ru-RU" sz="1000" i="1" dirty="0" smtClean="0">
                <a:latin typeface="Verdana" pitchFamily="34" charset="0"/>
              </a:rPr>
              <a:t>).                     2. Зачитай проблему.                   </a:t>
            </a:r>
          </a:p>
          <a:p>
            <a:r>
              <a:rPr lang="ru-RU" sz="1000" i="1" dirty="0" smtClean="0">
                <a:latin typeface="Verdana" pitchFamily="34" charset="0"/>
              </a:rPr>
              <a:t>3.Зачитай </a:t>
            </a:r>
            <a:r>
              <a:rPr lang="ru-RU" sz="1000" i="1" dirty="0">
                <a:latin typeface="Verdana" pitchFamily="34" charset="0"/>
              </a:rPr>
              <a:t>тезис (Т) </a:t>
            </a:r>
            <a:r>
              <a:rPr lang="ru-RU" sz="1000" i="1" dirty="0" smtClean="0">
                <a:latin typeface="Verdana" pitchFamily="34" charset="0"/>
              </a:rPr>
              <a:t>                                                                 4. Зачитай </a:t>
            </a:r>
            <a:r>
              <a:rPr lang="ru-RU" sz="1000" i="1" dirty="0">
                <a:latin typeface="Verdana" pitchFamily="34" charset="0"/>
              </a:rPr>
              <a:t>первый аргумент (А1) к тезису. </a:t>
            </a:r>
            <a:r>
              <a:rPr lang="ru-RU" sz="1000" i="1" dirty="0" smtClean="0">
                <a:latin typeface="Verdana" pitchFamily="34" charset="0"/>
              </a:rPr>
              <a:t>                              5.Зачитай </a:t>
            </a:r>
            <a:r>
              <a:rPr lang="ru-RU" sz="1000" i="1" dirty="0">
                <a:latin typeface="Verdana" pitchFamily="34" charset="0"/>
              </a:rPr>
              <a:t>второй аргумент (А2) к тезису. </a:t>
            </a:r>
            <a:r>
              <a:rPr lang="ru-RU" sz="1000" i="1" dirty="0" smtClean="0">
                <a:latin typeface="Verdana" pitchFamily="34" charset="0"/>
              </a:rPr>
              <a:t>                               6. Соответствует </a:t>
            </a:r>
            <a:r>
              <a:rPr lang="ru-RU" sz="1000" i="1" dirty="0">
                <a:latin typeface="Verdana" pitchFamily="34" charset="0"/>
              </a:rPr>
              <a:t>ли вывод содержанию? </a:t>
            </a:r>
            <a:r>
              <a:rPr lang="ru-RU" sz="1000" i="1" dirty="0" smtClean="0">
                <a:latin typeface="Verdana" pitchFamily="34" charset="0"/>
              </a:rPr>
              <a:t>Докажи.                     7. Есть </a:t>
            </a:r>
            <a:r>
              <a:rPr lang="ru-RU" sz="1000" i="1" dirty="0">
                <a:latin typeface="Verdana" pitchFamily="34" charset="0"/>
              </a:rPr>
              <a:t>ли эмоциональный заряд? </a:t>
            </a:r>
            <a:r>
              <a:rPr lang="ru-RU" sz="1000" i="1" dirty="0" smtClean="0">
                <a:latin typeface="Verdana" pitchFamily="34" charset="0"/>
              </a:rPr>
              <a:t>Докажи.                              8. Назови </a:t>
            </a:r>
            <a:r>
              <a:rPr lang="ru-RU" sz="1000" i="1" dirty="0">
                <a:latin typeface="Verdana" pitchFamily="34" charset="0"/>
              </a:rPr>
              <a:t>обществоведческие термины, данного </a:t>
            </a:r>
            <a:r>
              <a:rPr lang="ru-RU" sz="1000" i="1" dirty="0" smtClean="0">
                <a:latin typeface="Verdana" pitchFamily="34" charset="0"/>
              </a:rPr>
              <a:t>эссе.             9. Найди </a:t>
            </a:r>
            <a:r>
              <a:rPr lang="ru-RU" sz="1000" i="1" dirty="0">
                <a:latin typeface="Verdana" pitchFamily="34" charset="0"/>
              </a:rPr>
              <a:t>клише, данного эссе</a:t>
            </a:r>
            <a:r>
              <a:rPr lang="ru-RU" sz="1000" i="1" dirty="0" smtClean="0">
                <a:latin typeface="Verdana" pitchFamily="34" charset="0"/>
              </a:rPr>
              <a:t>. </a:t>
            </a:r>
            <a:endParaRPr lang="ru-RU" sz="1000" i="1" dirty="0">
              <a:latin typeface="Verdana" pitchFamily="34" charset="0"/>
            </a:endParaRPr>
          </a:p>
        </p:txBody>
      </p:sp>
      <p:sp>
        <p:nvSpPr>
          <p:cNvPr id="8" name="Стрелка вправо 7"/>
          <p:cNvSpPr/>
          <p:nvPr/>
        </p:nvSpPr>
        <p:spPr>
          <a:xfrm rot="16200000">
            <a:off x="8143868" y="5857868"/>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TextBox 8"/>
          <p:cNvSpPr txBox="1"/>
          <p:nvPr/>
        </p:nvSpPr>
        <p:spPr>
          <a:xfrm>
            <a:off x="8143900" y="6357958"/>
            <a:ext cx="785818" cy="369332"/>
          </a:xfrm>
          <a:prstGeom prst="rect">
            <a:avLst/>
          </a:prstGeom>
          <a:noFill/>
        </p:spPr>
        <p:txBody>
          <a:bodyPr wrap="square" rtlCol="0">
            <a:spAutoFit/>
          </a:bodyPr>
          <a:lstStyle/>
          <a:p>
            <a:r>
              <a:rPr lang="ru-RU" dirty="0" smtClean="0">
                <a:hlinkClick r:id="rId2" action="ppaction://hlinksldjump"/>
              </a:rPr>
              <a:t>назад</a:t>
            </a:r>
            <a:endParaRPr lang="ru-RU"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a:t>Приложение №5</a:t>
            </a:r>
            <a:endParaRPr lang="ru-RU" dirty="0"/>
          </a:p>
        </p:txBody>
      </p:sp>
      <p:sp>
        <p:nvSpPr>
          <p:cNvPr id="3" name="Прямоугольник 2"/>
          <p:cNvSpPr/>
          <p:nvPr/>
        </p:nvSpPr>
        <p:spPr>
          <a:xfrm>
            <a:off x="0" y="428604"/>
            <a:ext cx="8143900" cy="58477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ru-RU" sz="1600" dirty="0"/>
              <a:t>Задание: даны фрагменты текста эссе не в логической последовательности.  Из разрозненных частей необходимо составить целостный текст.</a:t>
            </a:r>
          </a:p>
        </p:txBody>
      </p:sp>
      <p:sp>
        <p:nvSpPr>
          <p:cNvPr id="4" name="Прямоугольник 3"/>
          <p:cNvSpPr/>
          <p:nvPr/>
        </p:nvSpPr>
        <p:spPr>
          <a:xfrm>
            <a:off x="0" y="1000108"/>
            <a:ext cx="81439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ru-RU" dirty="0"/>
              <a:t>Тема: «Конкуренция обеспечивает наилучшие качества продуктов и развивает наихудшие качества людей» (Д. </a:t>
            </a:r>
            <a:r>
              <a:rPr lang="ru-RU" dirty="0" err="1"/>
              <a:t>Сарнофф</a:t>
            </a:r>
            <a:r>
              <a:rPr lang="ru-RU" dirty="0"/>
              <a:t>). </a:t>
            </a:r>
          </a:p>
        </p:txBody>
      </p:sp>
      <p:graphicFrame>
        <p:nvGraphicFramePr>
          <p:cNvPr id="5" name="Таблица 4"/>
          <p:cNvGraphicFramePr>
            <a:graphicFrameLocks noGrp="1"/>
          </p:cNvGraphicFramePr>
          <p:nvPr/>
        </p:nvGraphicFramePr>
        <p:xfrm>
          <a:off x="0" y="1643050"/>
          <a:ext cx="8143900" cy="4663440"/>
        </p:xfrm>
        <a:graphic>
          <a:graphicData uri="http://schemas.openxmlformats.org/drawingml/2006/table">
            <a:tbl>
              <a:tblPr/>
              <a:tblGrid>
                <a:gridCol w="814391"/>
                <a:gridCol w="7329509"/>
              </a:tblGrid>
              <a:tr h="341800">
                <a:tc>
                  <a:txBody>
                    <a:bodyPr/>
                    <a:lstStyle/>
                    <a:p>
                      <a:pPr algn="l">
                        <a:spcAft>
                          <a:spcPts val="0"/>
                        </a:spcAft>
                      </a:pPr>
                      <a:r>
                        <a:rPr lang="ru-RU" sz="900" b="1" dirty="0">
                          <a:latin typeface="Times New Roman"/>
                          <a:ea typeface="Times New Roman"/>
                        </a:rPr>
                        <a:t>Элементы композиции эссе.</a:t>
                      </a:r>
                      <a:endParaRPr lang="ru-RU" sz="900" dirty="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spcAft>
                          <a:spcPts val="0"/>
                        </a:spcAft>
                      </a:pPr>
                      <a:r>
                        <a:rPr lang="ru-RU" sz="900" b="1" dirty="0">
                          <a:latin typeface="Times New Roman"/>
                          <a:ea typeface="Times New Roman"/>
                        </a:rPr>
                        <a:t> </a:t>
                      </a:r>
                      <a:endParaRPr lang="ru-RU" sz="900" dirty="0">
                        <a:latin typeface="Times New Roman"/>
                        <a:ea typeface="Times New Roman"/>
                      </a:endParaRPr>
                    </a:p>
                    <a:p>
                      <a:pPr algn="ctr">
                        <a:spcAft>
                          <a:spcPts val="0"/>
                        </a:spcAft>
                      </a:pPr>
                      <a:r>
                        <a:rPr lang="ru-RU" sz="900" b="1" dirty="0">
                          <a:latin typeface="Times New Roman"/>
                          <a:ea typeface="Times New Roman"/>
                        </a:rPr>
                        <a:t>Элементы текста из эссе, данные не в логическом порядке</a:t>
                      </a:r>
                      <a:endParaRPr lang="ru-RU" sz="900" dirty="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r>
              <a:tr h="136720">
                <a:tc>
                  <a:txBody>
                    <a:bodyPr/>
                    <a:lstStyle/>
                    <a:p>
                      <a:pPr algn="l">
                        <a:spcAft>
                          <a:spcPts val="0"/>
                        </a:spcAft>
                      </a:pPr>
                      <a:r>
                        <a:rPr lang="ru-RU" sz="900">
                          <a:latin typeface="Times New Roman"/>
                          <a:ea typeface="Times New Roman"/>
                        </a:rPr>
                        <a:t> В</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900" i="1">
                          <a:latin typeface="Times New Roman"/>
                          <a:ea typeface="Times New Roman"/>
                        </a:rPr>
                        <a:t>1.  Прежде всего, конкуренция обеспечивает наилучшие качества товара или услуги. Как же это происходит? </a:t>
                      </a:r>
                      <a:endParaRPr lang="ru-RU" sz="90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5560">
                <a:tc>
                  <a:txBody>
                    <a:bodyPr/>
                    <a:lstStyle/>
                    <a:p>
                      <a:pPr algn="l">
                        <a:spcAft>
                          <a:spcPts val="0"/>
                        </a:spcAft>
                      </a:pPr>
                      <a:r>
                        <a:rPr lang="ru-RU" sz="900">
                          <a:latin typeface="Times New Roman"/>
                          <a:ea typeface="Times New Roman"/>
                        </a:rPr>
                        <a:t> П</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900" i="1" dirty="0">
                          <a:latin typeface="Times New Roman"/>
                          <a:ea typeface="Times New Roman"/>
                        </a:rPr>
                        <a:t>2.   Производители в борьбе за потребителя стараются прибегнуть к некоторым ухищрениям.</a:t>
                      </a:r>
                      <a:endParaRPr lang="ru-RU" sz="900" dirty="0">
                        <a:latin typeface="Times New Roman"/>
                        <a:ea typeface="Times New Roman"/>
                      </a:endParaRPr>
                    </a:p>
                    <a:p>
                      <a:pPr algn="just">
                        <a:spcAft>
                          <a:spcPts val="0"/>
                        </a:spcAft>
                      </a:pPr>
                      <a:r>
                        <a:rPr lang="ru-RU" sz="900" i="1" dirty="0">
                          <a:latin typeface="Times New Roman"/>
                          <a:ea typeface="Times New Roman"/>
                        </a:rPr>
                        <a:t>   Во-первых, надо, чтобы товар на рынке был узнаваем. Для этого используют рекламу, которая должна подчеркнуть преимущества товара перед аналогичными, но выпускаемыми другими фирмами. В то же время реклама не должна принижать, оскорблять конкретный товар конкурентов. </a:t>
                      </a:r>
                      <a:endParaRPr lang="ru-RU" sz="900" dirty="0">
                        <a:latin typeface="Times New Roman"/>
                        <a:ea typeface="Times New Roman"/>
                      </a:endParaRPr>
                    </a:p>
                    <a:p>
                      <a:pPr algn="just">
                        <a:spcAft>
                          <a:spcPts val="0"/>
                        </a:spcAft>
                      </a:pPr>
                      <a:r>
                        <a:rPr lang="ru-RU" sz="900" i="1" dirty="0">
                          <a:latin typeface="Times New Roman"/>
                          <a:ea typeface="Times New Roman"/>
                        </a:rPr>
                        <a:t>  Во-вторых, покупательский спрос во многом зависит от внешней привлекательности товара. Замечено, например, что один и тот же сорт конфет продавали без обёртки и в яркой упаковочной бумаге. Вторые раскупались гораздо быстрее, чем первые, хотя на вкус были абсолютно одинаковыми.</a:t>
                      </a:r>
                      <a:endParaRPr lang="ru-RU" sz="900" dirty="0">
                        <a:latin typeface="Times New Roman"/>
                        <a:ea typeface="Times New Roman"/>
                      </a:endParaRPr>
                    </a:p>
                    <a:p>
                      <a:pPr algn="just">
                        <a:spcAft>
                          <a:spcPts val="0"/>
                        </a:spcAft>
                      </a:pPr>
                      <a:r>
                        <a:rPr lang="ru-RU" sz="900" i="1" dirty="0">
                          <a:latin typeface="Times New Roman"/>
                          <a:ea typeface="Times New Roman"/>
                        </a:rPr>
                        <a:t>  В-третьих, производители товаров, стремящиеся обойти конкурентов, прибегают и к производству новых товаров. Это заметно на современных молочных фермах. Есть такие, которые производят молоко и продают его посредникам. Другие же не только производят молоко, но и перерабатывают его сами, и продают уже в виде готовой продукции: пакетированное молоко, сухое молоко, сливки, йогурты и проч. Чем богаче ассортимент, тем больше прибыль.</a:t>
                      </a:r>
                      <a:endParaRPr lang="ru-RU" sz="900" dirty="0">
                        <a:latin typeface="Times New Roman"/>
                        <a:ea typeface="Times New Roman"/>
                      </a:endParaRPr>
                    </a:p>
                    <a:p>
                      <a:pPr algn="just">
                        <a:spcAft>
                          <a:spcPts val="0"/>
                        </a:spcAft>
                      </a:pPr>
                      <a:r>
                        <a:rPr lang="ru-RU" sz="900" i="1" dirty="0">
                          <a:latin typeface="Times New Roman"/>
                          <a:ea typeface="Times New Roman"/>
                        </a:rPr>
                        <a:t>  В-четвёртых, бывает и так, что производитель снижает цены на товар, чтобы увеличить товарооборот. Но такое доступно преимущественно крупным предприятиям. Мелкие же от такой меры могут разориться, т.к. у них товарооборот ниже.</a:t>
                      </a:r>
                      <a:endParaRPr lang="ru-RU" sz="900" dirty="0">
                        <a:latin typeface="Times New Roman"/>
                        <a:ea typeface="Times New Roman"/>
                      </a:endParaRPr>
                    </a:p>
                    <a:p>
                      <a:pPr algn="l">
                        <a:spcAft>
                          <a:spcPts val="0"/>
                        </a:spcAft>
                      </a:pPr>
                      <a:r>
                        <a:rPr lang="ru-RU" sz="900" i="1" dirty="0">
                          <a:latin typeface="Times New Roman"/>
                          <a:ea typeface="Times New Roman"/>
                        </a:rPr>
                        <a:t>  Все, упомянутые мною типы конкуренции называют цивилизованными. Именно они способствуют улучшению наилучших качеств продуктов.</a:t>
                      </a:r>
                      <a:endParaRPr lang="ru-RU" sz="900" dirty="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1800">
                <a:tc>
                  <a:txBody>
                    <a:bodyPr/>
                    <a:lstStyle/>
                    <a:p>
                      <a:pPr algn="l">
                        <a:spcAft>
                          <a:spcPts val="0"/>
                        </a:spcAft>
                      </a:pPr>
                      <a:r>
                        <a:rPr lang="ru-RU" sz="900">
                          <a:latin typeface="Times New Roman"/>
                          <a:ea typeface="Times New Roman"/>
                        </a:rPr>
                        <a:t>Т1</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900" i="1">
                          <a:latin typeface="Times New Roman"/>
                          <a:ea typeface="Times New Roman"/>
                        </a:rPr>
                        <a:t>3. Прибегающие к этому типу конкуренции, для достижения высокой, стабильной прибыли используют следующие методы: шантаж, подкуп работников у соперников, промышленный шпионаж, террор и проч. В России в период перехода от командно- административной экономики к рыночной таких примеров было немало. Это было возможно из-за несовершенства законодательной базы рыночной экономики.</a:t>
                      </a:r>
                      <a:endParaRPr lang="ru-RU" sz="90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5080">
                <a:tc>
                  <a:txBody>
                    <a:bodyPr/>
                    <a:lstStyle/>
                    <a:p>
                      <a:pPr algn="l">
                        <a:spcAft>
                          <a:spcPts val="0"/>
                        </a:spcAft>
                      </a:pPr>
                      <a:r>
                        <a:rPr lang="ru-RU" sz="900">
                          <a:latin typeface="Times New Roman"/>
                          <a:ea typeface="Times New Roman"/>
                        </a:rPr>
                        <a:t> А1</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900" i="1">
                          <a:latin typeface="Times New Roman"/>
                          <a:ea typeface="Times New Roman"/>
                        </a:rPr>
                        <a:t>4. Конкуренция не только способствует обеспечению наилучших качеств товаров и услуг. Есть ещё так называемая «дикая», нецивилизованная конкуренция, которая развивает наихудшие качества людей.</a:t>
                      </a:r>
                      <a:endParaRPr lang="ru-RU" sz="90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3440">
                <a:tc>
                  <a:txBody>
                    <a:bodyPr/>
                    <a:lstStyle/>
                    <a:p>
                      <a:pPr algn="l">
                        <a:spcAft>
                          <a:spcPts val="0"/>
                        </a:spcAft>
                      </a:pPr>
                      <a:r>
                        <a:rPr lang="ru-RU" sz="900">
                          <a:latin typeface="Times New Roman"/>
                          <a:ea typeface="Times New Roman"/>
                        </a:rPr>
                        <a:t> А2</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900" i="1">
                          <a:latin typeface="Times New Roman"/>
                          <a:ea typeface="Times New Roman"/>
                        </a:rPr>
                        <a:t>5.  Как тут не вспомнить слова Д. Сарноффа о том, что конкуренция обеспечивает наилучшие качества продуктов и развивает наихудшие качества людей. Я с глубоким уважением отношусь к тем, кто ведёт цивилизованную конкуренцию, порицаю тех, кто, поправ мораль, ведёт дикую борьбу за деньги.</a:t>
                      </a:r>
                      <a:endParaRPr lang="ru-RU" sz="90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565">
                <a:tc>
                  <a:txBody>
                    <a:bodyPr/>
                    <a:lstStyle/>
                    <a:p>
                      <a:pPr algn="l">
                        <a:spcAft>
                          <a:spcPts val="0"/>
                        </a:spcAft>
                      </a:pPr>
                      <a:r>
                        <a:rPr lang="ru-RU" sz="900">
                          <a:latin typeface="Times New Roman"/>
                          <a:ea typeface="Times New Roman"/>
                        </a:rPr>
                        <a:t> Т2</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900" i="1" dirty="0">
                          <a:latin typeface="Times New Roman"/>
                          <a:ea typeface="Times New Roman"/>
                        </a:rPr>
                        <a:t>6.Каково же значение  конкуренции в рыночной экономике?</a:t>
                      </a:r>
                      <a:endParaRPr lang="ru-RU" sz="900" dirty="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565">
                <a:tc>
                  <a:txBody>
                    <a:bodyPr/>
                    <a:lstStyle/>
                    <a:p>
                      <a:pPr algn="l">
                        <a:spcAft>
                          <a:spcPts val="0"/>
                        </a:spcAft>
                      </a:pPr>
                      <a:r>
                        <a:rPr lang="ru-RU" sz="900">
                          <a:latin typeface="Times New Roman"/>
                          <a:ea typeface="Times New Roman"/>
                        </a:rPr>
                        <a:t> А1</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ru-RU" sz="900" i="1">
                          <a:latin typeface="Times New Roman"/>
                          <a:ea typeface="Times New Roman"/>
                        </a:rPr>
                        <a:t>7.</a:t>
                      </a:r>
                      <a:endParaRPr lang="ru-RU" sz="90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1800">
                <a:tc>
                  <a:txBody>
                    <a:bodyPr/>
                    <a:lstStyle/>
                    <a:p>
                      <a:pPr algn="l">
                        <a:spcAft>
                          <a:spcPts val="0"/>
                        </a:spcAft>
                      </a:pPr>
                      <a:r>
                        <a:rPr lang="ru-RU" sz="900">
                          <a:latin typeface="Times New Roman"/>
                          <a:ea typeface="Times New Roman"/>
                        </a:rPr>
                        <a:t> А2</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900" i="1">
                          <a:latin typeface="Times New Roman"/>
                          <a:ea typeface="Times New Roman"/>
                        </a:rPr>
                        <a:t>8. Бывает и так, что некоторые предприниматели, объединившиеся в монополию, необоснованно повышают цены на товары или услуги. Такие способы ведения успешного бизнеса антигуманны. Против них выступает не только мораль, но и  государство. Например, в США ещё в конце </a:t>
                      </a:r>
                      <a:r>
                        <a:rPr lang="en-US" sz="900" i="1">
                          <a:latin typeface="Times New Roman"/>
                          <a:ea typeface="Times New Roman"/>
                        </a:rPr>
                        <a:t>XIX</a:t>
                      </a:r>
                      <a:r>
                        <a:rPr lang="ru-RU" sz="900" i="1">
                          <a:latin typeface="Times New Roman"/>
                          <a:ea typeface="Times New Roman"/>
                        </a:rPr>
                        <a:t> века антитрестовские законы. А в современной истории России в 90-е гг., был принят целый ряд антимонополистических законов. </a:t>
                      </a:r>
                      <a:endParaRPr lang="ru-RU" sz="90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695">
                <a:tc>
                  <a:txBody>
                    <a:bodyPr/>
                    <a:lstStyle/>
                    <a:p>
                      <a:pPr algn="l">
                        <a:spcAft>
                          <a:spcPts val="0"/>
                        </a:spcAft>
                      </a:pPr>
                      <a:r>
                        <a:rPr lang="ru-RU" sz="900">
                          <a:latin typeface="Times New Roman"/>
                          <a:ea typeface="Times New Roman"/>
                        </a:rPr>
                        <a:t> В</a:t>
                      </a: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900" i="1" dirty="0">
                          <a:latin typeface="Times New Roman"/>
                          <a:ea typeface="Times New Roman"/>
                        </a:rPr>
                        <a:t> 9. Необходимым условием рыночной экономики является конкуренция, т.е. соперничество, борьба между предприятиями, производящими сходную продукцию.</a:t>
                      </a:r>
                      <a:endParaRPr lang="ru-RU" sz="900" dirty="0">
                        <a:latin typeface="Times New Roman"/>
                        <a:ea typeface="Times New Roman"/>
                      </a:endParaRPr>
                    </a:p>
                    <a:p>
                      <a:pPr algn="l">
                        <a:spcAft>
                          <a:spcPts val="0"/>
                        </a:spcAft>
                      </a:pPr>
                      <a:r>
                        <a:rPr lang="ru-RU" sz="900" i="1" dirty="0">
                          <a:latin typeface="Times New Roman"/>
                          <a:ea typeface="Times New Roman"/>
                        </a:rPr>
                        <a:t> </a:t>
                      </a:r>
                      <a:endParaRPr lang="ru-RU" sz="900" dirty="0">
                        <a:latin typeface="Times New Roman"/>
                        <a:ea typeface="Times New Roman"/>
                      </a:endParaRPr>
                    </a:p>
                  </a:txBody>
                  <a:tcPr marL="34636" marR="346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Таблица 5"/>
          <p:cNvGraphicFramePr>
            <a:graphicFrameLocks noGrp="1"/>
          </p:cNvGraphicFramePr>
          <p:nvPr/>
        </p:nvGraphicFramePr>
        <p:xfrm>
          <a:off x="0" y="6286520"/>
          <a:ext cx="8143901" cy="571480"/>
        </p:xfrm>
        <a:graphic>
          <a:graphicData uri="http://schemas.openxmlformats.org/drawingml/2006/table">
            <a:tbl>
              <a:tblPr/>
              <a:tblGrid>
                <a:gridCol w="1818310"/>
                <a:gridCol w="654782"/>
                <a:gridCol w="656369"/>
                <a:gridCol w="656369"/>
                <a:gridCol w="683353"/>
                <a:gridCol w="863518"/>
                <a:gridCol w="739706"/>
                <a:gridCol w="740500"/>
                <a:gridCol w="740500"/>
                <a:gridCol w="590494"/>
              </a:tblGrid>
              <a:tr h="281507">
                <a:tc>
                  <a:txBody>
                    <a:bodyPr/>
                    <a:lstStyle/>
                    <a:p>
                      <a:pPr algn="just">
                        <a:spcAft>
                          <a:spcPts val="0"/>
                        </a:spcAft>
                      </a:pPr>
                      <a:r>
                        <a:rPr lang="ru-RU" sz="1000" dirty="0">
                          <a:latin typeface="Times New Roman"/>
                          <a:ea typeface="Times New Roman"/>
                        </a:rPr>
                        <a:t>Элементы композиции</a:t>
                      </a:r>
                      <a:endParaRPr lang="ru-RU" sz="1100" dirty="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ru-RU" sz="1000">
                          <a:latin typeface="Times New Roman"/>
                          <a:ea typeface="Times New Roman"/>
                        </a:rPr>
                        <a:t>В</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П</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Т1</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А1</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А2</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Т2</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А1</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А2</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dirty="0">
                          <a:latin typeface="Times New Roman"/>
                          <a:ea typeface="Times New Roman"/>
                        </a:rPr>
                        <a:t>В</a:t>
                      </a:r>
                      <a:endParaRPr lang="ru-RU" sz="1100" dirty="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973">
                <a:tc>
                  <a:txBody>
                    <a:bodyPr/>
                    <a:lstStyle/>
                    <a:p>
                      <a:pPr algn="just">
                        <a:spcAft>
                          <a:spcPts val="0"/>
                        </a:spcAft>
                      </a:pPr>
                      <a:r>
                        <a:rPr lang="ru-RU" sz="1000" dirty="0">
                          <a:latin typeface="Times New Roman"/>
                          <a:ea typeface="Times New Roman"/>
                        </a:rPr>
                        <a:t>Части текста</a:t>
                      </a:r>
                      <a:endParaRPr lang="ru-RU" sz="1100" dirty="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a:latin typeface="Times New Roman"/>
                          <a:ea typeface="Times New Roman"/>
                        </a:rPr>
                        <a:t> </a:t>
                      </a:r>
                      <a:endParaRPr lang="ru-RU" sz="110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000" dirty="0">
                          <a:latin typeface="Times New Roman"/>
                          <a:ea typeface="Times New Roman"/>
                        </a:rPr>
                        <a:t> </a:t>
                      </a:r>
                      <a:endParaRPr lang="ru-RU" sz="1100" dirty="0">
                        <a:latin typeface="Times New Roman"/>
                        <a:ea typeface="Times New Roman"/>
                      </a:endParaRPr>
                    </a:p>
                  </a:txBody>
                  <a:tcPr marL="64162" marR="64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Стрелка вправо 6"/>
          <p:cNvSpPr/>
          <p:nvPr/>
        </p:nvSpPr>
        <p:spPr>
          <a:xfrm rot="16200000">
            <a:off x="8143868" y="5786454"/>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8143900" y="6286520"/>
            <a:ext cx="1000100" cy="369332"/>
          </a:xfrm>
          <a:prstGeom prst="rect">
            <a:avLst/>
          </a:prstGeom>
          <a:noFill/>
        </p:spPr>
        <p:txBody>
          <a:bodyPr wrap="square" rtlCol="0">
            <a:spAutoFit/>
          </a:bodyPr>
          <a:lstStyle/>
          <a:p>
            <a:r>
              <a:rPr lang="ru-RU" dirty="0" smtClean="0">
                <a:hlinkClick r:id="rId2" action="ppaction://hlinksldjump"/>
              </a:rPr>
              <a:t>назад</a:t>
            </a:r>
            <a:endParaRPr lang="ru-RU" dirty="0"/>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smtClean="0"/>
              <a:t>Приложение №6</a:t>
            </a:r>
            <a:endParaRPr lang="ru-RU" dirty="0"/>
          </a:p>
        </p:txBody>
      </p:sp>
      <p:sp>
        <p:nvSpPr>
          <p:cNvPr id="3" name="Прямоугольник 2"/>
          <p:cNvSpPr/>
          <p:nvPr/>
        </p:nvSpPr>
        <p:spPr>
          <a:xfrm>
            <a:off x="0" y="357166"/>
            <a:ext cx="8143900"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u-RU" sz="1600" dirty="0" smtClean="0"/>
              <a:t>Задание: проанализируй данный ниже текст с точки зрения требований к эссе. Найди ошибки.</a:t>
            </a:r>
            <a:endParaRPr lang="ru-RU" sz="1600" dirty="0"/>
          </a:p>
        </p:txBody>
      </p:sp>
      <p:sp>
        <p:nvSpPr>
          <p:cNvPr id="4" name="Прямоугольник 3"/>
          <p:cNvSpPr/>
          <p:nvPr/>
        </p:nvSpPr>
        <p:spPr>
          <a:xfrm>
            <a:off x="0" y="928670"/>
            <a:ext cx="8143900" cy="58477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ru-RU" sz="1600" dirty="0" smtClean="0"/>
              <a:t>Тема: «Устойчивость обществу придают или цепи или собственность».</a:t>
            </a:r>
          </a:p>
          <a:p>
            <a:pPr algn="r"/>
            <a:r>
              <a:rPr lang="ru-RU" sz="1600" dirty="0" smtClean="0"/>
              <a:t>(Ф.Искандер).</a:t>
            </a:r>
            <a:endParaRPr lang="ru-RU" sz="1600" dirty="0"/>
          </a:p>
        </p:txBody>
      </p:sp>
      <p:sp>
        <p:nvSpPr>
          <p:cNvPr id="5" name="Прямоугольник 4"/>
          <p:cNvSpPr/>
          <p:nvPr/>
        </p:nvSpPr>
        <p:spPr>
          <a:xfrm>
            <a:off x="0" y="1500174"/>
            <a:ext cx="8143900" cy="4524315"/>
          </a:xfrm>
          <a:prstGeom prst="rect">
            <a:avLst/>
          </a:prstGeom>
        </p:spPr>
        <p:txBody>
          <a:bodyPr wrap="square">
            <a:spAutoFit/>
          </a:bodyPr>
          <a:lstStyle/>
          <a:p>
            <a:r>
              <a:rPr lang="ru-RU" sz="1200" i="1" dirty="0" smtClean="0"/>
              <a:t>Я полностью согласна с позицией Ф. Искандера. Смысловую нагрузку в данном высказывании несёт в себе слово «устойчивость», синонимом к которому является слово «стабильность». Попытаемся разобраться, каким образом «цепи» и «собственность» придают стабильность обществу. Думаю, что существуют разные виды стабильности. С одной стороны – негативная стабильность на уровне консерватизма, а с другой - позитивная на уровне либерализма.</a:t>
            </a:r>
            <a:endParaRPr lang="ru-RU" sz="1200" dirty="0" smtClean="0"/>
          </a:p>
          <a:p>
            <a:r>
              <a:rPr lang="ru-RU" sz="1200" i="1" dirty="0" smtClean="0"/>
              <a:t>   Стабильным было наше государство в период Советской власти. Тогда отсутствовала обратная связь между потребителем и производителем. При отсутствии конкуренции такая ситуация вела к тому, что производители могли работать, невзирая на качество продукции. Поэтому государственным органам приходится специально побуждать предприятия заботиться о качестве производимого товара. Директивный план принимался центром. Государство являлось собственником произведённой продукции и осуществляло её распределение. Контроль выполнения плана, принявшего форму закона, происходил на основе административно-уголовной ответственности. При этом зарплата не служила стимулом к труду. У многих формировалась психология социального иждивенчества. Наблюдался дефицит товаров повседневного спроса. Все эти минусы командно-административной экономики иначе как цепями не назовёшь, потому что они сдерживали развитие экономики. Но были и свои плюсы: низкие цены, гарантированные заработки, отсутствие безработных и в итоге – устойчивое развитие без экономических кризисов. Неэффективность чисто командных методов в экономике проявила себя довольно рано: в 60-70-е годы наблюдались попытки осуществления экономических реформ. </a:t>
            </a:r>
            <a:endParaRPr lang="ru-RU" sz="1200" dirty="0" smtClean="0"/>
          </a:p>
          <a:p>
            <a:r>
              <a:rPr lang="ru-RU" sz="1200" i="1" dirty="0" smtClean="0"/>
              <a:t>   Более приемлемой формой устойчивости общества является собственность. Считаю, что Ф. Искандер имел в виду частную собственность. Потому что именно она способствует. устойчивому развитию общества.</a:t>
            </a:r>
            <a:endParaRPr lang="ru-RU" sz="1200" dirty="0" smtClean="0"/>
          </a:p>
          <a:p>
            <a:r>
              <a:rPr lang="ru-RU" sz="1200" i="1" dirty="0" smtClean="0"/>
              <a:t>  Мы все хотим жить в стабильном обществе. Но если бы нас поставили перед выбором, что лучше. Большинство бы выбрало рыночную экономику со свободой частной собственности, а не командно-административную экономику с её цепями.</a:t>
            </a:r>
            <a:endParaRPr lang="ru-RU" sz="1200" dirty="0"/>
          </a:p>
        </p:txBody>
      </p:sp>
      <p:sp>
        <p:nvSpPr>
          <p:cNvPr id="6" name="Стрелка вправо 5"/>
          <p:cNvSpPr/>
          <p:nvPr/>
        </p:nvSpPr>
        <p:spPr>
          <a:xfrm rot="16200000">
            <a:off x="8143868" y="5786454"/>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p:cNvSpPr txBox="1"/>
          <p:nvPr/>
        </p:nvSpPr>
        <p:spPr>
          <a:xfrm>
            <a:off x="8072462" y="6286520"/>
            <a:ext cx="1214446" cy="369332"/>
          </a:xfrm>
          <a:prstGeom prst="rect">
            <a:avLst/>
          </a:prstGeom>
          <a:noFill/>
        </p:spPr>
        <p:txBody>
          <a:bodyPr wrap="square" rtlCol="0">
            <a:spAutoFit/>
          </a:bodyPr>
          <a:lstStyle/>
          <a:p>
            <a:r>
              <a:rPr lang="ru-RU" dirty="0" smtClean="0">
                <a:hlinkClick r:id="rId2" action="ppaction://hlinksldjump"/>
              </a:rPr>
              <a:t>назад</a:t>
            </a:r>
            <a:endParaRPr lang="ru-RU"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трелка вправо 1"/>
          <p:cNvSpPr/>
          <p:nvPr/>
        </p:nvSpPr>
        <p:spPr>
          <a:xfrm rot="16200000">
            <a:off x="8143868" y="5786454"/>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a:hlinkClick r:id="rId2" action="ppaction://hlinksldjump"/>
          </p:cNvPr>
          <p:cNvSpPr txBox="1"/>
          <p:nvPr/>
        </p:nvSpPr>
        <p:spPr>
          <a:xfrm>
            <a:off x="8072462" y="6286520"/>
            <a:ext cx="1214446" cy="369332"/>
          </a:xfrm>
          <a:prstGeom prst="rect">
            <a:avLst/>
          </a:prstGeom>
          <a:noFill/>
        </p:spPr>
        <p:txBody>
          <a:bodyPr wrap="square" rtlCol="0">
            <a:spAutoFit/>
          </a:bodyPr>
          <a:lstStyle/>
          <a:p>
            <a:r>
              <a:rPr lang="ru-RU" dirty="0" smtClean="0"/>
              <a:t>назад</a:t>
            </a:r>
            <a:endParaRPr lang="ru-RU" dirty="0"/>
          </a:p>
        </p:txBody>
      </p:sp>
      <p:sp>
        <p:nvSpPr>
          <p:cNvPr id="4" name="Прямоугольник 3"/>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smtClean="0"/>
              <a:t>Приложение №7</a:t>
            </a:r>
            <a:endParaRPr lang="ru-RU" dirty="0"/>
          </a:p>
        </p:txBody>
      </p:sp>
      <p:sp>
        <p:nvSpPr>
          <p:cNvPr id="5" name="Прямоугольник 4"/>
          <p:cNvSpPr/>
          <p:nvPr/>
        </p:nvSpPr>
        <p:spPr>
          <a:xfrm>
            <a:off x="0" y="357166"/>
            <a:ext cx="8143900"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u-RU" sz="1600" dirty="0" smtClean="0"/>
              <a:t>Задание: проанализируй данный ниже текст с точки зрения требований к эссе. Найди ошибки.</a:t>
            </a:r>
            <a:endParaRPr lang="ru-RU" sz="1600" dirty="0"/>
          </a:p>
        </p:txBody>
      </p:sp>
      <p:sp>
        <p:nvSpPr>
          <p:cNvPr id="6" name="Прямоугольник 5"/>
          <p:cNvSpPr/>
          <p:nvPr/>
        </p:nvSpPr>
        <p:spPr>
          <a:xfrm>
            <a:off x="0" y="928670"/>
            <a:ext cx="8143900" cy="58477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ru-RU" sz="1600" dirty="0" smtClean="0"/>
              <a:t>« Бизнес – искусство извлекать деньги из кармана другого человека, не прибегая к насилию».                                                                                     (М. Амстердам.)</a:t>
            </a:r>
            <a:endParaRPr lang="ru-RU" sz="1600" dirty="0"/>
          </a:p>
        </p:txBody>
      </p:sp>
      <p:sp>
        <p:nvSpPr>
          <p:cNvPr id="7" name="Прямоугольник 6"/>
          <p:cNvSpPr/>
          <p:nvPr/>
        </p:nvSpPr>
        <p:spPr>
          <a:xfrm>
            <a:off x="0" y="1500174"/>
            <a:ext cx="8143900" cy="5262979"/>
          </a:xfrm>
          <a:prstGeom prst="rect">
            <a:avLst/>
          </a:prstGeom>
        </p:spPr>
        <p:txBody>
          <a:bodyPr wrap="square">
            <a:spAutoFit/>
          </a:bodyPr>
          <a:lstStyle/>
          <a:p>
            <a:r>
              <a:rPr lang="ru-RU" sz="1200" i="1" dirty="0" smtClean="0"/>
              <a:t>М. Амстердам дал, на мой взгляд, очень точное определение слова «бизнес». Удачно подобрано сравнение бизнеса и искусства, как вида творчества. Действительно, без творческого отношения построить удачный бизнес сложно. Но словом искусство называют не только вид творчества, но и определённые умения, знание дела, мастерство. Попробую доказать, что бизнес есть искусство.</a:t>
            </a:r>
            <a:endParaRPr lang="ru-RU" sz="1200" dirty="0" smtClean="0"/>
          </a:p>
          <a:p>
            <a:r>
              <a:rPr lang="ru-RU" sz="1200" i="1" dirty="0" smtClean="0"/>
              <a:t>Развитие рыночных отношений в современной России подтолкнуло к проявлению экономической самостоятельности значительное количество людей. Появилась большая социально-экономическая группа, называемая предпринимателями или бизнесменами. Не каждого  ждал успех. Выстояли те, кто обладал предпринимательскими способностями. </a:t>
            </a:r>
            <a:endParaRPr lang="ru-RU" sz="1200" dirty="0" smtClean="0"/>
          </a:p>
          <a:p>
            <a:r>
              <a:rPr lang="ru-RU" sz="1200" i="1" dirty="0" smtClean="0"/>
              <a:t>Любой предприниматель, организуя своё дело, руководствуется принципом: доходы должны превышать расходы. Как соблюсти этот принцип? </a:t>
            </a:r>
            <a:endParaRPr lang="ru-RU" sz="1200" dirty="0" smtClean="0"/>
          </a:p>
          <a:p>
            <a:r>
              <a:rPr lang="ru-RU" sz="1200" i="1" dirty="0" smtClean="0"/>
              <a:t>Прежде всего, для начала бизнеса нужен стартовый капитал. Где его взять? Существуют внутренние и внешние источники финансирования. К внутренним источникам относится  самофинансирование, т.е. финансирование бизнеса за свой счёт. Если же своих средств не хватает, можно взять кредит в банке или найти инвестора. Но потом придётся отдавать проценты за деньги, полученные на развитие бизнеса. Выбор кредитора, инвеститора очень ответственный шаг. Они должны быть надёжными и давать деньги под меньший процент, предоставлять отсрочки платежа. Иначе твой бизнес будет не столь успешным. Конечно, открывать своё дело за счёт личных сбережений куда выгоднее, только такое не всем начинающим бизнесменам под силу. Бывает и так, при чём очень часто, что удачный старт берут и те предприниматели, которые прибегают к внешним источникам финансирования.</a:t>
            </a:r>
            <a:endParaRPr lang="ru-RU" sz="1200" dirty="0" smtClean="0"/>
          </a:p>
          <a:p>
            <a:r>
              <a:rPr lang="ru-RU" sz="1200" i="1" dirty="0" smtClean="0"/>
              <a:t>Принятие самостоятельного решения что? как? для кого производить? Может не принести многим ожидаемого результата. Везёт тем, кто сумеет вовремя сориентироваться на потребности рынка и платёжеспособность потребителя.</a:t>
            </a:r>
            <a:endParaRPr lang="ru-RU" sz="1200" dirty="0" smtClean="0"/>
          </a:p>
          <a:p>
            <a:r>
              <a:rPr lang="ru-RU" sz="1200" i="1" dirty="0" smtClean="0"/>
              <a:t>Умение выстоять в условиях рыночной конкуренции – удел не многих бизнесменов. Знание способов цивилизованной конкуренции и законов о конкуренции делает бизнес прибыльным.</a:t>
            </a:r>
            <a:endParaRPr lang="ru-RU" sz="1200" dirty="0" smtClean="0"/>
          </a:p>
          <a:p>
            <a:r>
              <a:rPr lang="ru-RU" sz="1200" i="1" dirty="0" smtClean="0"/>
              <a:t>Таким образом, можно получать прибыль, не прибегая к насилию. А это настоящее искусство, мастерство, о которых говорил М. Амстердам. И мне, как потребителю, хочется, чтобы каждый бизнесмен в совершенстве овладел этим искусством. Искусный бизнесмен выгоден и обществу и государству!</a:t>
            </a:r>
            <a:endParaRPr lang="ru-RU" sz="1200"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857232"/>
            <a:ext cx="8143900" cy="501675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ru-RU" sz="3200" b="1" dirty="0"/>
              <a:t>Цель:</a:t>
            </a:r>
            <a:r>
              <a:rPr lang="ru-RU" sz="3200" dirty="0"/>
              <a:t> отработка навыков написания эссе по обществознанию</a:t>
            </a:r>
            <a:r>
              <a:rPr lang="ru-RU" sz="3200" dirty="0" smtClean="0"/>
              <a:t>.</a:t>
            </a:r>
          </a:p>
          <a:p>
            <a:endParaRPr lang="ru-RU" sz="3200" b="1" dirty="0"/>
          </a:p>
          <a:p>
            <a:endParaRPr lang="ru-RU" sz="3200" b="1" dirty="0"/>
          </a:p>
          <a:p>
            <a:r>
              <a:rPr lang="ru-RU" sz="3200" b="1" dirty="0"/>
              <a:t>Задачи</a:t>
            </a:r>
            <a:r>
              <a:rPr lang="ru-RU" sz="3200" dirty="0"/>
              <a:t> предполагают формирование следующих умений и навыков:</a:t>
            </a:r>
          </a:p>
          <a:p>
            <a:pPr marL="342900" lvl="0" indent="-342900">
              <a:buFont typeface="+mj-lt"/>
              <a:buAutoNum type="arabicPeriod"/>
            </a:pPr>
            <a:r>
              <a:rPr lang="ru-RU" sz="3200" dirty="0"/>
              <a:t>Выбирать тему эссе.</a:t>
            </a:r>
          </a:p>
          <a:p>
            <a:pPr marL="342900" lvl="0" indent="-342900">
              <a:buFont typeface="+mj-lt"/>
              <a:buAutoNum type="arabicPeriod"/>
            </a:pPr>
            <a:r>
              <a:rPr lang="ru-RU" sz="3200" dirty="0"/>
              <a:t>Определять проблему эссе.</a:t>
            </a:r>
          </a:p>
          <a:p>
            <a:pPr marL="342900" lvl="0" indent="-342900">
              <a:buFont typeface="+mj-lt"/>
              <a:buAutoNum type="arabicPeriod"/>
            </a:pPr>
            <a:r>
              <a:rPr lang="ru-RU" sz="3200" dirty="0"/>
              <a:t>Формулировать проблему эссе.</a:t>
            </a:r>
          </a:p>
          <a:p>
            <a:pPr marL="342900" lvl="0" indent="-342900">
              <a:buFont typeface="+mj-lt"/>
              <a:buAutoNum type="arabicPeriod"/>
            </a:pPr>
            <a:r>
              <a:rPr lang="ru-RU" sz="3200" dirty="0"/>
              <a:t>Выстраивать композицию эссе.</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трелка вправо 1"/>
          <p:cNvSpPr/>
          <p:nvPr/>
        </p:nvSpPr>
        <p:spPr>
          <a:xfrm rot="16200000">
            <a:off x="8143868" y="5786454"/>
            <a:ext cx="785818"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a:hlinkClick r:id="rId2" action="ppaction://hlinksldjump"/>
          </p:cNvPr>
          <p:cNvSpPr txBox="1"/>
          <p:nvPr/>
        </p:nvSpPr>
        <p:spPr>
          <a:xfrm>
            <a:off x="8072462" y="6286520"/>
            <a:ext cx="1214446" cy="369332"/>
          </a:xfrm>
          <a:prstGeom prst="rect">
            <a:avLst/>
          </a:prstGeom>
          <a:noFill/>
        </p:spPr>
        <p:txBody>
          <a:bodyPr wrap="square" rtlCol="0">
            <a:spAutoFit/>
          </a:bodyPr>
          <a:lstStyle/>
          <a:p>
            <a:r>
              <a:rPr lang="ru-RU" dirty="0" smtClean="0"/>
              <a:t>назад</a:t>
            </a:r>
            <a:endParaRPr lang="ru-RU" dirty="0"/>
          </a:p>
        </p:txBody>
      </p:sp>
      <p:sp>
        <p:nvSpPr>
          <p:cNvPr id="4" name="Прямоугольник 3"/>
          <p:cNvSpPr/>
          <p:nvPr/>
        </p:nvSpPr>
        <p:spPr>
          <a:xfrm>
            <a:off x="6215074" y="0"/>
            <a:ext cx="1930337"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u-RU" u="sng" dirty="0" smtClean="0"/>
              <a:t>Приложение №8</a:t>
            </a:r>
            <a:endParaRPr lang="ru-RU" dirty="0"/>
          </a:p>
        </p:txBody>
      </p:sp>
      <p:sp>
        <p:nvSpPr>
          <p:cNvPr id="5" name="Прямоугольник 4"/>
          <p:cNvSpPr/>
          <p:nvPr/>
        </p:nvSpPr>
        <p:spPr>
          <a:xfrm>
            <a:off x="0" y="428604"/>
            <a:ext cx="8143900" cy="5847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u-RU" sz="1600" dirty="0" smtClean="0"/>
              <a:t>Задание: проанализируй  данный ниже текст с точки зрения требований к эссе. Найди ошибки.</a:t>
            </a:r>
            <a:endParaRPr lang="ru-RU" sz="1600" dirty="0"/>
          </a:p>
        </p:txBody>
      </p:sp>
      <p:sp>
        <p:nvSpPr>
          <p:cNvPr id="6" name="Прямоугольник 5"/>
          <p:cNvSpPr/>
          <p:nvPr/>
        </p:nvSpPr>
        <p:spPr>
          <a:xfrm>
            <a:off x="0" y="1000108"/>
            <a:ext cx="8143900" cy="58477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ru-RU" sz="1600" dirty="0" smtClean="0"/>
              <a:t>Тема: « Бизнес – искусство извлекать деньги из кармана другого человека, не прибегая к насилию».                                                                    (М. Амстердам.)</a:t>
            </a:r>
            <a:endParaRPr lang="ru-RU" sz="1600" dirty="0"/>
          </a:p>
        </p:txBody>
      </p:sp>
      <p:sp>
        <p:nvSpPr>
          <p:cNvPr id="7" name="Прямоугольник 6"/>
          <p:cNvSpPr/>
          <p:nvPr/>
        </p:nvSpPr>
        <p:spPr>
          <a:xfrm>
            <a:off x="0" y="1571612"/>
            <a:ext cx="8143900" cy="4708981"/>
          </a:xfrm>
          <a:prstGeom prst="rect">
            <a:avLst/>
          </a:prstGeom>
        </p:spPr>
        <p:txBody>
          <a:bodyPr wrap="square">
            <a:spAutoFit/>
          </a:bodyPr>
          <a:lstStyle/>
          <a:p>
            <a:r>
              <a:rPr lang="ru-RU" sz="1200" i="1" dirty="0" smtClean="0"/>
              <a:t>Я полностью согласна с точкой зрения М. Амстердама, о том, что бизнес есть искусство извлекать деньги из кармана другого человека, не прибегая к насилию. Автор затрагивает актуальную проблему: как бизнесмену заставить потребителя покупать именно его товар.</a:t>
            </a:r>
            <a:endParaRPr lang="ru-RU" sz="1200" dirty="0" smtClean="0"/>
          </a:p>
          <a:p>
            <a:r>
              <a:rPr lang="ru-RU" sz="1200" i="1" dirty="0" smtClean="0"/>
              <a:t> Действительно, на современном рынке между товаропроизводителями идёт борьба за «кошелёк потребителя». Что же делают бизнесмены, чтобы расположить потребителя к себе?</a:t>
            </a:r>
            <a:endParaRPr lang="ru-RU" sz="1200" dirty="0" smtClean="0"/>
          </a:p>
          <a:p>
            <a:r>
              <a:rPr lang="ru-RU" sz="1200" i="1" dirty="0" smtClean="0"/>
              <a:t>  Потребитель хочет всегда одного: приобрести товар лучшего качества и по наименьшей цене. А какие методы для этого использует производитель? Многие производители с целью завоевания «кошелька потребителя» используют рекламу, стараются придать товару внешне привлекательный вид, предлагают товары, которых нет у конкурентов.</a:t>
            </a:r>
            <a:endParaRPr lang="ru-RU" sz="1200" dirty="0" smtClean="0"/>
          </a:p>
          <a:p>
            <a:r>
              <a:rPr lang="ru-RU" sz="1200" i="1" dirty="0" smtClean="0"/>
              <a:t>На первый взгляд, ничего предосудительного в этих методах нет. Но на самом деле та же самая реклама может принести большой вред обществу и государству. Поэтому государство приняло закон о рекламе, в котором говорится о многих тонкостях рекламы, в том числе и о том, к каким методам не следует прибегать рекламодателю. В рекламных роликах, например, запрещено популяризировать культ насилия, жестокости. Сейчас при рекламе спиртных напитков и табачных изделий запрещено использовать образы людей. Многие помнят рекламу пива, героями которой были молодые люди. В своё время она сыграла пагубную роль. Трудно было устоять перед соблазном, когда со всех экранов призывали пить пиво и быть такими же крутыми, как герои донного ролика. Результат -  массовое увлечение молодёжи привело к росту алкоголизма. Эта реклама есть не что иное как насилие над сознанием потребителя с целью завладения его «кошельком».</a:t>
            </a:r>
            <a:endParaRPr lang="ru-RU" sz="1200" dirty="0" smtClean="0"/>
          </a:p>
          <a:p>
            <a:r>
              <a:rPr lang="ru-RU" sz="1200" i="1" dirty="0" smtClean="0"/>
              <a:t>Другим методом завоевания кошелька потребителя является создание внешней привлекательности товара. Хорошо, если внешняя привлекательность соответствует внутреннему содержанию. А то случается и так, что товар какой-либо фирмы не раскупается из-за низкого качества. И на какие уловки идут недобросовестные производители? Они улучшают внешний вид товара, а качество остаётся плохим. Потребитель покупает эту хитрость и оказывается обманутым. Это также насилие над сознанием потребителя</a:t>
            </a:r>
            <a:endParaRPr lang="ru-RU" sz="1200"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357298"/>
            <a:ext cx="8143900" cy="35394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u-RU" sz="3200" b="1" dirty="0"/>
              <a:t>Форма урока</a:t>
            </a:r>
            <a:r>
              <a:rPr lang="ru-RU" sz="3200" dirty="0"/>
              <a:t>: подготовка к экзаменам в течении двух уроков</a:t>
            </a:r>
            <a:r>
              <a:rPr lang="ru-RU" sz="3200" dirty="0" smtClean="0"/>
              <a:t>.</a:t>
            </a:r>
          </a:p>
          <a:p>
            <a:endParaRPr lang="ru-RU" sz="3200" dirty="0"/>
          </a:p>
          <a:p>
            <a:r>
              <a:rPr lang="ru-RU" sz="3200" b="1" dirty="0"/>
              <a:t>Оборудование:</a:t>
            </a:r>
            <a:r>
              <a:rPr lang="ru-RU" sz="3200" dirty="0"/>
              <a:t> раздаточный материал каждому учащемуся (спецификация ЕГЭ по обществознанию, практические задания, данные в приложениях).</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86116" y="285728"/>
            <a:ext cx="2191626" cy="584775"/>
          </a:xfrm>
          <a:prstGeom prst="rect">
            <a:avLst/>
          </a:prstGeom>
        </p:spPr>
        <p:style>
          <a:lnRef idx="3">
            <a:schemeClr val="lt1"/>
          </a:lnRef>
          <a:fillRef idx="1">
            <a:schemeClr val="accent2"/>
          </a:fillRef>
          <a:effectRef idx="1">
            <a:schemeClr val="accent2"/>
          </a:effectRef>
          <a:fontRef idx="minor">
            <a:schemeClr val="lt1"/>
          </a:fontRef>
        </p:style>
        <p:txBody>
          <a:bodyPr wrap="none">
            <a:spAutoFit/>
          </a:bodyPr>
          <a:lstStyle/>
          <a:p>
            <a:r>
              <a:rPr lang="ru-RU" sz="3200" b="1" dirty="0"/>
              <a:t>Ход урока</a:t>
            </a:r>
            <a:endParaRPr lang="ru-RU" sz="3200" dirty="0"/>
          </a:p>
        </p:txBody>
      </p:sp>
      <p:graphicFrame>
        <p:nvGraphicFramePr>
          <p:cNvPr id="4" name="Таблица 3"/>
          <p:cNvGraphicFramePr>
            <a:graphicFrameLocks noGrp="1"/>
          </p:cNvGraphicFramePr>
          <p:nvPr/>
        </p:nvGraphicFramePr>
        <p:xfrm>
          <a:off x="0" y="1000108"/>
          <a:ext cx="8143901" cy="5133704"/>
        </p:xfrm>
        <a:graphic>
          <a:graphicData uri="http://schemas.openxmlformats.org/drawingml/2006/table">
            <a:tbl>
              <a:tblPr/>
              <a:tblGrid>
                <a:gridCol w="631671"/>
                <a:gridCol w="868495"/>
                <a:gridCol w="1071570"/>
                <a:gridCol w="1071570"/>
                <a:gridCol w="3316518"/>
                <a:gridCol w="1184077"/>
              </a:tblGrid>
              <a:tr h="643214">
                <a:tc>
                  <a:txBody>
                    <a:bodyPr/>
                    <a:lstStyle/>
                    <a:p>
                      <a:pPr algn="ctr"/>
                      <a:r>
                        <a:rPr lang="ru-RU" sz="1600" b="1" dirty="0">
                          <a:latin typeface="Times New Roman"/>
                          <a:ea typeface="Times New Roman"/>
                        </a:rPr>
                        <a:t>Время</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Содержание деятельности</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Цель</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Организационные формы</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учителя</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учеников</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3928818">
                <a:tc>
                  <a:txBody>
                    <a:bodyPr/>
                    <a:lstStyle/>
                    <a:p>
                      <a:pPr algn="ctr"/>
                      <a:r>
                        <a:rPr lang="ru-RU" sz="1600">
                          <a:latin typeface="Times New Roman"/>
                          <a:ea typeface="Times New Roman"/>
                        </a:rPr>
                        <a:t>2 мин.</a:t>
                      </a:r>
                      <a:endParaRPr lang="ru-RU" sz="180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dirty="0">
                          <a:latin typeface="Times New Roman"/>
                          <a:ea typeface="Times New Roman"/>
                        </a:rPr>
                        <a:t>Вступительное слово учителя.</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a:latin typeface="Times New Roman"/>
                          <a:ea typeface="Times New Roman"/>
                        </a:rPr>
                        <a:t>Мотивация учащихся, эмоциональный настрой на урок.</a:t>
                      </a:r>
                      <a:endParaRPr lang="ru-RU" sz="180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a:latin typeface="Times New Roman"/>
                          <a:ea typeface="Times New Roman"/>
                        </a:rPr>
                        <a:t>Фронтальная.</a:t>
                      </a:r>
                      <a:endParaRPr lang="ru-RU" sz="180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dirty="0">
                          <a:latin typeface="Times New Roman"/>
                          <a:ea typeface="Times New Roman"/>
                        </a:rPr>
                        <a:t>Обращается к эпиграфу урока.</a:t>
                      </a:r>
                      <a:endParaRPr lang="ru-RU" sz="1800" dirty="0">
                        <a:latin typeface="Times New Roman"/>
                        <a:ea typeface="Times New Roman"/>
                      </a:endParaRPr>
                    </a:p>
                    <a:p>
                      <a:pPr algn="ctr"/>
                      <a:r>
                        <a:rPr lang="ru-RU" sz="1600" dirty="0">
                          <a:latin typeface="Times New Roman"/>
                          <a:ea typeface="Times New Roman"/>
                        </a:rPr>
                        <a:t>- Какой смысл скрыт в этих словах автора?</a:t>
                      </a:r>
                      <a:endParaRPr lang="ru-RU" sz="1800" dirty="0">
                        <a:latin typeface="Times New Roman"/>
                        <a:ea typeface="Times New Roman"/>
                      </a:endParaRPr>
                    </a:p>
                    <a:p>
                      <a:pPr algn="ctr"/>
                      <a:r>
                        <a:rPr lang="ru-RU" sz="1600" dirty="0">
                          <a:latin typeface="Times New Roman"/>
                          <a:ea typeface="Times New Roman"/>
                        </a:rPr>
                        <a:t>Человека разумного отличает способность размышлять. Об уровне развития человеческого мышления свидетельствует умение владеть правильной письменной монологической речью. Умение это рождается не сразу. Всю школьную жизнь вы учились размышлять. Впереди ЕГЭ, где вы сможете показать степень развития вашего мышления. Наибольший простор для этого представляет задание по написанию эссе.</a:t>
                      </a:r>
                      <a:endParaRPr lang="ru-RU" sz="1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600" dirty="0">
                          <a:latin typeface="Times New Roman"/>
                          <a:ea typeface="Times New Roman"/>
                        </a:rPr>
                        <a:t>Высказывают точки зрения.</a:t>
                      </a:r>
                      <a:endParaRPr lang="ru-RU" sz="2800" dirty="0">
                        <a:latin typeface="Times New Roman"/>
                        <a:ea typeface="Times New Roman"/>
                      </a:endParaRPr>
                    </a:p>
                  </a:txBody>
                  <a:tcPr marL="64226" marR="64226" marT="64226" marB="6422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4" y="428604"/>
          <a:ext cx="7929618" cy="6118860"/>
        </p:xfrm>
        <a:graphic>
          <a:graphicData uri="http://schemas.openxmlformats.org/drawingml/2006/table">
            <a:tbl>
              <a:tblPr/>
              <a:tblGrid>
                <a:gridCol w="765110"/>
                <a:gridCol w="1270006"/>
                <a:gridCol w="1263405"/>
                <a:gridCol w="1447582"/>
                <a:gridCol w="1863439"/>
                <a:gridCol w="1320076"/>
              </a:tblGrid>
              <a:tr h="854821">
                <a:tc>
                  <a:txBody>
                    <a:bodyPr/>
                    <a:lstStyle/>
                    <a:p>
                      <a:pPr algn="ctr"/>
                      <a:r>
                        <a:rPr lang="ru-RU" sz="1600" b="1" dirty="0">
                          <a:latin typeface="Times New Roman"/>
                          <a:ea typeface="Times New Roman"/>
                        </a:rPr>
                        <a:t>Время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Содержание деятельности</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Цель</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Организационные формы</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учителя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учеников</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5222111">
                <a:tc>
                  <a:txBody>
                    <a:bodyPr/>
                    <a:lstStyle/>
                    <a:p>
                      <a:pPr algn="ctr"/>
                      <a:r>
                        <a:rPr lang="ru-RU" sz="1600">
                          <a:latin typeface="Times New Roman"/>
                          <a:ea typeface="Times New Roman"/>
                        </a:rPr>
                        <a:t>5 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dirty="0">
                          <a:latin typeface="Times New Roman"/>
                          <a:ea typeface="Times New Roman"/>
                        </a:rPr>
                        <a:t>Знакомство с критериями оценивания эссе.</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dirty="0">
                          <a:latin typeface="Times New Roman"/>
                          <a:ea typeface="Times New Roman"/>
                        </a:rPr>
                        <a:t>Формирование представления о содержании верного ответа и указаниях к оцениванию.</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dirty="0">
                          <a:latin typeface="Times New Roman"/>
                          <a:ea typeface="Times New Roman"/>
                        </a:rPr>
                        <a:t>Фронтальная.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600">
                          <a:latin typeface="Times New Roman"/>
                          <a:ea typeface="Times New Roman"/>
                        </a:rPr>
                        <a:t>Обратимся к Спецификации. </a:t>
                      </a:r>
                      <a:endParaRPr lang="ru-RU" sz="1800">
                        <a:latin typeface="Times New Roman"/>
                        <a:ea typeface="Times New Roman"/>
                      </a:endParaRPr>
                    </a:p>
                    <a:p>
                      <a:pPr algn="ctr"/>
                      <a:r>
                        <a:rPr lang="ru-RU" sz="1600">
                          <a:latin typeface="Times New Roman"/>
                          <a:ea typeface="Times New Roman"/>
                        </a:rPr>
                        <a:t>- Сколько всего времени отводится на выполнение экзамена? </a:t>
                      </a:r>
                      <a:endParaRPr lang="ru-RU" sz="1800">
                        <a:latin typeface="Times New Roman"/>
                        <a:ea typeface="Times New Roman"/>
                      </a:endParaRPr>
                    </a:p>
                    <a:p>
                      <a:pPr algn="ctr"/>
                      <a:r>
                        <a:rPr lang="ru-RU" sz="1600">
                          <a:latin typeface="Times New Roman"/>
                          <a:ea typeface="Times New Roman"/>
                        </a:rPr>
                        <a:t>- А на написание эссе? </a:t>
                      </a:r>
                      <a:endParaRPr lang="ru-RU" sz="1800">
                        <a:latin typeface="Times New Roman"/>
                        <a:ea typeface="Times New Roman"/>
                      </a:endParaRPr>
                    </a:p>
                    <a:p>
                      <a:pPr algn="ctr"/>
                      <a:r>
                        <a:rPr lang="ru-RU" sz="1600">
                          <a:latin typeface="Times New Roman"/>
                          <a:ea typeface="Times New Roman"/>
                        </a:rPr>
                        <a:t>- Чем это можно объяснить? </a:t>
                      </a:r>
                      <a:endParaRPr lang="ru-RU" sz="1800">
                        <a:latin typeface="Times New Roman"/>
                        <a:ea typeface="Times New Roman"/>
                      </a:endParaRPr>
                    </a:p>
                    <a:p>
                      <a:pPr algn="ctr"/>
                      <a:r>
                        <a:rPr lang="ru-RU" sz="1600">
                          <a:latin typeface="Times New Roman"/>
                          <a:ea typeface="Times New Roman"/>
                        </a:rPr>
                        <a:t>- Сколько максимально баллов вы сможете заработать на эссе? </a:t>
                      </a:r>
                      <a:endParaRPr lang="ru-RU" sz="1800">
                        <a:latin typeface="Times New Roman"/>
                        <a:ea typeface="Times New Roman"/>
                      </a:endParaRPr>
                    </a:p>
                    <a:p>
                      <a:pPr algn="ctr"/>
                      <a:r>
                        <a:rPr lang="ru-RU" sz="1600">
                          <a:latin typeface="Times New Roman"/>
                          <a:ea typeface="Times New Roman"/>
                        </a:rPr>
                        <a:t>- Конкретизируйте, сколько баллов и за что вы можете получить?</a:t>
                      </a:r>
                      <a:endParaRPr lang="ru-RU" sz="1800">
                        <a:latin typeface="Times New Roman"/>
                        <a:ea typeface="Times New Roman"/>
                      </a:endParaRPr>
                    </a:p>
                    <a:p>
                      <a:pPr algn="ctr"/>
                      <a:r>
                        <a:rPr lang="ru-RU" sz="1600">
                          <a:latin typeface="Times New Roman"/>
                          <a:ea typeface="Times New Roman"/>
                        </a:rPr>
                        <a:t>- Как же написать эссе по обществознанию?</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600" dirty="0">
                          <a:latin typeface="Times New Roman"/>
                          <a:ea typeface="Times New Roman"/>
                        </a:rPr>
                        <a:t>Изучают Спецификацию ЕГЕ по обществознанию, поочерёдно отвечают на вопросы учителя.</a:t>
                      </a:r>
                      <a:endParaRPr lang="ru-RU" sz="2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2844" y="500042"/>
          <a:ext cx="7929617" cy="5214974"/>
        </p:xfrm>
        <a:graphic>
          <a:graphicData uri="http://schemas.openxmlformats.org/drawingml/2006/table">
            <a:tbl>
              <a:tblPr/>
              <a:tblGrid>
                <a:gridCol w="785818"/>
                <a:gridCol w="1428760"/>
                <a:gridCol w="1083943"/>
                <a:gridCol w="1447582"/>
                <a:gridCol w="1863439"/>
                <a:gridCol w="1320075"/>
              </a:tblGrid>
              <a:tr h="972129">
                <a:tc>
                  <a:txBody>
                    <a:bodyPr/>
                    <a:lstStyle/>
                    <a:p>
                      <a:pPr algn="ctr"/>
                      <a:r>
                        <a:rPr lang="ru-RU" sz="1600" b="1" dirty="0">
                          <a:latin typeface="Times New Roman"/>
                          <a:ea typeface="Times New Roman"/>
                        </a:rPr>
                        <a:t>Время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Содержание деятельности</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Цель</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Организационные формы</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учителя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учеников</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4242845">
                <a:tc>
                  <a:txBody>
                    <a:bodyPr/>
                    <a:lstStyle/>
                    <a:p>
                      <a:r>
                        <a:rPr lang="ru-RU" sz="1600">
                          <a:latin typeface="Times New Roman"/>
                          <a:ea typeface="Times New Roman"/>
                        </a:rPr>
                        <a:t>5 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Знакомство с Памяткой по написанию эссе (см. </a:t>
                      </a:r>
                      <a:r>
                        <a:rPr lang="ru-RU" sz="1600" dirty="0">
                          <a:latin typeface="Times New Roman"/>
                          <a:ea typeface="Times New Roman"/>
                          <a:hlinkClick r:id="rId2" action="ppaction://hlinksldjump"/>
                        </a:rPr>
                        <a:t>Приложение № 1</a:t>
                      </a:r>
                      <a:r>
                        <a:rPr lang="ru-RU" sz="1600" dirty="0">
                          <a:latin typeface="Times New Roman"/>
                          <a:ea typeface="Times New Roman"/>
                        </a:rPr>
                        <a:t>)</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С помощью рекомендаций памятки помочь учащимся в освоении навыков написания эссе.</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Фронтальная.</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Задаёт вопросы на понимание Памятки.</a:t>
                      </a:r>
                      <a:endParaRPr lang="ru-RU" sz="1800">
                        <a:latin typeface="Times New Roman"/>
                        <a:ea typeface="Times New Roman"/>
                      </a:endParaRPr>
                    </a:p>
                    <a:p>
                      <a:r>
                        <a:rPr lang="ru-RU" sz="1600">
                          <a:latin typeface="Times New Roman"/>
                          <a:ea typeface="Times New Roman"/>
                        </a:rPr>
                        <a:t>- Что такое эссе?</a:t>
                      </a:r>
                      <a:endParaRPr lang="ru-RU" sz="1800">
                        <a:latin typeface="Times New Roman"/>
                        <a:ea typeface="Times New Roman"/>
                      </a:endParaRPr>
                    </a:p>
                    <a:p>
                      <a:r>
                        <a:rPr lang="ru-RU" sz="1600">
                          <a:latin typeface="Times New Roman"/>
                          <a:ea typeface="Times New Roman"/>
                        </a:rPr>
                        <a:t>- Что называется проблемой?</a:t>
                      </a:r>
                      <a:endParaRPr lang="ru-RU" sz="1800">
                        <a:latin typeface="Times New Roman"/>
                        <a:ea typeface="Times New Roman"/>
                      </a:endParaRPr>
                    </a:p>
                    <a:p>
                      <a:r>
                        <a:rPr lang="ru-RU" sz="1600">
                          <a:latin typeface="Times New Roman"/>
                          <a:ea typeface="Times New Roman"/>
                        </a:rPr>
                        <a:t>- Перечислите виды проблем.</a:t>
                      </a:r>
                      <a:endParaRPr lang="ru-RU" sz="1800">
                        <a:latin typeface="Times New Roman"/>
                        <a:ea typeface="Times New Roman"/>
                      </a:endParaRPr>
                    </a:p>
                    <a:p>
                      <a:r>
                        <a:rPr lang="ru-RU" sz="1600">
                          <a:latin typeface="Times New Roman"/>
                          <a:ea typeface="Times New Roman"/>
                        </a:rPr>
                        <a:t>- Какой может быть структура эссе?</a:t>
                      </a:r>
                      <a:endParaRPr lang="ru-RU" sz="1800">
                        <a:latin typeface="Times New Roman"/>
                        <a:ea typeface="Times New Roman"/>
                      </a:endParaRPr>
                    </a:p>
                    <a:p>
                      <a:r>
                        <a:rPr lang="ru-RU" sz="1600">
                          <a:latin typeface="Times New Roman"/>
                          <a:ea typeface="Times New Roman"/>
                        </a:rPr>
                        <a:t>- Как достигается эмоциональность эссе?</a:t>
                      </a:r>
                      <a:endParaRPr lang="ru-RU" sz="1800">
                        <a:latin typeface="Times New Roman"/>
                        <a:ea typeface="Times New Roman"/>
                      </a:endParaRPr>
                    </a:p>
                    <a:p>
                      <a:r>
                        <a:rPr lang="ru-RU" sz="1600">
                          <a:latin typeface="Times New Roman"/>
                          <a:ea typeface="Times New Roman"/>
                        </a:rPr>
                        <a:t>- Что такое клише?</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600" dirty="0">
                          <a:latin typeface="Times New Roman"/>
                          <a:ea typeface="Times New Roman"/>
                        </a:rPr>
                        <a:t>Изучают Памятку, отвечают на вопросы учителя.</a:t>
                      </a:r>
                      <a:endParaRPr lang="ru-RU" sz="2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0" y="214290"/>
          <a:ext cx="8143900" cy="5929355"/>
        </p:xfrm>
        <a:graphic>
          <a:graphicData uri="http://schemas.openxmlformats.org/drawingml/2006/table">
            <a:tbl>
              <a:tblPr/>
              <a:tblGrid>
                <a:gridCol w="785786"/>
                <a:gridCol w="1428760"/>
                <a:gridCol w="1173111"/>
                <a:gridCol w="1486700"/>
                <a:gridCol w="1913795"/>
                <a:gridCol w="1355748"/>
              </a:tblGrid>
              <a:tr h="804108">
                <a:tc>
                  <a:txBody>
                    <a:bodyPr/>
                    <a:lstStyle/>
                    <a:p>
                      <a:pPr algn="ctr"/>
                      <a:r>
                        <a:rPr lang="ru-RU" sz="1600" b="1" dirty="0">
                          <a:latin typeface="Times New Roman"/>
                          <a:ea typeface="Times New Roman"/>
                        </a:rPr>
                        <a:t>Время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Содержание деятельности</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Цель</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Организационные формы</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учителя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учеников</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2968435">
                <a:tc>
                  <a:txBody>
                    <a:bodyPr/>
                    <a:lstStyle/>
                    <a:p>
                      <a:r>
                        <a:rPr lang="ru-RU" sz="1600">
                          <a:latin typeface="Times New Roman"/>
                          <a:ea typeface="Times New Roman"/>
                        </a:rPr>
                        <a:t>5 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Практическая работа: найти соответствие между проблемой и темой (см. </a:t>
                      </a:r>
                      <a:r>
                        <a:rPr lang="ru-RU" sz="1600" dirty="0">
                          <a:latin typeface="Times New Roman"/>
                          <a:ea typeface="Times New Roman"/>
                          <a:hlinkClick r:id="rId2" action="ppaction://hlinksldjump"/>
                        </a:rPr>
                        <a:t>Приложение № 2</a:t>
                      </a:r>
                      <a:r>
                        <a:rPr lang="ru-RU" sz="1600" dirty="0">
                          <a:latin typeface="Times New Roman"/>
                          <a:ea typeface="Times New Roman"/>
                        </a:rPr>
                        <a:t>)</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Отработка навыков определять проблему</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Индивидуальная, при проверке задания - фронтальная.</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По необходимости оказывает консультации. </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ru-RU" sz="1600">
                          <a:latin typeface="Times New Roman"/>
                          <a:ea typeface="Times New Roman"/>
                        </a:rPr>
                        <a:t>В раздаточном материале находят соответствия между проблемой и темой, проверяют выполненные задания.</a:t>
                      </a:r>
                      <a:endParaRPr lang="ru-RU" sz="2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6812">
                <a:tc>
                  <a:txBody>
                    <a:bodyPr/>
                    <a:lstStyle/>
                    <a:p>
                      <a:r>
                        <a:rPr lang="ru-RU" sz="1600">
                          <a:latin typeface="Times New Roman"/>
                          <a:ea typeface="Times New Roman"/>
                        </a:rPr>
                        <a:t>10 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Практическая работа: сформулировать проблему по заданной теме (см.</a:t>
                      </a:r>
                      <a:r>
                        <a:rPr lang="ru-RU" sz="1600" dirty="0">
                          <a:latin typeface="Times New Roman"/>
                          <a:ea typeface="Times New Roman"/>
                          <a:hlinkClick r:id="rId3" action="ppaction://hlinksldjump"/>
                        </a:rPr>
                        <a:t>Приложение № 3</a:t>
                      </a:r>
                      <a:r>
                        <a:rPr lang="ru-RU" sz="1600" dirty="0">
                          <a:latin typeface="Times New Roman"/>
                          <a:ea typeface="Times New Roman"/>
                        </a:rPr>
                        <a:t>)</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Отработка навыков формулировать проблему</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Индивидуальная, при проверке задания - фронтальная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По необходимости оказывает консультации.</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В раздаточном материале к заданной теме пытаются сформулировать проблему</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214290"/>
          <a:ext cx="8143900" cy="6590834"/>
        </p:xfrm>
        <a:graphic>
          <a:graphicData uri="http://schemas.openxmlformats.org/drawingml/2006/table">
            <a:tbl>
              <a:tblPr/>
              <a:tblGrid>
                <a:gridCol w="785786"/>
                <a:gridCol w="1714512"/>
                <a:gridCol w="1071570"/>
                <a:gridCol w="1571636"/>
                <a:gridCol w="1644648"/>
                <a:gridCol w="1355748"/>
              </a:tblGrid>
              <a:tr h="715814">
                <a:tc>
                  <a:txBody>
                    <a:bodyPr/>
                    <a:lstStyle/>
                    <a:p>
                      <a:pPr algn="ctr"/>
                      <a:r>
                        <a:rPr lang="ru-RU" sz="1600" b="1" dirty="0">
                          <a:latin typeface="Times New Roman"/>
                          <a:ea typeface="Times New Roman"/>
                        </a:rPr>
                        <a:t>Время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Содержание деятельности</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Цель</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Организационные формы</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учителя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учеников</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1679151">
                <a:tc>
                  <a:txBody>
                    <a:bodyPr/>
                    <a:lstStyle/>
                    <a:p>
                      <a:r>
                        <a:rPr lang="ru-RU" sz="1600">
                          <a:latin typeface="Times New Roman"/>
                          <a:ea typeface="Times New Roman"/>
                        </a:rPr>
                        <a:t>15 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Анализ эссе (см.</a:t>
                      </a:r>
                      <a:r>
                        <a:rPr lang="ru-RU" sz="1600" dirty="0">
                          <a:latin typeface="Times New Roman"/>
                          <a:ea typeface="Times New Roman"/>
                          <a:hlinkClick r:id="rId2" action="ppaction://hlinksldjump"/>
                        </a:rPr>
                        <a:t>Приложение № 4</a:t>
                      </a:r>
                      <a:r>
                        <a:rPr lang="ru-RU" sz="1600" dirty="0">
                          <a:latin typeface="Times New Roman"/>
                          <a:ea typeface="Times New Roman"/>
                        </a:rPr>
                        <a:t>)</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Отработка навыков определения композиции эссе</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Индивидуальная, при проверке задания - фронтальная</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По необходимости оказывает консультации.</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В раздаточном материале находят, пользуясь Памяткой, все элементы эссе</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5827">
                <a:tc>
                  <a:txBody>
                    <a:bodyPr/>
                    <a:lstStyle/>
                    <a:p>
                      <a:r>
                        <a:rPr lang="ru-RU" sz="1600">
                          <a:latin typeface="Times New Roman"/>
                          <a:ea typeface="Times New Roman"/>
                        </a:rPr>
                        <a:t>15 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Россыпь: даны фрагменты текста эссе, из разрозненных кусочков необходимо составить целостный Индивидуальная, при проверке задания - фронтальная текст</a:t>
                      </a:r>
                      <a:endParaRPr lang="ru-RU" sz="1800" dirty="0">
                        <a:latin typeface="Times New Roman"/>
                        <a:ea typeface="Times New Roman"/>
                      </a:endParaRPr>
                    </a:p>
                    <a:p>
                      <a:r>
                        <a:rPr lang="ru-RU" sz="1600" dirty="0">
                          <a:latin typeface="Times New Roman"/>
                          <a:ea typeface="Times New Roman"/>
                        </a:rPr>
                        <a:t>(см.</a:t>
                      </a:r>
                      <a:r>
                        <a:rPr lang="ru-RU" sz="1600" dirty="0">
                          <a:latin typeface="Times New Roman"/>
                          <a:ea typeface="Times New Roman"/>
                          <a:hlinkClick r:id="rId3" action="ppaction://hlinksldjump"/>
                        </a:rPr>
                        <a:t>Приложение № 5</a:t>
                      </a:r>
                      <a:r>
                        <a:rPr lang="ru-RU" sz="1600" dirty="0">
                          <a:latin typeface="Times New Roman"/>
                          <a:ea typeface="Times New Roman"/>
                        </a:rPr>
                        <a:t>)</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Отработка навыков построения композиции эссе</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Индивидуальная, при проверке задания - фронтальная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По необходимости оказывает консультации.</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Из разрозненных фрагментов эссе составляют целостный текст</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357166"/>
          <a:ext cx="8143900" cy="6496050"/>
        </p:xfrm>
        <a:graphic>
          <a:graphicData uri="http://schemas.openxmlformats.org/drawingml/2006/table">
            <a:tbl>
              <a:tblPr/>
              <a:tblGrid>
                <a:gridCol w="785786"/>
                <a:gridCol w="1304325"/>
                <a:gridCol w="910253"/>
                <a:gridCol w="1000132"/>
                <a:gridCol w="2714644"/>
                <a:gridCol w="1428760"/>
              </a:tblGrid>
              <a:tr h="602110">
                <a:tc>
                  <a:txBody>
                    <a:bodyPr/>
                    <a:lstStyle/>
                    <a:p>
                      <a:pPr algn="ctr"/>
                      <a:r>
                        <a:rPr lang="ru-RU" sz="1600" b="1" dirty="0">
                          <a:latin typeface="Times New Roman"/>
                          <a:ea typeface="Times New Roman"/>
                        </a:rPr>
                        <a:t>Время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a:latin typeface="Times New Roman"/>
                          <a:ea typeface="Times New Roman"/>
                        </a:rPr>
                        <a:t>Содержание деятельности</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a:latin typeface="Times New Roman"/>
                          <a:ea typeface="Times New Roman"/>
                        </a:rPr>
                        <a:t>Цель</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a:latin typeface="Times New Roman"/>
                          <a:ea typeface="Times New Roman"/>
                        </a:rPr>
                        <a:t>Организационные формы</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учителя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lang="ru-RU" sz="1600" b="1" dirty="0">
                          <a:latin typeface="Times New Roman"/>
                          <a:ea typeface="Times New Roman"/>
                        </a:rPr>
                        <a:t>Действия учеников</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r h="2020165">
                <a:tc>
                  <a:txBody>
                    <a:bodyPr/>
                    <a:lstStyle/>
                    <a:p>
                      <a:r>
                        <a:rPr lang="ru-RU" sz="1600">
                          <a:latin typeface="Times New Roman"/>
                          <a:ea typeface="Times New Roman"/>
                        </a:rPr>
                        <a:t>20мин.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Нахождение ошибок в </a:t>
                      </a:r>
                      <a:r>
                        <a:rPr lang="ru-RU" sz="1600" dirty="0" smtClean="0">
                          <a:latin typeface="Times New Roman"/>
                          <a:ea typeface="Times New Roman"/>
                        </a:rPr>
                        <a:t>тексте (см.</a:t>
                      </a:r>
                      <a:r>
                        <a:rPr lang="ru-RU" sz="1600" baseline="0" dirty="0" smtClean="0">
                          <a:latin typeface="Times New Roman"/>
                          <a:ea typeface="Times New Roman"/>
                        </a:rPr>
                        <a:t> </a:t>
                      </a:r>
                      <a:r>
                        <a:rPr lang="ru-RU" sz="1600" baseline="0" dirty="0" smtClean="0">
                          <a:latin typeface="Times New Roman"/>
                          <a:ea typeface="Times New Roman"/>
                          <a:hlinkClick r:id="rId2" action="ppaction://hlinksldjump"/>
                        </a:rPr>
                        <a:t>Приложение 6</a:t>
                      </a:r>
                      <a:r>
                        <a:rPr lang="ru-RU" sz="1600" baseline="0" dirty="0" smtClean="0">
                          <a:latin typeface="Times New Roman"/>
                          <a:ea typeface="Times New Roman"/>
                        </a:rPr>
                        <a:t>, </a:t>
                      </a:r>
                      <a:r>
                        <a:rPr lang="ru-RU" sz="1600" baseline="0" dirty="0" smtClean="0">
                          <a:latin typeface="Times New Roman"/>
                          <a:ea typeface="Times New Roman"/>
                          <a:hlinkClick r:id="rId3" action="ppaction://hlinksldjump"/>
                        </a:rPr>
                        <a:t>приложение 7</a:t>
                      </a:r>
                      <a:r>
                        <a:rPr lang="ru-RU" sz="1600" baseline="0" dirty="0" smtClean="0">
                          <a:latin typeface="Times New Roman"/>
                          <a:ea typeface="Times New Roman"/>
                        </a:rPr>
                        <a:t>, </a:t>
                      </a:r>
                      <a:r>
                        <a:rPr lang="ru-RU" sz="1600" baseline="0" dirty="0" smtClean="0">
                          <a:latin typeface="Times New Roman"/>
                          <a:ea typeface="Times New Roman"/>
                          <a:hlinkClick r:id="rId4" action="ppaction://hlinksldjump"/>
                        </a:rPr>
                        <a:t>приложение 8</a:t>
                      </a:r>
                      <a:r>
                        <a:rPr lang="ru-RU" sz="1600" baseline="0" dirty="0" smtClean="0">
                          <a:latin typeface="Times New Roman"/>
                          <a:ea typeface="Times New Roman"/>
                        </a:rPr>
                        <a:t>)</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Умение видеть ошибку в тексте эссе</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Индивидуальная, групповая, при проверке задания - фронтальная</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По необходимости оказывает консультации.</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Индивидуально знакомятся с текстом эссе, затем, разбившись в группы, обсуждают возможные ошибки</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5640">
                <a:tc>
                  <a:txBody>
                    <a:bodyPr/>
                    <a:lstStyle/>
                    <a:p>
                      <a:r>
                        <a:rPr lang="ru-RU" sz="1600">
                          <a:latin typeface="Times New Roman"/>
                          <a:ea typeface="Times New Roman"/>
                        </a:rPr>
                        <a:t>3мин</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Подведение итогов урока, запись домашнего задания</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Выявить отношение учащихся к данному уроку, его эффективности</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a:latin typeface="Times New Roman"/>
                          <a:ea typeface="Times New Roman"/>
                        </a:rPr>
                        <a:t>Фронтальная</a:t>
                      </a:r>
                      <a:endParaRPr lang="ru-RU" sz="180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Беседа с учащимися.</a:t>
                      </a:r>
                      <a:endParaRPr lang="ru-RU" sz="1800" dirty="0">
                        <a:latin typeface="Times New Roman"/>
                        <a:ea typeface="Times New Roman"/>
                      </a:endParaRPr>
                    </a:p>
                    <a:p>
                      <a:r>
                        <a:rPr lang="ru-RU" sz="1600">
                          <a:latin typeface="Times New Roman"/>
                          <a:ea typeface="Times New Roman"/>
                        </a:rPr>
                        <a:t>-Насколько целесообразно использование данной Памятки при написании эссе?</a:t>
                      </a:r>
                      <a:endParaRPr lang="ru-RU" sz="1800">
                        <a:latin typeface="Times New Roman"/>
                        <a:ea typeface="Times New Roman"/>
                      </a:endParaRPr>
                    </a:p>
                    <a:p>
                      <a:r>
                        <a:rPr lang="ru-RU" sz="1600" dirty="0">
                          <a:latin typeface="Times New Roman"/>
                          <a:ea typeface="Times New Roman"/>
                        </a:rPr>
                        <a:t>-Как относятся к теме сегодняшнего урока слова Лессинга, взятые эпиграфом урок.</a:t>
                      </a:r>
                      <a:endParaRPr lang="ru-RU" sz="1800" dirty="0">
                        <a:latin typeface="Times New Roman"/>
                        <a:ea typeface="Times New Roman"/>
                      </a:endParaRPr>
                    </a:p>
                    <a:p>
                      <a:r>
                        <a:rPr lang="ru-RU" sz="1600" dirty="0">
                          <a:latin typeface="Times New Roman"/>
                          <a:ea typeface="Times New Roman"/>
                        </a:rPr>
                        <a:t>-Об уровне освоенности данной темы будут свидетельствовать эссе, которые вы напишите дома.</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sz="1600" dirty="0">
                          <a:latin typeface="Times New Roman"/>
                          <a:ea typeface="Times New Roman"/>
                        </a:rPr>
                        <a:t>Участвуют в беседе, записывают домашнее задание.</a:t>
                      </a:r>
                      <a:endParaRPr lang="ru-RU" sz="1800" dirty="0">
                        <a:latin typeface="Times New Roman"/>
                        <a:ea typeface="Times New Roman"/>
                      </a:endParaRPr>
                    </a:p>
                  </a:txBody>
                  <a:tcPr marL="66675" marR="66675" marT="66675" marB="6667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75</TotalTime>
  <Words>2117</Words>
  <Application>Microsoft Office PowerPoint</Application>
  <PresentationFormat>Экран (4:3)</PresentationFormat>
  <Paragraphs>360</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Изящная</vt:lpstr>
      <vt:lpstr>"Спорьте, заблуждайтесь, ошибайтесь, но, ради бога, размышляйте, хоть криво, да сами". (Лессинг)</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"Спорьте, заблуждайтесь, ошибайтесь, но, ради бога, размышляйте, хоть криво, да сами". (Лессинг)</dc:title>
  <dc:creator>1</dc:creator>
  <cp:lastModifiedBy>1</cp:lastModifiedBy>
  <cp:revision>16</cp:revision>
  <dcterms:created xsi:type="dcterms:W3CDTF">2012-03-28T09:38:30Z</dcterms:created>
  <dcterms:modified xsi:type="dcterms:W3CDTF">2012-05-27T04:32:00Z</dcterms:modified>
</cp:coreProperties>
</file>