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6" r:id="rId4"/>
    <p:sldId id="267" r:id="rId5"/>
    <p:sldId id="268" r:id="rId6"/>
    <p:sldId id="269" r:id="rId7"/>
    <p:sldId id="270" r:id="rId8"/>
    <p:sldId id="271" r:id="rId9"/>
    <p:sldId id="272" r:id="rId10"/>
    <p:sldId id="258" r:id="rId11"/>
    <p:sldId id="273" r:id="rId12"/>
    <p:sldId id="274" r:id="rId13"/>
    <p:sldId id="275" r:id="rId14"/>
    <p:sldId id="259" r:id="rId15"/>
    <p:sldId id="282" r:id="rId16"/>
    <p:sldId id="281" r:id="rId17"/>
    <p:sldId id="283" r:id="rId18"/>
    <p:sldId id="264" r:id="rId19"/>
    <p:sldId id="276" r:id="rId20"/>
    <p:sldId id="277" r:id="rId21"/>
    <p:sldId id="280" r:id="rId22"/>
    <p:sldId id="278" r:id="rId23"/>
    <p:sldId id="279" r:id="rId24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82" d="100"/>
          <a:sy n="82" d="100"/>
        </p:scale>
        <p:origin x="-84" y="-27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382963-73C0-4D4D-B87E-C409B5AB394F}" type="datetimeFigureOut">
              <a:rPr lang="ru-RU"/>
              <a:pPr>
                <a:defRPr/>
              </a:pPr>
              <a:t>17.03.2013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3F65B2-BA75-4E4E-974E-CCC4DAF2634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F5583A-2D6C-404C-9710-A5F616057F2A}" type="datetimeFigureOut">
              <a:rPr lang="ru-RU"/>
              <a:pPr>
                <a:defRPr/>
              </a:pPr>
              <a:t>17.03.2013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2EDCCE-A02C-4013-B9AE-AF719BADA45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E89D38-A3FB-4036-8C0E-D0C063A740E3}" type="datetimeFigureOut">
              <a:rPr lang="ru-RU"/>
              <a:pPr>
                <a:defRPr/>
              </a:pPr>
              <a:t>17.03.2013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F08270-2D1B-4A99-876B-48C3BBE3C1B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Заголовок, текст и 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Объект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A40C07-1EAE-498F-A2AA-B092CC2EBF3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strips dir="rd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767167-DF29-45B6-A492-4334871EC253}" type="datetimeFigureOut">
              <a:rPr lang="ru-RU"/>
              <a:pPr>
                <a:defRPr/>
              </a:pPr>
              <a:t>17.03.2013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C772C2-CFC7-4BA5-BD79-A596E856221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37DCAD-B2DA-4234-9916-0ED51FFD4FDC}" type="datetimeFigureOut">
              <a:rPr lang="ru-RU"/>
              <a:pPr>
                <a:defRPr/>
              </a:pPr>
              <a:t>17.03.2013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3C7482-5A23-48DA-888C-22768865C82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98A56C-B1C7-4833-98E9-0F3F18C61A84}" type="datetimeFigureOut">
              <a:rPr lang="ru-RU"/>
              <a:pPr>
                <a:defRPr/>
              </a:pPr>
              <a:t>17.03.2013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C655C1-E025-4DE4-BCFE-54A3BDEF8BA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0D3E9B-5EA3-4539-8A1E-154C8A5B6D35}" type="datetimeFigureOut">
              <a:rPr lang="ru-RU"/>
              <a:pPr>
                <a:defRPr/>
              </a:pPr>
              <a:t>17.03.2013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76C0E3-C1DA-4C55-BD62-6DC0404DC37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B484C2-7F63-4C49-A168-00CCB0C9FB08}" type="datetimeFigureOut">
              <a:rPr lang="ru-RU"/>
              <a:pPr>
                <a:defRPr/>
              </a:pPr>
              <a:t>17.03.2013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F54181-DBE0-40A5-AD82-1EF053D50E7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D51194-3B26-462B-8F29-CDE399EC9D58}" type="datetimeFigureOut">
              <a:rPr lang="ru-RU"/>
              <a:pPr>
                <a:defRPr/>
              </a:pPr>
              <a:t>17.03.2013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3DEC4B-5145-41C8-910F-A1303EFBBC9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1C7494-043A-4415-99AB-F04AC2BB372D}" type="datetimeFigureOut">
              <a:rPr lang="ru-RU"/>
              <a:pPr>
                <a:defRPr/>
              </a:pPr>
              <a:t>17.03.2013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7AD4F6-DB48-4116-86AC-83BD1434F9F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95EDB7-943E-4A9C-A11E-83B3CE27CABD}" type="datetimeFigureOut">
              <a:rPr lang="ru-RU"/>
              <a:pPr>
                <a:defRPr/>
              </a:pPr>
              <a:t>17.03.2013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88C97D-D3CA-491E-A2B2-206FB8A1771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E6C1165F-8404-4BD9-95EA-0853092B0018}" type="datetimeFigureOut">
              <a:rPr lang="ru-RU"/>
              <a:pPr>
                <a:defRPr/>
              </a:pPr>
              <a:t>17.03.2013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7114EECC-33FA-4C20-80CD-BC0E6972A6C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59" r:id="rId2"/>
    <p:sldLayoutId id="2147483658" r:id="rId3"/>
    <p:sldLayoutId id="2147483657" r:id="rId4"/>
    <p:sldLayoutId id="2147483656" r:id="rId5"/>
    <p:sldLayoutId id="2147483655" r:id="rId6"/>
    <p:sldLayoutId id="2147483654" r:id="rId7"/>
    <p:sldLayoutId id="2147483653" r:id="rId8"/>
    <p:sldLayoutId id="2147483652" r:id="rId9"/>
    <p:sldLayoutId id="2147483651" r:id="rId10"/>
    <p:sldLayoutId id="2147483650" r:id="rId11"/>
    <p:sldLayoutId id="2147483661" r:id="rId12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w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Documents%20and%20Settings\&#1040;&#1076;&#1084;&#1080;&#1085;&#1080;&#1089;&#1090;&#1088;&#1072;&#1090;&#1086;&#1088;\&#1056;&#1072;&#1073;&#1086;&#1095;&#1080;&#1081;%20&#1089;&#1090;&#1086;&#1083;\&#1085;&#1072;%20&#1082;&#1086;&#1085;&#1082;&#1091;&#1088;&#1089;\&#1059;&#1088;&#1086;&#1082;%20&#8470;3%20&#1055;&#1077;&#1081;&#1079;&#1072;&#1078;\12%20-%20&#1063;&#1072;&#1081;&#1082;&#1086;&#1074;&#1089;&#1082;&#1080;&#1081;%20-%20&#1042;&#1088;&#1077;&#1084;&#1077;&#1085;&#1072;%20&#1075;&#1086;&#1076;&#1072;%20-%20&#1054;&#1082;&#1090;&#1103;&#1073;&#1088;&#1100;.mp3" TargetMode="External"/><Relationship Id="rId6" Type="http://schemas.openxmlformats.org/officeDocument/2006/relationships/image" Target="../media/image6.jpe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sz="7200" b="1" smtClean="0">
                <a:solidFill>
                  <a:srgbClr val="FFFF00"/>
                </a:solidFill>
              </a:rPr>
              <a:t>Пейзаж настроения.</a:t>
            </a:r>
            <a:r>
              <a:rPr lang="ru-RU" sz="7200" smtClean="0">
                <a:solidFill>
                  <a:srgbClr val="FFFF00"/>
                </a:solidFill>
              </a:rPr>
              <a:t/>
            </a:r>
            <a:br>
              <a:rPr lang="ru-RU" sz="7200" smtClean="0">
                <a:solidFill>
                  <a:srgbClr val="FFFF00"/>
                </a:solidFill>
              </a:rPr>
            </a:br>
            <a:endParaRPr lang="ru-RU" sz="7200" smtClean="0">
              <a:solidFill>
                <a:srgbClr val="FFFF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ru-RU" dirty="0"/>
          </a:p>
        </p:txBody>
      </p:sp>
      <p:pic>
        <p:nvPicPr>
          <p:cNvPr id="2050" name="Picture 2" descr="3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00275" y="3292475"/>
            <a:ext cx="4376738" cy="344328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z="4000" smtClean="0">
                <a:solidFill>
                  <a:schemeClr val="bg1"/>
                </a:solidFill>
              </a:rPr>
              <a:t>Шишкин И.И. </a:t>
            </a:r>
            <a:r>
              <a:rPr lang="ru-RU" smtClean="0">
                <a:solidFill>
                  <a:schemeClr val="bg1"/>
                </a:solidFill>
              </a:rPr>
              <a:t>«Рожь»</a:t>
            </a:r>
          </a:p>
        </p:txBody>
      </p:sp>
      <p:pic>
        <p:nvPicPr>
          <p:cNvPr id="8196" name="Picture 4" descr="Scan0057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-6350" y="1731963"/>
            <a:ext cx="9156700" cy="5132387"/>
          </a:xfr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5"/>
          <p:cNvSpPr>
            <a:spLocks noGrp="1" noChangeArrowheads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4000" b="1" smtClean="0">
                <a:solidFill>
                  <a:srgbClr val="FFFF00"/>
                </a:solidFill>
              </a:rPr>
              <a:t>«Дождь в дубовом лесу». 1891. Третьяковская галерея.</a:t>
            </a:r>
          </a:p>
        </p:txBody>
      </p:sp>
      <p:pic>
        <p:nvPicPr>
          <p:cNvPr id="24578" name="Picture 4" descr="sh01055i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476375" y="1844675"/>
            <a:ext cx="6624638" cy="4392613"/>
          </a:xfrm>
          <a:ln>
            <a:solidFill>
              <a:srgbClr val="FFFF00"/>
            </a:solidFill>
          </a:ln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5"/>
          <p:cNvSpPr>
            <a:spLocks noGrp="1" noChangeArrowheads="1"/>
          </p:cNvSpPr>
          <p:nvPr>
            <p:ph type="title"/>
          </p:nvPr>
        </p:nvSpPr>
        <p:spPr>
          <a:xfrm>
            <a:off x="468313" y="0"/>
            <a:ext cx="8229600" cy="1143000"/>
          </a:xfrm>
        </p:spPr>
        <p:txBody>
          <a:bodyPr/>
          <a:lstStyle/>
          <a:p>
            <a:r>
              <a:rPr lang="ru-RU" sz="6000" b="1" smtClean="0">
                <a:solidFill>
                  <a:srgbClr val="FFFF00"/>
                </a:solidFill>
              </a:rPr>
              <a:t>Исаак Левитан</a:t>
            </a:r>
          </a:p>
        </p:txBody>
      </p:sp>
      <p:pic>
        <p:nvPicPr>
          <p:cNvPr id="25602" name="Picture 4" descr="levitan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2195513" y="1052513"/>
            <a:ext cx="4921250" cy="5624512"/>
          </a:xfrm>
          <a:ln>
            <a:solidFill>
              <a:srgbClr val="FFFF00"/>
            </a:solidFill>
          </a:ln>
        </p:spPr>
      </p:pic>
    </p:spTree>
  </p:cSld>
  <p:clrMapOvr>
    <a:masterClrMapping/>
  </p:clrMapOvr>
  <p:transition spd="slow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836613"/>
            <a:ext cx="9144000" cy="6264275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ru-RU" sz="2400" b="1" smtClean="0">
                <a:solidFill>
                  <a:srgbClr val="FFFF00"/>
                </a:solidFill>
              </a:rPr>
              <a:t>ЛЕВИТАН Исаак Ильич</a:t>
            </a:r>
            <a:r>
              <a:rPr lang="ru-RU" sz="2400" smtClean="0">
                <a:solidFill>
                  <a:schemeClr val="bg1"/>
                </a:solidFill>
              </a:rPr>
              <a:t> 1860, Кибарты, ныне Кибартай (Литва) —  1900, Москва, русский художник. Крупнейший мастер русского пейзажа конца 19 в., заложивший в этом жанре принципы символизма и модерна.</a:t>
            </a:r>
          </a:p>
          <a:p>
            <a:pPr>
              <a:lnSpc>
                <a:spcPct val="90000"/>
              </a:lnSpc>
            </a:pPr>
            <a:r>
              <a:rPr lang="ru-RU" sz="2400" smtClean="0">
                <a:solidFill>
                  <a:schemeClr val="bg1"/>
                </a:solidFill>
              </a:rPr>
              <a:t>Сын железнодорожного служащего. В нач. 1870-х гг. семья Левитана переехала в Москву. В 1873-85 будущий мастер учился в Московском училище живописи, ваяния и зодчества, где наибольшее влияние на него оказали В. Д. Поленов и А. К. Саврасов. В очерке Левитана «По поводу смерти А. К. Саврасова» (1897) сформулировано его собственное творческое кредо, то есть отказ от отношения к пейзажу «как к красивому сочетанию линий и предметов» — с целью изображать «уже не исключительно красивые места», но «те интимные, глубоко трогательные, часто печальные черты, которые так сильно чувствуются в нашем родном пейзаже и так неотразимо действуют на душу».</a:t>
            </a:r>
          </a:p>
        </p:txBody>
      </p:sp>
    </p:spTree>
  </p:cSld>
  <p:clrMapOvr>
    <a:masterClrMapping/>
  </p:clrMapOvr>
  <p:transition spd="slow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188913"/>
            <a:ext cx="8229600" cy="1139825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dirty="0">
                <a:solidFill>
                  <a:schemeClr val="bg1"/>
                </a:solidFill>
              </a:rPr>
              <a:t>Левитан «</a:t>
            </a:r>
            <a:r>
              <a:rPr lang="ru-RU" dirty="0" err="1">
                <a:solidFill>
                  <a:schemeClr val="bg1"/>
                </a:solidFill>
              </a:rPr>
              <a:t>Владимирка</a:t>
            </a:r>
            <a:r>
              <a:rPr lang="ru-RU" dirty="0">
                <a:solidFill>
                  <a:schemeClr val="bg1"/>
                </a:solidFill>
              </a:rPr>
              <a:t>»</a:t>
            </a:r>
            <a:br>
              <a:rPr lang="ru-RU" dirty="0">
                <a:solidFill>
                  <a:schemeClr val="bg1"/>
                </a:solidFill>
              </a:rPr>
            </a:b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14340" name="Picture 4" descr="Scan0093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317500" y="688975"/>
            <a:ext cx="8150225" cy="6053138"/>
          </a:xfr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>
                <a:solidFill>
                  <a:srgbClr val="FFFF00"/>
                </a:solidFill>
              </a:rPr>
              <a:t>Борис Михайлович Неменский</a:t>
            </a:r>
            <a:endParaRPr lang="ru-RU" smtClean="0"/>
          </a:p>
        </p:txBody>
      </p:sp>
      <p:pic>
        <p:nvPicPr>
          <p:cNvPr id="28674" name="Picture 2" descr="86a66ce088e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19250" y="1262063"/>
            <a:ext cx="5427663" cy="5335587"/>
          </a:xfrm>
          <a:prstGeom prst="rect">
            <a:avLst/>
          </a:prstGeom>
          <a:noFill/>
          <a:ln w="9525" algn="in">
            <a:solidFill>
              <a:srgbClr val="000000"/>
            </a:solidFill>
            <a:miter lim="800000"/>
            <a:headEnd/>
            <a:tailEnd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850" y="476250"/>
            <a:ext cx="8351838" cy="5832475"/>
          </a:xfrm>
        </p:spPr>
        <p:txBody>
          <a:bodyPr rtlCol="0">
            <a:normAutofit fontScale="62500" lnSpcReduction="20000"/>
          </a:bodyPr>
          <a:lstStyle/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dirty="0">
                <a:solidFill>
                  <a:srgbClr val="FFFF00"/>
                </a:solidFill>
              </a:rPr>
              <a:t>Борис Михайлович Неменский </a:t>
            </a:r>
            <a:r>
              <a:rPr lang="ru-RU" dirty="0">
                <a:solidFill>
                  <a:schemeClr val="bg1"/>
                </a:solidFill>
              </a:rPr>
              <a:t>- художник определенной эпохи. Родился 24 декабря 1922 года в Москве. </a:t>
            </a:r>
            <a:r>
              <a:rPr lang="ru-RU" dirty="0" smtClean="0">
                <a:solidFill>
                  <a:schemeClr val="bg1"/>
                </a:solidFill>
              </a:rPr>
              <a:t>Живописью </a:t>
            </a:r>
            <a:r>
              <a:rPr lang="ru-RU" dirty="0">
                <a:solidFill>
                  <a:schemeClr val="bg1"/>
                </a:solidFill>
              </a:rPr>
              <a:t>Борис Неменский серьезно увлекся еще в детстве, после школы учился в Московском художественном училище имени 1905 года. В 1942 году он окончил Саратовское художественное училище и поступил на работу в Студию военных художников имени </a:t>
            </a:r>
            <a:r>
              <a:rPr lang="ru-RU" dirty="0" err="1">
                <a:solidFill>
                  <a:schemeClr val="bg1"/>
                </a:solidFill>
              </a:rPr>
              <a:t>Грекова</a:t>
            </a:r>
            <a:r>
              <a:rPr lang="ru-RU" dirty="0">
                <a:solidFill>
                  <a:schemeClr val="bg1"/>
                </a:solidFill>
              </a:rPr>
              <a:t>. Начались длительные командировки в действующую армию. </a:t>
            </a:r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dirty="0">
                <a:solidFill>
                  <a:schemeClr val="bg1"/>
                </a:solidFill>
              </a:rPr>
              <a:t>Его творчество началось в годы Великой Отечественной войны, которая прочно вошла в его сознание. </a:t>
            </a:r>
            <a:r>
              <a:rPr lang="ru-RU" dirty="0" smtClean="0">
                <a:solidFill>
                  <a:schemeClr val="bg1"/>
                </a:solidFill>
              </a:rPr>
              <a:t>Первые </a:t>
            </a:r>
            <a:r>
              <a:rPr lang="ru-RU" dirty="0">
                <a:solidFill>
                  <a:schemeClr val="bg1"/>
                </a:solidFill>
              </a:rPr>
              <a:t>работы Неменского посвящены фронту. </a:t>
            </a:r>
            <a:endParaRPr lang="ru-RU" dirty="0" smtClean="0">
              <a:solidFill>
                <a:schemeClr val="bg1"/>
              </a:solidFill>
            </a:endParaRPr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dirty="0" smtClean="0">
                <a:solidFill>
                  <a:schemeClr val="bg1"/>
                </a:solidFill>
              </a:rPr>
              <a:t>Б</a:t>
            </a:r>
            <a:r>
              <a:rPr lang="ru-RU" dirty="0">
                <a:solidFill>
                  <a:schemeClr val="bg1"/>
                </a:solidFill>
              </a:rPr>
              <a:t>. М. Неменский - постоянный участник различных художественных выставок как в России, так и за ее пределами. Его персональные выставки прошли во многих городах мира. </a:t>
            </a:r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dirty="0">
                <a:solidFill>
                  <a:schemeClr val="bg1"/>
                </a:solidFill>
              </a:rPr>
              <a:t> 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>
                <a:solidFill>
                  <a:schemeClr val="bg1"/>
                </a:solidFill>
              </a:rPr>
              <a:t>С 1994 года Борис Михайлович возглавляет Центр непрерывного художественного образования при Московском комитете образования. </a:t>
            </a:r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dirty="0">
                <a:solidFill>
                  <a:schemeClr val="bg1"/>
                </a:solidFill>
              </a:rPr>
              <a:t>     Б. М. Неменский - Народный художник России, лауреат Государственных премий СССР и России, японской премии "Сакура", член Российской академии художеств и Российской академии образования. </a:t>
            </a:r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dirty="0">
                <a:solidFill>
                  <a:schemeClr val="bg1"/>
                </a:solidFill>
              </a:rPr>
              <a:t>      Он награжден медалями "За боевые заслуги", "За победу над Германией" и другими, болгарским орденом Кирилла и </a:t>
            </a:r>
            <a:r>
              <a:rPr lang="ru-RU" dirty="0" err="1">
                <a:solidFill>
                  <a:schemeClr val="bg1"/>
                </a:solidFill>
              </a:rPr>
              <a:t>Мефодия</a:t>
            </a:r>
            <a:r>
              <a:rPr lang="ru-RU" dirty="0">
                <a:solidFill>
                  <a:schemeClr val="bg1"/>
                </a:solidFill>
              </a:rPr>
              <a:t>. </a:t>
            </a:r>
            <a:br>
              <a:rPr lang="ru-RU" dirty="0">
                <a:solidFill>
                  <a:schemeClr val="bg1"/>
                </a:solidFill>
              </a:rPr>
            </a:br>
            <a:r>
              <a:rPr lang="ru-RU" dirty="0">
                <a:solidFill>
                  <a:schemeClr val="bg1"/>
                </a:solidFill>
              </a:rPr>
              <a:t>     Живет в Москве. </a:t>
            </a:r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dirty="0">
                <a:solidFill>
                  <a:srgbClr val="FFFF00"/>
                </a:solidFill>
              </a:rPr>
              <a:t> </a:t>
            </a:r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ru-RU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dirty="0">
                <a:solidFill>
                  <a:schemeClr val="bg1"/>
                </a:solidFill>
              </a:rPr>
              <a:t> «Дыхание весны».</a:t>
            </a:r>
            <a:br>
              <a:rPr lang="ru-RU" dirty="0">
                <a:solidFill>
                  <a:schemeClr val="bg1"/>
                </a:solidFill>
              </a:rPr>
            </a:b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71688" y="1052513"/>
            <a:ext cx="5021262" cy="5607050"/>
          </a:xfrm>
          <a:prstGeom prst="rect">
            <a:avLst/>
          </a:prstGeom>
          <a:noFill/>
          <a:ln w="63500" algn="in">
            <a:solidFill>
              <a:srgbClr val="F2F2F2"/>
            </a:solidFill>
            <a:miter lim="800000"/>
            <a:headEnd/>
            <a:tailEnd/>
          </a:ln>
          <a:effectLst>
            <a:outerShdw dist="99190" dir="3011666" algn="ctr" rotWithShape="0">
              <a:srgbClr val="B2B2B2">
                <a:alpha val="50000"/>
              </a:srgbClr>
            </a:outerShdw>
          </a:effectLst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dirty="0" smtClean="0">
                <a:solidFill>
                  <a:schemeClr val="bg1"/>
                </a:solidFill>
              </a:rPr>
              <a:t>1 этап, подобрать описание картины.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dirty="0" smtClean="0">
                <a:solidFill>
                  <a:schemeClr val="bg1"/>
                </a:solidFill>
              </a:rPr>
              <a:t>Природа </a:t>
            </a:r>
            <a:r>
              <a:rPr lang="ru-RU" dirty="0">
                <a:solidFill>
                  <a:schemeClr val="bg1"/>
                </a:solidFill>
              </a:rPr>
              <a:t>словно торжествует над бренностью людской участи: мрачные, тяжелые, ползущие вереницей одна за другой тучи, порывистый ветер, широкие водные просторы - все угрожает жалким человеческим останкам, покоящимся под убогими крестами у трепещущих и гнущихся деревьев. 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-191854">
            <a:off x="225425" y="962025"/>
            <a:ext cx="7183438" cy="4448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770" name="Заголовок 1"/>
          <p:cNvSpPr>
            <a:spLocks noGrp="1"/>
          </p:cNvSpPr>
          <p:nvPr>
            <p:ph type="title"/>
          </p:nvPr>
        </p:nvSpPr>
        <p:spPr>
          <a:xfrm>
            <a:off x="727075" y="625475"/>
            <a:ext cx="8229600" cy="1143000"/>
          </a:xfrm>
        </p:spPr>
        <p:txBody>
          <a:bodyPr/>
          <a:lstStyle/>
          <a:p>
            <a:r>
              <a:rPr lang="ru-RU" b="1" smtClean="0">
                <a:solidFill>
                  <a:schemeClr val="bg1"/>
                </a:solidFill>
              </a:rPr>
              <a:t>2 этап,</a:t>
            </a:r>
            <a:r>
              <a:rPr lang="ru-RU" smtClean="0">
                <a:solidFill>
                  <a:schemeClr val="bg1"/>
                </a:solidFill>
              </a:rPr>
              <a:t> подобрать </a:t>
            </a:r>
            <a:r>
              <a:rPr lang="ru-RU" b="1" smtClean="0">
                <a:solidFill>
                  <a:schemeClr val="bg1"/>
                </a:solidFill>
              </a:rPr>
              <a:t>музыку</a:t>
            </a:r>
            <a:endParaRPr lang="ru-RU" smtClean="0">
              <a:solidFill>
                <a:schemeClr val="bg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63713" y="3981450"/>
            <a:ext cx="6923087" cy="2144713"/>
          </a:xfrm>
        </p:spPr>
        <p:txBody>
          <a:bodyPr rtlCol="0">
            <a:normAutofit fontScale="92500" lnSpcReduction="20000"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dirty="0" err="1" smtClean="0">
                <a:solidFill>
                  <a:schemeClr val="bg1"/>
                </a:solidFill>
              </a:rPr>
              <a:t>Э.Григ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>
                <a:solidFill>
                  <a:schemeClr val="bg1"/>
                </a:solidFill>
              </a:rPr>
              <a:t>— Петер </a:t>
            </a:r>
            <a:r>
              <a:rPr lang="ru-RU" dirty="0" err="1">
                <a:solidFill>
                  <a:schemeClr val="bg1"/>
                </a:solidFill>
              </a:rPr>
              <a:t>Гюнт</a:t>
            </a:r>
            <a:r>
              <a:rPr lang="ru-RU" dirty="0">
                <a:solidFill>
                  <a:schemeClr val="bg1"/>
                </a:solidFill>
              </a:rPr>
              <a:t> — Утро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dirty="0" err="1">
                <a:solidFill>
                  <a:schemeClr val="bg1"/>
                </a:solidFill>
              </a:rPr>
              <a:t>А.Вивальди</a:t>
            </a:r>
            <a:r>
              <a:rPr lang="ru-RU" dirty="0">
                <a:solidFill>
                  <a:schemeClr val="bg1"/>
                </a:solidFill>
              </a:rPr>
              <a:t> — Времена года — Зима — </a:t>
            </a:r>
            <a:r>
              <a:rPr lang="en-US" dirty="0" err="1">
                <a:solidFill>
                  <a:schemeClr val="bg1"/>
                </a:solidFill>
              </a:rPr>
              <a:t>Lagro</a:t>
            </a:r>
            <a:endParaRPr lang="ru-RU" dirty="0">
              <a:solidFill>
                <a:schemeClr val="bg1"/>
              </a:solidFill>
            </a:endParaRP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dirty="0" err="1">
                <a:solidFill>
                  <a:schemeClr val="bg1"/>
                </a:solidFill>
              </a:rPr>
              <a:t>А.Вивальди</a:t>
            </a:r>
            <a:r>
              <a:rPr lang="ru-RU" dirty="0">
                <a:solidFill>
                  <a:schemeClr val="bg1"/>
                </a:solidFill>
              </a:rPr>
              <a:t> — Времена года — Лето — </a:t>
            </a:r>
            <a:r>
              <a:rPr lang="en-US" dirty="0">
                <a:solidFill>
                  <a:schemeClr val="bg1"/>
                </a:solidFill>
              </a:rPr>
              <a:t>Presto</a:t>
            </a:r>
            <a:endParaRPr lang="ru-RU" dirty="0">
              <a:solidFill>
                <a:schemeClr val="bg1"/>
              </a:solidFill>
            </a:endParaRP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>
                <a:solidFill>
                  <a:srgbClr val="FFFF00"/>
                </a:solidFill>
              </a:rPr>
              <a:t>Пейзаж</a:t>
            </a:r>
          </a:p>
        </p:txBody>
      </p:sp>
      <p:sp>
        <p:nvSpPr>
          <p:cNvPr id="15362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Wingdings" pitchFamily="2" charset="2"/>
              <a:buNone/>
            </a:pPr>
            <a:r>
              <a:rPr lang="ru-RU" smtClean="0"/>
              <a:t>	</a:t>
            </a:r>
            <a:r>
              <a:rPr lang="ru-RU" smtClean="0">
                <a:solidFill>
                  <a:schemeClr val="bg1"/>
                </a:solidFill>
              </a:rPr>
              <a:t>(фр. – местность, страна)</a:t>
            </a:r>
          </a:p>
          <a:p>
            <a:pPr>
              <a:buFont typeface="Wingdings" pitchFamily="2" charset="2"/>
              <a:buNone/>
            </a:pPr>
            <a:endParaRPr lang="ru-RU" smtClean="0">
              <a:solidFill>
                <a:schemeClr val="bg1"/>
              </a:solidFill>
            </a:endParaRPr>
          </a:p>
          <a:p>
            <a:pPr algn="just">
              <a:buFont typeface="Wingdings" pitchFamily="2" charset="2"/>
              <a:buNone/>
            </a:pPr>
            <a:r>
              <a:rPr lang="ru-RU" smtClean="0">
                <a:solidFill>
                  <a:schemeClr val="bg1"/>
                </a:solidFill>
              </a:rPr>
              <a:t>	Жанр изобразительного искусства, предметом которого является изображение первозданной или изменённой человеком природы.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b="1" dirty="0">
                <a:solidFill>
                  <a:schemeClr val="bg1"/>
                </a:solidFill>
              </a:rPr>
              <a:t>3 этап.</a:t>
            </a:r>
            <a:r>
              <a:rPr lang="ru-RU" dirty="0">
                <a:solidFill>
                  <a:schemeClr val="bg1"/>
                </a:solidFill>
              </a:rPr>
              <a:t> Подобрать </a:t>
            </a:r>
            <a:r>
              <a:rPr lang="ru-RU" b="1" dirty="0" smtClean="0">
                <a:solidFill>
                  <a:schemeClr val="bg1"/>
                </a:solidFill>
              </a:rPr>
              <a:t>стихотворение</a:t>
            </a:r>
            <a:r>
              <a:rPr lang="ru-RU" b="1" dirty="0">
                <a:solidFill>
                  <a:schemeClr val="bg1"/>
                </a:solidFill>
              </a:rPr>
              <a:t>.</a:t>
            </a:r>
            <a:r>
              <a:rPr lang="ru-RU" dirty="0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 rtlCol="0">
            <a:normAutofit fontScale="70000" lnSpcReduction="20000"/>
          </a:bodyPr>
          <a:lstStyle/>
          <a:p>
            <a:pPr marL="0" indent="0" algn="ctr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dirty="0" smtClean="0">
                <a:solidFill>
                  <a:schemeClr val="bg1"/>
                </a:solidFill>
              </a:rPr>
              <a:t> </a:t>
            </a:r>
            <a:r>
              <a:rPr lang="ru-RU" dirty="0">
                <a:solidFill>
                  <a:schemeClr val="bg1"/>
                </a:solidFill>
              </a:rPr>
              <a:t>Зреет рожь над жаркой нивой</a:t>
            </a:r>
            <a:r>
              <a:rPr lang="ru-RU" dirty="0" smtClean="0">
                <a:solidFill>
                  <a:schemeClr val="bg1"/>
                </a:solidFill>
              </a:rPr>
              <a:t>,</a:t>
            </a:r>
          </a:p>
          <a:p>
            <a:pPr marL="0" indent="0" algn="ctr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dirty="0" smtClean="0">
                <a:solidFill>
                  <a:schemeClr val="bg1"/>
                </a:solidFill>
              </a:rPr>
              <a:t>И </a:t>
            </a:r>
            <a:r>
              <a:rPr lang="ru-RU" dirty="0">
                <a:solidFill>
                  <a:schemeClr val="bg1"/>
                </a:solidFill>
              </a:rPr>
              <a:t>от нивы и до </a:t>
            </a:r>
            <a:r>
              <a:rPr lang="ru-RU" dirty="0" smtClean="0">
                <a:solidFill>
                  <a:schemeClr val="bg1"/>
                </a:solidFill>
              </a:rPr>
              <a:t>нивы</a:t>
            </a:r>
          </a:p>
          <a:p>
            <a:pPr marL="0" indent="0" algn="ctr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dirty="0" smtClean="0">
                <a:solidFill>
                  <a:schemeClr val="bg1"/>
                </a:solidFill>
              </a:rPr>
              <a:t>Гонит </a:t>
            </a:r>
            <a:r>
              <a:rPr lang="ru-RU" dirty="0">
                <a:solidFill>
                  <a:schemeClr val="bg1"/>
                </a:solidFill>
              </a:rPr>
              <a:t>ветер </a:t>
            </a:r>
            <a:r>
              <a:rPr lang="ru-RU" dirty="0" smtClean="0">
                <a:solidFill>
                  <a:schemeClr val="bg1"/>
                </a:solidFill>
              </a:rPr>
              <a:t>прихотливый</a:t>
            </a:r>
          </a:p>
          <a:p>
            <a:pPr marL="0" indent="0" algn="ctr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dirty="0" smtClean="0">
                <a:solidFill>
                  <a:schemeClr val="bg1"/>
                </a:solidFill>
              </a:rPr>
              <a:t>Золотые </a:t>
            </a:r>
            <a:r>
              <a:rPr lang="ru-RU" dirty="0">
                <a:solidFill>
                  <a:schemeClr val="bg1"/>
                </a:solidFill>
              </a:rPr>
              <a:t>переливы. </a:t>
            </a:r>
            <a:endParaRPr lang="ru-RU" dirty="0" smtClean="0">
              <a:solidFill>
                <a:schemeClr val="bg1"/>
              </a:solidFill>
            </a:endParaRPr>
          </a:p>
          <a:p>
            <a:pPr marL="0" indent="0" algn="ctr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dirty="0" smtClean="0">
                <a:solidFill>
                  <a:schemeClr val="bg1"/>
                </a:solidFill>
              </a:rPr>
              <a:t>Робко </a:t>
            </a:r>
            <a:r>
              <a:rPr lang="ru-RU" dirty="0">
                <a:solidFill>
                  <a:schemeClr val="bg1"/>
                </a:solidFill>
              </a:rPr>
              <a:t>месяц смотрит в </a:t>
            </a:r>
            <a:r>
              <a:rPr lang="ru-RU" dirty="0" smtClean="0">
                <a:solidFill>
                  <a:schemeClr val="bg1"/>
                </a:solidFill>
              </a:rPr>
              <a:t>очи</a:t>
            </a:r>
          </a:p>
          <a:p>
            <a:pPr marL="0" indent="0" algn="ctr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dirty="0" smtClean="0">
                <a:solidFill>
                  <a:schemeClr val="bg1"/>
                </a:solidFill>
              </a:rPr>
              <a:t>,</a:t>
            </a:r>
            <a:r>
              <a:rPr lang="ru-RU" dirty="0">
                <a:solidFill>
                  <a:schemeClr val="bg1"/>
                </a:solidFill>
              </a:rPr>
              <a:t>Изумлен, что день не минул</a:t>
            </a:r>
            <a:r>
              <a:rPr lang="ru-RU" dirty="0" smtClean="0">
                <a:solidFill>
                  <a:schemeClr val="bg1"/>
                </a:solidFill>
              </a:rPr>
              <a:t>,</a:t>
            </a:r>
          </a:p>
          <a:p>
            <a:pPr marL="0" indent="0" algn="ctr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dirty="0" smtClean="0">
                <a:solidFill>
                  <a:schemeClr val="bg1"/>
                </a:solidFill>
              </a:rPr>
              <a:t>Но </a:t>
            </a:r>
            <a:r>
              <a:rPr lang="ru-RU" dirty="0">
                <a:solidFill>
                  <a:schemeClr val="bg1"/>
                </a:solidFill>
              </a:rPr>
              <a:t>широко в область </a:t>
            </a:r>
            <a:r>
              <a:rPr lang="ru-RU" dirty="0" smtClean="0">
                <a:solidFill>
                  <a:schemeClr val="bg1"/>
                </a:solidFill>
              </a:rPr>
              <a:t>ночи</a:t>
            </a:r>
          </a:p>
          <a:p>
            <a:pPr marL="0" indent="0" algn="ctr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dirty="0" smtClean="0">
                <a:solidFill>
                  <a:schemeClr val="bg1"/>
                </a:solidFill>
              </a:rPr>
              <a:t>День </a:t>
            </a:r>
            <a:r>
              <a:rPr lang="ru-RU" dirty="0">
                <a:solidFill>
                  <a:schemeClr val="bg1"/>
                </a:solidFill>
              </a:rPr>
              <a:t>объятия раскинул. </a:t>
            </a:r>
            <a:endParaRPr lang="ru-RU" dirty="0" smtClean="0">
              <a:solidFill>
                <a:schemeClr val="bg1"/>
              </a:solidFill>
            </a:endParaRPr>
          </a:p>
          <a:p>
            <a:pPr marL="0" indent="0" algn="ctr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dirty="0" smtClean="0">
                <a:solidFill>
                  <a:schemeClr val="bg1"/>
                </a:solidFill>
              </a:rPr>
              <a:t>Над </a:t>
            </a:r>
            <a:r>
              <a:rPr lang="ru-RU" dirty="0">
                <a:solidFill>
                  <a:schemeClr val="bg1"/>
                </a:solidFill>
              </a:rPr>
              <a:t>безбрежной жатвой </a:t>
            </a:r>
            <a:r>
              <a:rPr lang="ru-RU" dirty="0" smtClean="0">
                <a:solidFill>
                  <a:schemeClr val="bg1"/>
                </a:solidFill>
              </a:rPr>
              <a:t>хлеба</a:t>
            </a:r>
          </a:p>
          <a:p>
            <a:pPr marL="0" indent="0" algn="ctr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dirty="0" smtClean="0">
                <a:solidFill>
                  <a:schemeClr val="bg1"/>
                </a:solidFill>
              </a:rPr>
              <a:t>Меж </a:t>
            </a:r>
            <a:r>
              <a:rPr lang="ru-RU" dirty="0">
                <a:solidFill>
                  <a:schemeClr val="bg1"/>
                </a:solidFill>
              </a:rPr>
              <a:t>заката и </a:t>
            </a:r>
            <a:r>
              <a:rPr lang="ru-RU" dirty="0" smtClean="0">
                <a:solidFill>
                  <a:schemeClr val="bg1"/>
                </a:solidFill>
              </a:rPr>
              <a:t>востока</a:t>
            </a:r>
          </a:p>
          <a:p>
            <a:pPr marL="0" indent="0" algn="ctr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dirty="0" smtClean="0">
                <a:solidFill>
                  <a:schemeClr val="bg1"/>
                </a:solidFill>
              </a:rPr>
              <a:t>Лишь </a:t>
            </a:r>
            <a:r>
              <a:rPr lang="ru-RU" dirty="0">
                <a:solidFill>
                  <a:schemeClr val="bg1"/>
                </a:solidFill>
              </a:rPr>
              <a:t>на миг смежает </a:t>
            </a:r>
            <a:r>
              <a:rPr lang="ru-RU" dirty="0" smtClean="0">
                <a:solidFill>
                  <a:schemeClr val="bg1"/>
                </a:solidFill>
              </a:rPr>
              <a:t>небо</a:t>
            </a:r>
          </a:p>
          <a:p>
            <a:pPr marL="0" indent="0" algn="ctr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dirty="0" smtClean="0">
                <a:solidFill>
                  <a:schemeClr val="bg1"/>
                </a:solidFill>
              </a:rPr>
              <a:t>Огнедышащее </a:t>
            </a:r>
            <a:r>
              <a:rPr lang="ru-RU" dirty="0">
                <a:solidFill>
                  <a:schemeClr val="bg1"/>
                </a:solidFill>
              </a:rPr>
              <a:t>око</a:t>
            </a:r>
            <a:r>
              <a:rPr lang="ru-RU" dirty="0" smtClean="0">
                <a:solidFill>
                  <a:schemeClr val="bg1"/>
                </a:solidFill>
              </a:rPr>
              <a:t>.</a:t>
            </a:r>
          </a:p>
          <a:p>
            <a:pPr marL="0" indent="0" algn="ctr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b="1" i="1" dirty="0" smtClean="0">
                <a:solidFill>
                  <a:schemeClr val="bg1"/>
                </a:solidFill>
              </a:rPr>
              <a:t> </a:t>
            </a:r>
            <a:r>
              <a:rPr lang="ru-RU" i="1" dirty="0">
                <a:solidFill>
                  <a:schemeClr val="bg1"/>
                </a:solidFill>
              </a:rPr>
              <a:t>Афанасий Фет</a:t>
            </a:r>
            <a:endParaRPr lang="ru-RU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13" y="1196975"/>
            <a:ext cx="8229600" cy="1143000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b="1" dirty="0">
                <a:solidFill>
                  <a:schemeClr val="bg1"/>
                </a:solidFill>
              </a:rPr>
              <a:t>4 этап</a:t>
            </a:r>
            <a:r>
              <a:rPr lang="ru-RU" dirty="0">
                <a:solidFill>
                  <a:schemeClr val="bg1"/>
                </a:solidFill>
              </a:rPr>
              <a:t>, подобрать </a:t>
            </a:r>
            <a:r>
              <a:rPr lang="ru-RU" b="1" dirty="0">
                <a:solidFill>
                  <a:schemeClr val="bg1"/>
                </a:solidFill>
              </a:rPr>
              <a:t>цветовую палитру</a:t>
            </a:r>
            <a:r>
              <a:rPr lang="ru-RU" dirty="0">
                <a:solidFill>
                  <a:schemeClr val="bg1"/>
                </a:solidFill>
              </a:rPr>
              <a:t>, подходящую этой картине.</a:t>
            </a:r>
            <a:br>
              <a:rPr lang="ru-RU" dirty="0">
                <a:solidFill>
                  <a:schemeClr val="bg1"/>
                </a:solidFill>
              </a:rPr>
            </a:b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3481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03350" y="2276475"/>
            <a:ext cx="5616575" cy="4168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>
                <a:solidFill>
                  <a:schemeClr val="bg1"/>
                </a:solidFill>
              </a:rPr>
              <a:t>Ответьте на вопросы:</a:t>
            </a:r>
          </a:p>
        </p:txBody>
      </p:sp>
      <p:sp>
        <p:nvSpPr>
          <p:cNvPr id="35842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mtClean="0">
                <a:solidFill>
                  <a:schemeClr val="bg1"/>
                </a:solidFill>
              </a:rPr>
              <a:t>На какой работе самое необычный настроение?</a:t>
            </a:r>
          </a:p>
          <a:p>
            <a:r>
              <a:rPr lang="ru-RU" smtClean="0">
                <a:solidFill>
                  <a:schemeClr val="bg1"/>
                </a:solidFill>
              </a:rPr>
              <a:t>На какой работе передано пространство и композиция?</a:t>
            </a:r>
          </a:p>
          <a:p>
            <a:r>
              <a:rPr lang="ru-RU" smtClean="0">
                <a:solidFill>
                  <a:schemeClr val="bg1"/>
                </a:solidFill>
              </a:rPr>
              <a:t> На какой работе удачное композиционное решение?</a:t>
            </a:r>
          </a:p>
          <a:p>
            <a:r>
              <a:rPr lang="ru-RU" smtClean="0">
                <a:solidFill>
                  <a:schemeClr val="bg1"/>
                </a:solidFill>
              </a:rPr>
              <a:t> С какими трудностями вы столкнулись при выполнении работы?</a:t>
            </a:r>
          </a:p>
          <a:p>
            <a:endParaRPr lang="ru-RU" smtClean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>
                <a:solidFill>
                  <a:schemeClr val="bg1"/>
                </a:solidFill>
              </a:rPr>
              <a:t>Домашнее задание.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dirty="0" smtClean="0">
                <a:solidFill>
                  <a:schemeClr val="bg1"/>
                </a:solidFill>
              </a:rPr>
              <a:t>подобрать </a:t>
            </a:r>
            <a:r>
              <a:rPr lang="ru-RU" dirty="0">
                <a:solidFill>
                  <a:schemeClr val="bg1"/>
                </a:solidFill>
              </a:rPr>
              <a:t>к картине «Березовое утро» Б. М. Неменского </a:t>
            </a:r>
            <a:r>
              <a:rPr lang="ru-RU" b="1" dirty="0">
                <a:solidFill>
                  <a:schemeClr val="bg1"/>
                </a:solidFill>
              </a:rPr>
              <a:t>стихотворение</a:t>
            </a:r>
            <a:r>
              <a:rPr lang="ru-RU" dirty="0">
                <a:solidFill>
                  <a:schemeClr val="bg1"/>
                </a:solidFill>
              </a:rPr>
              <a:t>, </a:t>
            </a:r>
            <a:r>
              <a:rPr lang="ru-RU" b="1" dirty="0">
                <a:solidFill>
                  <a:schemeClr val="bg1"/>
                </a:solidFill>
              </a:rPr>
              <a:t>текст</a:t>
            </a:r>
            <a:r>
              <a:rPr lang="ru-RU" dirty="0">
                <a:solidFill>
                  <a:schemeClr val="bg1"/>
                </a:solidFill>
              </a:rPr>
              <a:t>, дающий описание именно этой картины, подобрать </a:t>
            </a:r>
            <a:r>
              <a:rPr lang="ru-RU" b="1" dirty="0">
                <a:solidFill>
                  <a:schemeClr val="bg1"/>
                </a:solidFill>
              </a:rPr>
              <a:t>музыку</a:t>
            </a:r>
            <a:r>
              <a:rPr lang="ru-RU" dirty="0">
                <a:solidFill>
                  <a:schemeClr val="bg1"/>
                </a:solidFill>
              </a:rPr>
              <a:t> и сделать </a:t>
            </a:r>
            <a:r>
              <a:rPr lang="ru-RU" b="1" dirty="0">
                <a:solidFill>
                  <a:schemeClr val="bg1"/>
                </a:solidFill>
              </a:rPr>
              <a:t>цветовую палитру</a:t>
            </a:r>
            <a:r>
              <a:rPr lang="ru-RU" dirty="0">
                <a:solidFill>
                  <a:schemeClr val="bg1"/>
                </a:solidFill>
              </a:rPr>
              <a:t>, подходящую этой картине.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>
                <a:solidFill>
                  <a:schemeClr val="bg1"/>
                </a:solidFill>
              </a:rPr>
              <a:t>Практическая работа.</a:t>
            </a:r>
            <a:endParaRPr lang="ru-RU" smtClean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 rtlCol="0">
            <a:normAutofit fontScale="92500" lnSpcReduction="20000"/>
          </a:bodyPr>
          <a:lstStyle/>
          <a:p>
            <a:pPr marL="0" indent="0" algn="just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b="1" dirty="0">
                <a:solidFill>
                  <a:schemeClr val="bg1"/>
                </a:solidFill>
              </a:rPr>
              <a:t>Ваша задача </a:t>
            </a:r>
            <a:r>
              <a:rPr lang="ru-RU" dirty="0">
                <a:solidFill>
                  <a:schemeClr val="bg1"/>
                </a:solidFill>
              </a:rPr>
              <a:t>вытащить карточку с изображением </a:t>
            </a:r>
            <a:r>
              <a:rPr lang="ru-RU" dirty="0" smtClean="0">
                <a:solidFill>
                  <a:schemeClr val="bg1"/>
                </a:solidFill>
              </a:rPr>
              <a:t>пейзажа:</a:t>
            </a:r>
          </a:p>
          <a:p>
            <a:pPr algn="just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dirty="0" smtClean="0">
                <a:solidFill>
                  <a:schemeClr val="bg1"/>
                </a:solidFill>
              </a:rPr>
              <a:t> вспомнить название пейзажа и его автора,</a:t>
            </a:r>
          </a:p>
          <a:p>
            <a:pPr algn="just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dirty="0" smtClean="0">
                <a:solidFill>
                  <a:schemeClr val="bg1"/>
                </a:solidFill>
              </a:rPr>
              <a:t> подобрать </a:t>
            </a:r>
            <a:r>
              <a:rPr lang="ru-RU" dirty="0">
                <a:solidFill>
                  <a:schemeClr val="bg1"/>
                </a:solidFill>
              </a:rPr>
              <a:t>к нему </a:t>
            </a:r>
            <a:r>
              <a:rPr lang="ru-RU" b="1" dirty="0">
                <a:solidFill>
                  <a:schemeClr val="bg1"/>
                </a:solidFill>
              </a:rPr>
              <a:t>стихотворение</a:t>
            </a:r>
            <a:r>
              <a:rPr lang="ru-RU" dirty="0" smtClean="0">
                <a:solidFill>
                  <a:schemeClr val="bg1"/>
                </a:solidFill>
              </a:rPr>
              <a:t>,</a:t>
            </a:r>
          </a:p>
          <a:p>
            <a:pPr algn="just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b="1" dirty="0">
                <a:solidFill>
                  <a:schemeClr val="bg1"/>
                </a:solidFill>
              </a:rPr>
              <a:t>текст</a:t>
            </a:r>
            <a:r>
              <a:rPr lang="ru-RU" dirty="0">
                <a:solidFill>
                  <a:schemeClr val="bg1"/>
                </a:solidFill>
              </a:rPr>
              <a:t>, дающий описание именно этой картины, </a:t>
            </a:r>
            <a:endParaRPr lang="ru-RU" dirty="0" smtClean="0">
              <a:solidFill>
                <a:schemeClr val="bg1"/>
              </a:solidFill>
            </a:endParaRPr>
          </a:p>
          <a:p>
            <a:pPr algn="just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dirty="0" smtClean="0">
                <a:solidFill>
                  <a:schemeClr val="bg1"/>
                </a:solidFill>
              </a:rPr>
              <a:t>подобрать </a:t>
            </a:r>
            <a:r>
              <a:rPr lang="ru-RU" b="1" dirty="0">
                <a:solidFill>
                  <a:schemeClr val="bg1"/>
                </a:solidFill>
              </a:rPr>
              <a:t>музыку</a:t>
            </a:r>
            <a:r>
              <a:rPr lang="ru-RU" dirty="0">
                <a:solidFill>
                  <a:schemeClr val="bg1"/>
                </a:solidFill>
              </a:rPr>
              <a:t> из представленных вариантов, 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</a:p>
          <a:p>
            <a:pPr algn="just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dirty="0" smtClean="0">
                <a:solidFill>
                  <a:schemeClr val="bg1"/>
                </a:solidFill>
              </a:rPr>
              <a:t>составить</a:t>
            </a:r>
            <a:r>
              <a:rPr lang="ru-RU" b="1" dirty="0" smtClean="0">
                <a:solidFill>
                  <a:schemeClr val="bg1"/>
                </a:solidFill>
              </a:rPr>
              <a:t> цветовую </a:t>
            </a:r>
            <a:r>
              <a:rPr lang="ru-RU" b="1" dirty="0">
                <a:solidFill>
                  <a:schemeClr val="bg1"/>
                </a:solidFill>
              </a:rPr>
              <a:t>палитру</a:t>
            </a:r>
            <a:r>
              <a:rPr lang="ru-RU" dirty="0">
                <a:solidFill>
                  <a:schemeClr val="bg1"/>
                </a:solidFill>
              </a:rPr>
              <a:t>, подходящую этой картине.</a:t>
            </a:r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ru-RU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07" name="Picture 7" descr="Levitan_Eternal_Peace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22600" y="4446588"/>
            <a:ext cx="3240088" cy="2082800"/>
          </a:xfrm>
          <a:prstGeom prst="rect">
            <a:avLst/>
          </a:prstGeom>
          <a:noFill/>
          <a:ln w="9525">
            <a:solidFill>
              <a:srgbClr val="FFFF00"/>
            </a:solidFill>
            <a:miter lim="800000"/>
            <a:headEnd/>
            <a:tailEnd/>
          </a:ln>
        </p:spPr>
      </p:pic>
      <p:pic>
        <p:nvPicPr>
          <p:cNvPr id="204812" name="12 - Чайковский - Времена года - Октябрь.mp3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-541338" y="6308725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962150" y="146050"/>
            <a:ext cx="5067300" cy="3498850"/>
          </a:xfrm>
          <a:prstGeom prst="rect">
            <a:avLst/>
          </a:prstGeom>
          <a:noFill/>
        </p:spPr>
      </p:pic>
      <p:pic>
        <p:nvPicPr>
          <p:cNvPr id="204810" name="Picture 10" descr="Vasiliev_Wet_Meadow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 rot="-835659">
            <a:off x="611188" y="3454400"/>
            <a:ext cx="3025775" cy="2027238"/>
          </a:xfrm>
          <a:prstGeom prst="rect">
            <a:avLst/>
          </a:prstGeom>
          <a:noFill/>
          <a:ln w="9525">
            <a:solidFill>
              <a:srgbClr val="FFFF00"/>
            </a:solidFill>
            <a:miter lim="800000"/>
            <a:headEnd/>
            <a:tailEnd/>
          </a:ln>
        </p:spPr>
      </p:pic>
      <p:pic>
        <p:nvPicPr>
          <p:cNvPr id="204809" name="Picture 9" descr="Shishkin_Rye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 rot="629391">
            <a:off x="5675313" y="2825750"/>
            <a:ext cx="3059112" cy="2119313"/>
          </a:xfrm>
          <a:prstGeom prst="rect">
            <a:avLst/>
          </a:prstGeom>
          <a:noFill/>
          <a:ln w="9525">
            <a:solidFill>
              <a:srgbClr val="FFFF00"/>
            </a:solidFill>
            <a:miter lim="800000"/>
            <a:headEnd/>
            <a:tailEnd/>
          </a:ln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20480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20480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2048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2048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48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48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800" decel="100000"/>
                                        <p:tgtEl>
                                          <p:spTgt spid="20480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20480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800" decel="100000" fill="hold"/>
                                        <p:tgtEl>
                                          <p:spTgt spid="2048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800" decel="100000" fill="hold"/>
                                        <p:tgtEl>
                                          <p:spTgt spid="2048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48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48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800" decel="100000"/>
                                        <p:tgtEl>
                                          <p:spTgt spid="2048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800" decel="100000" fill="hold"/>
                                        <p:tgtEl>
                                          <p:spTgt spid="2048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800" decel="100000" fill="hold"/>
                                        <p:tgtEl>
                                          <p:spTgt spid="2048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800" decel="100000" fill="hold"/>
                                        <p:tgtEl>
                                          <p:spTgt spid="2048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48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48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34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5" dur="232895" fill="hold"/>
                                        <p:tgtEl>
                                          <p:spTgt spid="2048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36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4812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z="4000" b="1" smtClean="0">
                <a:solidFill>
                  <a:srgbClr val="FFFF00"/>
                </a:solidFill>
              </a:rPr>
              <a:t>Фёдор Александрович Васильев</a:t>
            </a:r>
          </a:p>
        </p:txBody>
      </p:sp>
      <p:pic>
        <p:nvPicPr>
          <p:cNvPr id="18434" name="Picture 4" descr="vasiliev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2411413" y="1557338"/>
            <a:ext cx="4392612" cy="5111750"/>
          </a:xfrm>
          <a:ln>
            <a:solidFill>
              <a:srgbClr val="FFFF00"/>
            </a:solidFill>
          </a:ln>
        </p:spPr>
      </p:pic>
    </p:spTree>
  </p:cSld>
  <p:clrMapOvr>
    <a:masterClrMapping/>
  </p:clrMapOvr>
  <p:transition spd="slow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88913"/>
            <a:ext cx="8820150" cy="593725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ru-RU" sz="2400" b="1" smtClean="0">
                <a:solidFill>
                  <a:srgbClr val="FFFF00"/>
                </a:solidFill>
              </a:rPr>
              <a:t>ВАСИЛЬЕВ Федор Александрович</a:t>
            </a:r>
            <a:r>
              <a:rPr lang="ru-RU" sz="2400" b="1" smtClean="0">
                <a:solidFill>
                  <a:schemeClr val="bg1"/>
                </a:solidFill>
              </a:rPr>
              <a:t> - русский художник. Наряду с А. К. Саврасовым — один из основоположников лирического «пейзажа настроения» в русской живописи. Выходец из семьи почтового служащего, учился в Рисовальной школе Общества поощрения художеств, а также в 1871 в Академии художеств; в 1866-67 работал под руководством И. И. Шишкина.</a:t>
            </a:r>
          </a:p>
          <a:p>
            <a:pPr>
              <a:lnSpc>
                <a:spcPct val="80000"/>
              </a:lnSpc>
            </a:pPr>
            <a:r>
              <a:rPr lang="ru-RU" sz="2400" b="1" smtClean="0">
                <a:solidFill>
                  <a:schemeClr val="bg1"/>
                </a:solidFill>
              </a:rPr>
              <a:t>Выдающийся талант Васильева сложился рано и мощно в картинах, впечатляющих зрителя своим психологическим драматизмом. Замечательной «поэзией при натуральности впечатления» . В 1870 путешествовал по Волге вместе с И. Е. Репиным, в результате появилась картина «Вид на Волге. Баржи» (1870, Русский музей) и другие работы, отмеченные тонкостью световоздушных эффектов, мастерством передачи речной и воздушной влаги. В произведениях Васильева природа, словно откликаясь на движения человеческой души, в полном смысле психологизируется, выражая сложную гамму чувств между отчаянием, надеждой и тихой грустью. </a:t>
            </a:r>
          </a:p>
          <a:p>
            <a:pPr>
              <a:lnSpc>
                <a:spcPct val="80000"/>
              </a:lnSpc>
            </a:pPr>
            <a:endParaRPr lang="ru-RU" sz="2400" b="1" smtClean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slow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4000" b="1" smtClean="0">
                <a:solidFill>
                  <a:srgbClr val="FFFF00"/>
                </a:solidFill>
              </a:rPr>
              <a:t>Ф. А. Васильев. «Мокрый луг». 1872. Третьяковская галерея.</a:t>
            </a:r>
            <a:br>
              <a:rPr lang="ru-RU" sz="4000" b="1" smtClean="0">
                <a:solidFill>
                  <a:srgbClr val="FFFF00"/>
                </a:solidFill>
              </a:rPr>
            </a:br>
            <a:endParaRPr lang="ru-RU" sz="4000" b="1" smtClean="0">
              <a:solidFill>
                <a:srgbClr val="FFFF00"/>
              </a:solidFill>
            </a:endParaRPr>
          </a:p>
        </p:txBody>
      </p:sp>
      <p:sp>
        <p:nvSpPr>
          <p:cNvPr id="20482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>
              <a:spcBef>
                <a:spcPts val="600"/>
              </a:spcBef>
            </a:pPr>
            <a:r>
              <a:rPr lang="ru-RU" sz="2800" smtClean="0"/>
              <a:t>Ф. А. Васильев. «Мокрый луг». 1872. Третьяковская галерея.</a:t>
            </a:r>
          </a:p>
          <a:p>
            <a:endParaRPr lang="ru-RU" sz="2800" smtClean="0"/>
          </a:p>
        </p:txBody>
      </p:sp>
      <p:pic>
        <p:nvPicPr>
          <p:cNvPr id="20483" name="Picture 6" descr="Vasiliev_Wet_Meadow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2"/>
          <a:srcRect/>
          <a:stretch>
            <a:fillRect/>
          </a:stretch>
        </p:blipFill>
        <p:spPr>
          <a:xfrm>
            <a:off x="755650" y="1557338"/>
            <a:ext cx="7848600" cy="4392612"/>
          </a:xfrm>
          <a:ln>
            <a:solidFill>
              <a:srgbClr val="FFFF00"/>
            </a:solidFill>
          </a:ln>
        </p:spPr>
      </p:pic>
    </p:spTree>
  </p:cSld>
  <p:clrMapOvr>
    <a:masterClrMapping/>
  </p:clrMapOvr>
  <p:transition spd="slow">
    <p:strips dir="rd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2"/>
          <p:cNvSpPr>
            <a:spLocks noGrp="1" noChangeArrowheads="1"/>
          </p:cNvSpPr>
          <p:nvPr>
            <p:ph type="title"/>
          </p:nvPr>
        </p:nvSpPr>
        <p:spPr>
          <a:xfrm>
            <a:off x="395288" y="-315913"/>
            <a:ext cx="8229600" cy="1143001"/>
          </a:xfrm>
        </p:spPr>
        <p:txBody>
          <a:bodyPr/>
          <a:lstStyle/>
          <a:p>
            <a:r>
              <a:rPr lang="ru-RU" sz="4800" b="1" smtClean="0">
                <a:solidFill>
                  <a:srgbClr val="FFFF00"/>
                </a:solidFill>
              </a:rPr>
              <a:t>Иван Иванович Шишкин</a:t>
            </a:r>
          </a:p>
        </p:txBody>
      </p:sp>
      <p:pic>
        <p:nvPicPr>
          <p:cNvPr id="21506" name="Picture 4" descr="shishkin1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835150" y="765175"/>
            <a:ext cx="5041900" cy="5903913"/>
          </a:xfrm>
          <a:ln>
            <a:solidFill>
              <a:srgbClr val="FFFF00"/>
            </a:solidFill>
          </a:ln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4"/>
          <p:cNvSpPr>
            <a:spLocks noChangeArrowheads="1"/>
          </p:cNvSpPr>
          <p:nvPr/>
        </p:nvSpPr>
        <p:spPr bwMode="auto">
          <a:xfrm>
            <a:off x="0" y="-80963"/>
            <a:ext cx="9144000" cy="73945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ru-RU" sz="2400" b="1">
                <a:solidFill>
                  <a:srgbClr val="FFFF00"/>
                </a:solidFill>
                <a:latin typeface="Calibri" pitchFamily="34" charset="0"/>
              </a:rPr>
              <a:t>ШИШКИН Иван Иванович</a:t>
            </a:r>
            <a:r>
              <a:rPr lang="ru-RU" sz="2400" b="1">
                <a:solidFill>
                  <a:schemeClr val="bg1"/>
                </a:solidFill>
                <a:latin typeface="Calibri" pitchFamily="34" charset="0"/>
              </a:rPr>
              <a:t> 13  января 1832, Елабуга, ныне Татарстан — 8  марта 1898, Петербург, русский художник. Выдающийся мастер пейзажа, органически соединил в своей живописи и графике черты романтизма и реализма.</a:t>
            </a:r>
          </a:p>
          <a:p>
            <a:pPr algn="ctr"/>
            <a:r>
              <a:rPr lang="ru-RU" sz="2400" b="1">
                <a:solidFill>
                  <a:schemeClr val="bg1"/>
                </a:solidFill>
                <a:latin typeface="Calibri" pitchFamily="34" charset="0"/>
              </a:rPr>
              <a:t>Родился в купеческой семье. Отец художника, И. В. Шишкин, был не только предпринимателем, но и инженером, археологом и краеведом, автором «Истории города Елабуги». Закончив Московское училище живописи, ваяния и зодчества в 1856 году, будущий мастер учился в петербургской Академии художеств (1856-60). Как пенсионер Академии жил в 1862-65 в Германии и Швейцарии, посещал мастерскую швейцарского пейзажиста Р. Коллера. Но несравнимо большее воздействие на него оказали эпически величественные пейзажи другого швейцарца, А. Калама. Жил преимущественно в Петербурге. Особое значение для Шишкина имели натурные впечатления, полученные в родных местах (куда он нередко наезжал), а также на о. Валаам и в окрестностях Петербурга и Москвы.</a:t>
            </a:r>
          </a:p>
          <a:p>
            <a:pPr algn="ctr" eaLnBrk="0" hangingPunct="0"/>
            <a:endParaRPr lang="ru-RU" sz="2400" b="1">
              <a:solidFill>
                <a:schemeClr val="bg1"/>
              </a:solidFill>
              <a:latin typeface="Calibri" pitchFamily="34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91</TotalTime>
  <Words>802</Words>
  <Application>Microsoft Office PowerPoint</Application>
  <PresentationFormat>Экран (4:3)</PresentationFormat>
  <Paragraphs>63</Paragraphs>
  <Slides>23</Slides>
  <Notes>0</Notes>
  <HiddenSlides>0</HiddenSlides>
  <MMClips>1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Шаблон оформления</vt:lpstr>
      </vt:variant>
      <vt:variant>
        <vt:i4>2</vt:i4>
      </vt:variant>
      <vt:variant>
        <vt:lpstr>Заголовки слайдов</vt:lpstr>
      </vt:variant>
      <vt:variant>
        <vt:i4>23</vt:i4>
      </vt:variant>
    </vt:vector>
  </HeadingPairs>
  <TitlesOfParts>
    <vt:vector size="28" baseType="lpstr">
      <vt:lpstr>Calibri</vt:lpstr>
      <vt:lpstr>Arial</vt:lpstr>
      <vt:lpstr>Wingdings</vt:lpstr>
      <vt:lpstr>Тема Office</vt:lpstr>
      <vt:lpstr>Тема Office</vt:lpstr>
      <vt:lpstr>Пейзаж настроения. </vt:lpstr>
      <vt:lpstr>Пейзаж</vt:lpstr>
      <vt:lpstr>Практическая работа.</vt:lpstr>
      <vt:lpstr>Слайд 4</vt:lpstr>
      <vt:lpstr>Фёдор Александрович Васильев</vt:lpstr>
      <vt:lpstr>Слайд 6</vt:lpstr>
      <vt:lpstr>Ф. А. Васильев. «Мокрый луг». 1872. Третьяковская галерея. </vt:lpstr>
      <vt:lpstr>Иван Иванович Шишкин</vt:lpstr>
      <vt:lpstr>Слайд 9</vt:lpstr>
      <vt:lpstr>Шишкин И.И. «Рожь»</vt:lpstr>
      <vt:lpstr>«Дождь в дубовом лесу». 1891. Третьяковская галерея.</vt:lpstr>
      <vt:lpstr>Исаак Левитан</vt:lpstr>
      <vt:lpstr>Слайд 13</vt:lpstr>
      <vt:lpstr>Левитан «Владимирка» </vt:lpstr>
      <vt:lpstr>Борис Михайлович Неменский</vt:lpstr>
      <vt:lpstr>Слайд 16</vt:lpstr>
      <vt:lpstr> «Дыхание весны». </vt:lpstr>
      <vt:lpstr>1 этап, подобрать описание картины.</vt:lpstr>
      <vt:lpstr>2 этап, подобрать музыку</vt:lpstr>
      <vt:lpstr>3 этап. Подобрать стихотворение. </vt:lpstr>
      <vt:lpstr>4 этап, подобрать цветовую палитру, подходящую этой картине. </vt:lpstr>
      <vt:lpstr>Ответьте на вопросы:</vt:lpstr>
      <vt:lpstr>Домашнее задание.</vt:lpstr>
    </vt:vector>
  </TitlesOfParts>
  <Company>Home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8</cp:revision>
  <dcterms:created xsi:type="dcterms:W3CDTF">2012-04-26T18:57:43Z</dcterms:created>
  <dcterms:modified xsi:type="dcterms:W3CDTF">2013-03-17T18:06:52Z</dcterms:modified>
</cp:coreProperties>
</file>