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omments/comment1.xml" ContentType="application/vnd.openxmlformats-officedocument.presentationml.comment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90" r:id="rId2"/>
    <p:sldId id="256" r:id="rId3"/>
    <p:sldId id="264" r:id="rId4"/>
    <p:sldId id="272" r:id="rId5"/>
    <p:sldId id="291" r:id="rId6"/>
    <p:sldId id="262" r:id="rId7"/>
    <p:sldId id="270" r:id="rId8"/>
    <p:sldId id="266" r:id="rId9"/>
    <p:sldId id="289" r:id="rId10"/>
    <p:sldId id="280" r:id="rId11"/>
    <p:sldId id="295" r:id="rId12"/>
    <p:sldId id="279" r:id="rId13"/>
    <p:sldId id="287" r:id="rId14"/>
    <p:sldId id="268" r:id="rId15"/>
    <p:sldId id="275" r:id="rId16"/>
    <p:sldId id="278" r:id="rId17"/>
    <p:sldId id="292" r:id="rId18"/>
    <p:sldId id="259" r:id="rId19"/>
    <p:sldId id="294" r:id="rId20"/>
    <p:sldId id="293" r:id="rId21"/>
    <p:sldId id="288" r:id="rId22"/>
    <p:sldId id="267" r:id="rId23"/>
    <p:sldId id="285" r:id="rId24"/>
    <p:sldId id="261" r:id="rId25"/>
    <p:sldId id="284" r:id="rId2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dmin"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70" autoAdjust="0"/>
    <p:restoredTop sz="94484" autoAdjust="0"/>
  </p:normalViewPr>
  <p:slideViewPr>
    <p:cSldViewPr>
      <p:cViewPr varScale="1">
        <p:scale>
          <a:sx n="71" d="100"/>
          <a:sy n="71" d="100"/>
        </p:scale>
        <p:origin x="-474"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12-01-22T21:18:20.234" idx="1">
    <p:pos x="10" y="10"/>
    <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ACF9F00-9017-4965-8F72-43D7A340C74E}" type="datetimeFigureOut">
              <a:rPr lang="ru-RU" smtClean="0"/>
              <a:pPr/>
              <a:t>26.01.2013</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4EDD4C-3E94-4423-A12E-757742493D19}" type="slidenum">
              <a:rPr lang="ru-RU" smtClean="0"/>
              <a:pPr/>
              <a:t>‹#›</a:t>
            </a:fld>
            <a:endParaRPr lang="ru-RU"/>
          </a:p>
        </p:txBody>
      </p:sp>
    </p:spTree>
    <p:extLst>
      <p:ext uri="{BB962C8B-B14F-4D97-AF65-F5344CB8AC3E}">
        <p14:creationId xmlns:p14="http://schemas.microsoft.com/office/powerpoint/2010/main" val="9997905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C94EDD4C-3E94-4423-A12E-757742493D19}" type="slidenum">
              <a:rPr lang="ru-RU" smtClean="0"/>
              <a:pPr/>
              <a:t>9</a:t>
            </a:fld>
            <a:endParaRPr lang="ru-RU"/>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pPr algn="ctr"/>
            <a:endParaRPr lang="ru-RU" sz="4000" b="1" dirty="0">
              <a:solidFill>
                <a:schemeClr val="bg1"/>
              </a:solidFill>
            </a:endParaRPr>
          </a:p>
        </p:txBody>
      </p:sp>
      <p:sp>
        <p:nvSpPr>
          <p:cNvPr id="4" name="Номер слайда 3"/>
          <p:cNvSpPr>
            <a:spLocks noGrp="1"/>
          </p:cNvSpPr>
          <p:nvPr>
            <p:ph type="sldNum" sz="quarter" idx="10"/>
          </p:nvPr>
        </p:nvSpPr>
        <p:spPr/>
        <p:txBody>
          <a:bodyPr/>
          <a:lstStyle/>
          <a:p>
            <a:fld id="{C94EDD4C-3E94-4423-A12E-757742493D19}" type="slidenum">
              <a:rPr lang="ru-RU" smtClean="0"/>
              <a:pPr/>
              <a:t>15</a:t>
            </a:fld>
            <a:endParaRPr lang="ru-RU"/>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ru-RU" dirty="0" smtClean="0"/>
              <a:t>Масленица</a:t>
            </a:r>
            <a:endParaRPr lang="ru-RU" dirty="0"/>
          </a:p>
        </p:txBody>
      </p:sp>
      <p:sp>
        <p:nvSpPr>
          <p:cNvPr id="4" name="Номер слайда 3"/>
          <p:cNvSpPr>
            <a:spLocks noGrp="1"/>
          </p:cNvSpPr>
          <p:nvPr>
            <p:ph type="sldNum" sz="quarter" idx="10"/>
          </p:nvPr>
        </p:nvSpPr>
        <p:spPr/>
        <p:txBody>
          <a:bodyPr/>
          <a:lstStyle/>
          <a:p>
            <a:fld id="{C94EDD4C-3E94-4423-A12E-757742493D19}" type="slidenum">
              <a:rPr lang="ru-RU" smtClean="0"/>
              <a:pPr/>
              <a:t>16</a:t>
            </a:fld>
            <a:endParaRPr lang="ru-RU"/>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C94EDD4C-3E94-4423-A12E-757742493D19}" type="slidenum">
              <a:rPr lang="ru-RU" smtClean="0"/>
              <a:pPr/>
              <a:t>18</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4769EAC6-D907-49F3-9ABB-A0C472435B49}" type="datetimeFigureOut">
              <a:rPr lang="ru-RU" smtClean="0"/>
              <a:pPr/>
              <a:t>26.01.2013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0381CF4-499C-46F4-83A3-2806CDF6798C}"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769EAC6-D907-49F3-9ABB-A0C472435B49}" type="datetimeFigureOut">
              <a:rPr lang="ru-RU" smtClean="0"/>
              <a:pPr/>
              <a:t>26.01.2013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0381CF4-499C-46F4-83A3-2806CDF6798C}"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769EAC6-D907-49F3-9ABB-A0C472435B49}" type="datetimeFigureOut">
              <a:rPr lang="ru-RU" smtClean="0"/>
              <a:pPr/>
              <a:t>26.01.2013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0381CF4-499C-46F4-83A3-2806CDF6798C}" type="slidenum">
              <a:rPr lang="ru-RU" smtClean="0"/>
              <a:pPr/>
              <a:t>‹#›</a:t>
            </a:fld>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152400"/>
            <a:ext cx="6870700" cy="16002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85800" y="1828800"/>
            <a:ext cx="3771900" cy="3657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10100" y="1828800"/>
            <a:ext cx="3771900" cy="3657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a:xfrm>
            <a:off x="1371600" y="6248400"/>
            <a:ext cx="1905000" cy="457200"/>
          </a:xfrm>
        </p:spPr>
        <p:txBody>
          <a:bodyPr/>
          <a:lstStyle>
            <a:lvl1pPr>
              <a:defRPr/>
            </a:lvl1pPr>
          </a:lstStyle>
          <a:p>
            <a:endParaRPr lang="ru-RU"/>
          </a:p>
        </p:txBody>
      </p:sp>
      <p:sp>
        <p:nvSpPr>
          <p:cNvPr id="6" name="Нижний колонтитул 5"/>
          <p:cNvSpPr>
            <a:spLocks noGrp="1"/>
          </p:cNvSpPr>
          <p:nvPr>
            <p:ph type="ftr" sz="quarter" idx="11"/>
          </p:nvPr>
        </p:nvSpPr>
        <p:spPr>
          <a:xfrm>
            <a:off x="3556000" y="6248400"/>
            <a:ext cx="2895600" cy="457200"/>
          </a:xfrm>
        </p:spPr>
        <p:txBody>
          <a:bodyPr/>
          <a:lstStyle>
            <a:lvl1pPr>
              <a:defRPr/>
            </a:lvl1pPr>
          </a:lstStyle>
          <a:p>
            <a:endParaRPr lang="ru-RU"/>
          </a:p>
        </p:txBody>
      </p:sp>
      <p:sp>
        <p:nvSpPr>
          <p:cNvPr id="7" name="Номер слайда 6"/>
          <p:cNvSpPr>
            <a:spLocks noGrp="1"/>
          </p:cNvSpPr>
          <p:nvPr>
            <p:ph type="sldNum" sz="quarter" idx="12"/>
          </p:nvPr>
        </p:nvSpPr>
        <p:spPr>
          <a:xfrm>
            <a:off x="6718300" y="6248400"/>
            <a:ext cx="1905000" cy="457200"/>
          </a:xfrm>
        </p:spPr>
        <p:txBody>
          <a:bodyPr/>
          <a:lstStyle>
            <a:lvl1pPr>
              <a:defRPr/>
            </a:lvl1pPr>
          </a:lstStyle>
          <a:p>
            <a:fld id="{DE579A6C-D9EF-4FA4-9C05-5AC2C453C017}" type="slidenum">
              <a:rPr lang="ru-RU"/>
              <a:pPr/>
              <a:t>‹#›</a:t>
            </a:fld>
            <a:endParaRPr lang="ru-RU"/>
          </a:p>
        </p:txBody>
      </p:sp>
    </p:spTree>
  </p:cSld>
  <p:clrMapOvr>
    <a:masterClrMapping/>
  </p:clrMapOvr>
  <p:transition>
    <p:sndAc>
      <p:stSnd>
        <p:snd r:embed="rId1" name="chimes.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4769EAC6-D907-49F3-9ABB-A0C472435B49}" type="datetimeFigureOut">
              <a:rPr lang="ru-RU" smtClean="0"/>
              <a:pPr/>
              <a:t>26.01.2013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0381CF4-499C-46F4-83A3-2806CDF6798C}"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4769EAC6-D907-49F3-9ABB-A0C472435B49}" type="datetimeFigureOut">
              <a:rPr lang="ru-RU" smtClean="0"/>
              <a:pPr/>
              <a:t>26.01.2013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30381CF4-499C-46F4-83A3-2806CDF6798C}"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4769EAC6-D907-49F3-9ABB-A0C472435B49}" type="datetimeFigureOut">
              <a:rPr lang="ru-RU" smtClean="0"/>
              <a:pPr/>
              <a:t>26.01.2013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0381CF4-499C-46F4-83A3-2806CDF6798C}"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4769EAC6-D907-49F3-9ABB-A0C472435B49}" type="datetimeFigureOut">
              <a:rPr lang="ru-RU" smtClean="0"/>
              <a:pPr/>
              <a:t>26.01.2013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30381CF4-499C-46F4-83A3-2806CDF6798C}"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4769EAC6-D907-49F3-9ABB-A0C472435B49}" type="datetimeFigureOut">
              <a:rPr lang="ru-RU" smtClean="0"/>
              <a:pPr/>
              <a:t>26.01.2013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30381CF4-499C-46F4-83A3-2806CDF6798C}"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4769EAC6-D907-49F3-9ABB-A0C472435B49}" type="datetimeFigureOut">
              <a:rPr lang="ru-RU" smtClean="0"/>
              <a:pPr/>
              <a:t>26.01.2013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30381CF4-499C-46F4-83A3-2806CDF6798C}"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769EAC6-D907-49F3-9ABB-A0C472435B49}" type="datetimeFigureOut">
              <a:rPr lang="ru-RU" smtClean="0"/>
              <a:pPr/>
              <a:t>26.01.2013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0381CF4-499C-46F4-83A3-2806CDF6798C}"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4769EAC6-D907-49F3-9ABB-A0C472435B49}" type="datetimeFigureOut">
              <a:rPr lang="ru-RU" smtClean="0"/>
              <a:pPr/>
              <a:t>26.01.2013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30381CF4-499C-46F4-83A3-2806CDF6798C}"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69EAC6-D907-49F3-9ABB-A0C472435B49}" type="datetimeFigureOut">
              <a:rPr lang="ru-RU" smtClean="0"/>
              <a:pPr/>
              <a:t>26.01.2013</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381CF4-499C-46F4-83A3-2806CDF6798C}"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comments" Target="../comments/comment1.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slide" Target="slide14.xml"/><Relationship Id="rId2" Type="http://schemas.openxmlformats.org/officeDocument/2006/relationships/image" Target="../media/image10.emf"/><Relationship Id="rId1" Type="http://schemas.openxmlformats.org/officeDocument/2006/relationships/slideLayout" Target="../slideLayouts/slideLayout2.xml"/><Relationship Id="rId4" Type="http://schemas.openxmlformats.org/officeDocument/2006/relationships/slide" Target="slide13.xml"/></Relationships>
</file>

<file path=ppt/slides/_rels/slide23.xml.rels><?xml version="1.0" encoding="UTF-8" standalone="yes"?>
<Relationships xmlns="http://schemas.openxmlformats.org/package/2006/relationships"><Relationship Id="rId2" Type="http://schemas.openxmlformats.org/officeDocument/2006/relationships/image" Target="../media/image11.gif"/><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12.gif"/><Relationship Id="rId2" Type="http://schemas.openxmlformats.org/officeDocument/2006/relationships/image" Target="../media/image3.jpeg"/><Relationship Id="rId1" Type="http://schemas.openxmlformats.org/officeDocument/2006/relationships/slideLayout" Target="../slideLayouts/slideLayout7.xml"/><Relationship Id="rId4" Type="http://schemas.openxmlformats.org/officeDocument/2006/relationships/image" Target="../media/image1.gif"/></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3399"/>
            </a:gs>
            <a:gs pos="25000">
              <a:srgbClr val="FF6633"/>
            </a:gs>
            <a:gs pos="50000">
              <a:srgbClr val="FFFF00"/>
            </a:gs>
            <a:gs pos="75000">
              <a:srgbClr val="01A78F"/>
            </a:gs>
            <a:gs pos="100000">
              <a:srgbClr val="3366FF"/>
            </a:gs>
          </a:gsLst>
          <a:lin ang="5400000" scaled="1"/>
        </a:gradFill>
        <a:effectLst/>
      </p:bgPr>
    </p:bg>
    <p:spTree>
      <p:nvGrpSpPr>
        <p:cNvPr id="1" name=""/>
        <p:cNvGrpSpPr/>
        <p:nvPr/>
      </p:nvGrpSpPr>
      <p:grpSpPr>
        <a:xfrm>
          <a:off x="0" y="0"/>
          <a:ext cx="0" cy="0"/>
          <a:chOff x="0" y="0"/>
          <a:chExt cx="0" cy="0"/>
        </a:xfrm>
      </p:grpSpPr>
      <p:sp>
        <p:nvSpPr>
          <p:cNvPr id="4" name="TextBox 3"/>
          <p:cNvSpPr txBox="1"/>
          <p:nvPr/>
        </p:nvSpPr>
        <p:spPr>
          <a:xfrm>
            <a:off x="-51117" y="357166"/>
            <a:ext cx="9195117" cy="5078313"/>
          </a:xfrm>
          <a:prstGeom prst="rect">
            <a:avLst/>
          </a:prstGeom>
          <a:noFill/>
        </p:spPr>
        <p:txBody>
          <a:bodyPr wrap="square" rtlCol="0">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r>
              <a:rPr lang="ru-RU" sz="3600" b="1" i="1" spc="50" dirty="0" smtClean="0">
                <a:ln w="11430"/>
                <a:solidFill>
                  <a:srgbClr val="002060"/>
                </a:solidFill>
                <a:effectLst>
                  <a:outerShdw blurRad="76200" dist="50800" dir="5400000" algn="tl" rotWithShape="0">
                    <a:srgbClr val="000000">
                      <a:alpha val="65000"/>
                    </a:srgbClr>
                  </a:outerShdw>
                </a:effectLst>
              </a:rPr>
              <a:t>Урок русского языка</a:t>
            </a:r>
          </a:p>
          <a:p>
            <a:endParaRPr lang="ru-RU" b="1" spc="50" dirty="0" smtClean="0">
              <a:ln w="11430"/>
              <a:solidFill>
                <a:srgbClr val="002060"/>
              </a:solidFill>
              <a:effectLst>
                <a:outerShdw blurRad="76200" dist="50800" dir="5400000" algn="tl" rotWithShape="0">
                  <a:srgbClr val="000000">
                    <a:alpha val="65000"/>
                  </a:srgbClr>
                </a:outerShdw>
              </a:effectLst>
            </a:endParaRPr>
          </a:p>
          <a:p>
            <a:pPr algn="ctr"/>
            <a:r>
              <a:rPr lang="ru-RU" sz="3600" b="1" i="1" spc="50" dirty="0" smtClean="0">
                <a:ln w="11430"/>
                <a:solidFill>
                  <a:srgbClr val="002060"/>
                </a:solidFill>
                <a:effectLst>
                  <a:outerShdw blurRad="76200" dist="50800" dir="5400000" algn="tl" rotWithShape="0">
                    <a:srgbClr val="000000">
                      <a:alpha val="65000"/>
                    </a:srgbClr>
                  </a:outerShdw>
                </a:effectLst>
                <a:latin typeface="Calibri" pitchFamily="34" charset="0"/>
              </a:rPr>
              <a:t>9 А класс</a:t>
            </a:r>
          </a:p>
          <a:p>
            <a:r>
              <a:rPr lang="ru-RU" b="1" spc="50" dirty="0" smtClean="0">
                <a:ln w="11430"/>
                <a:solidFill>
                  <a:srgbClr val="002060"/>
                </a:solidFill>
                <a:effectLst>
                  <a:outerShdw blurRad="76200" dist="50800" dir="5400000" algn="tl" rotWithShape="0">
                    <a:srgbClr val="000000">
                      <a:alpha val="65000"/>
                    </a:srgbClr>
                  </a:outerShdw>
                </a:effectLst>
              </a:rPr>
              <a:t>  </a:t>
            </a:r>
          </a:p>
          <a:p>
            <a:pPr algn="ctr"/>
            <a:r>
              <a:rPr lang="ru-RU" sz="3600" b="1" i="1" spc="50" dirty="0" smtClean="0">
                <a:ln w="11430"/>
                <a:solidFill>
                  <a:srgbClr val="002060"/>
                </a:solidFill>
                <a:effectLst>
                  <a:outerShdw blurRad="76200" dist="50800" dir="5400000" algn="tl" rotWithShape="0">
                    <a:srgbClr val="000000">
                      <a:alpha val="65000"/>
                    </a:srgbClr>
                  </a:outerShdw>
                </a:effectLst>
                <a:latin typeface="Calibri" pitchFamily="34" charset="0"/>
              </a:rPr>
              <a:t>МСОУ «</a:t>
            </a:r>
            <a:r>
              <a:rPr lang="ru-RU" sz="3600" b="1" i="1" spc="50" dirty="0" err="1" smtClean="0">
                <a:ln w="11430"/>
                <a:solidFill>
                  <a:srgbClr val="002060"/>
                </a:solidFill>
                <a:effectLst>
                  <a:outerShdw blurRad="76200" dist="50800" dir="5400000" algn="tl" rotWithShape="0">
                    <a:srgbClr val="000000">
                      <a:alpha val="65000"/>
                    </a:srgbClr>
                  </a:outerShdw>
                </a:effectLst>
                <a:latin typeface="Calibri" pitchFamily="34" charset="0"/>
              </a:rPr>
              <a:t>Запрудненская</a:t>
            </a:r>
            <a:r>
              <a:rPr lang="ru-RU" sz="3600" b="1" i="1" spc="50" dirty="0" smtClean="0">
                <a:ln w="11430"/>
                <a:solidFill>
                  <a:srgbClr val="002060"/>
                </a:solidFill>
                <a:effectLst>
                  <a:outerShdw blurRad="76200" dist="50800" dir="5400000" algn="tl" rotWithShape="0">
                    <a:srgbClr val="000000">
                      <a:alpha val="65000"/>
                    </a:srgbClr>
                  </a:outerShdw>
                </a:effectLst>
                <a:latin typeface="Calibri" pitchFamily="34" charset="0"/>
              </a:rPr>
              <a:t> специальная</a:t>
            </a:r>
          </a:p>
          <a:p>
            <a:pPr algn="ctr"/>
            <a:r>
              <a:rPr lang="ru-RU" sz="3600" b="1" i="1" spc="50" dirty="0" smtClean="0">
                <a:ln w="11430"/>
                <a:solidFill>
                  <a:srgbClr val="002060"/>
                </a:solidFill>
                <a:effectLst>
                  <a:outerShdw blurRad="76200" dist="50800" dir="5400000" algn="tl" rotWithShape="0">
                    <a:srgbClr val="000000">
                      <a:alpha val="65000"/>
                    </a:srgbClr>
                  </a:outerShdw>
                </a:effectLst>
                <a:latin typeface="Calibri" pitchFamily="34" charset="0"/>
              </a:rPr>
              <a:t> (коррекционная)</a:t>
            </a:r>
          </a:p>
          <a:p>
            <a:pPr algn="ctr"/>
            <a:r>
              <a:rPr lang="ru-RU" sz="3600" b="1" i="1" spc="50" dirty="0" smtClean="0">
                <a:ln w="11430"/>
                <a:solidFill>
                  <a:srgbClr val="002060"/>
                </a:solidFill>
                <a:effectLst>
                  <a:outerShdw blurRad="76200" dist="50800" dir="5400000" algn="tl" rotWithShape="0">
                    <a:srgbClr val="000000">
                      <a:alpha val="65000"/>
                    </a:srgbClr>
                  </a:outerShdw>
                </a:effectLst>
                <a:latin typeface="Calibri" pitchFamily="34" charset="0"/>
              </a:rPr>
              <a:t> общеобразовательная школа 8 </a:t>
            </a:r>
            <a:r>
              <a:rPr lang="ru-RU" sz="3600" b="1" i="1" spc="50" dirty="0" smtClean="0">
                <a:ln w="11430"/>
                <a:solidFill>
                  <a:srgbClr val="002060"/>
                </a:solidFill>
                <a:effectLst>
                  <a:outerShdw blurRad="76200" dist="50800" dir="5400000" algn="tl" rotWithShape="0">
                    <a:srgbClr val="000000">
                      <a:alpha val="65000"/>
                    </a:srgbClr>
                  </a:outerShdw>
                </a:effectLst>
                <a:latin typeface="Calibri" pitchFamily="34" charset="0"/>
              </a:rPr>
              <a:t> вид</a:t>
            </a:r>
            <a:r>
              <a:rPr lang="ru-RU" sz="3600" b="1" i="1" spc="50" dirty="0">
                <a:ln w="11430"/>
                <a:solidFill>
                  <a:srgbClr val="002060"/>
                </a:solidFill>
                <a:effectLst>
                  <a:outerShdw blurRad="76200" dist="50800" dir="5400000" algn="tl" rotWithShape="0">
                    <a:srgbClr val="000000">
                      <a:alpha val="65000"/>
                    </a:srgbClr>
                  </a:outerShdw>
                </a:effectLst>
                <a:latin typeface="Calibri" pitchFamily="34" charset="0"/>
              </a:rPr>
              <a:t>а</a:t>
            </a:r>
            <a:r>
              <a:rPr lang="ru-RU" sz="3600" b="1" i="1" spc="50" dirty="0" smtClean="0">
                <a:ln w="11430"/>
                <a:solidFill>
                  <a:srgbClr val="002060"/>
                </a:solidFill>
                <a:effectLst>
                  <a:outerShdw blurRad="76200" dist="50800" dir="5400000" algn="tl" rotWithShape="0">
                    <a:srgbClr val="000000">
                      <a:alpha val="65000"/>
                    </a:srgbClr>
                  </a:outerShdw>
                </a:effectLst>
                <a:latin typeface="Calibri" pitchFamily="34" charset="0"/>
              </a:rPr>
              <a:t>»</a:t>
            </a:r>
            <a:endParaRPr lang="ru-RU" sz="3600" b="1" i="1" spc="50" dirty="0" smtClean="0">
              <a:ln w="11430"/>
              <a:solidFill>
                <a:srgbClr val="002060"/>
              </a:solidFill>
              <a:effectLst>
                <a:outerShdw blurRad="76200" dist="50800" dir="5400000" algn="tl" rotWithShape="0">
                  <a:srgbClr val="000000">
                    <a:alpha val="65000"/>
                  </a:srgbClr>
                </a:outerShdw>
              </a:effectLst>
              <a:latin typeface="Calibri" pitchFamily="34" charset="0"/>
            </a:endParaRPr>
          </a:p>
          <a:p>
            <a:endParaRPr lang="ru-RU"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endParaRPr lang="ru-RU" b="1" spc="50" dirty="0" smtClean="0">
              <a:ln w="11430"/>
              <a:gradFill>
                <a:gsLst>
                  <a:gs pos="25000">
                    <a:schemeClr val="accent2">
                      <a:satMod val="155000"/>
                    </a:schemeClr>
                  </a:gs>
                  <a:gs pos="100000">
                    <a:schemeClr val="accent2">
                      <a:shade val="45000"/>
                      <a:satMod val="165000"/>
                    </a:schemeClr>
                  </a:gs>
                </a:gsLst>
                <a:lin ang="5400000"/>
              </a:gradFill>
              <a:effectLst>
                <a:outerShdw blurRad="76200" dist="50800" dir="5400000" algn="tl" rotWithShape="0">
                  <a:srgbClr val="000000">
                    <a:alpha val="65000"/>
                  </a:srgbClr>
                </a:outerShdw>
              </a:effectLst>
            </a:endParaRPr>
          </a:p>
          <a:p>
            <a:pPr algn="ctr"/>
            <a:r>
              <a:rPr lang="ru-RU" sz="3600" b="1" i="1" spc="50" dirty="0" smtClean="0">
                <a:ln w="11430"/>
                <a:solidFill>
                  <a:srgbClr val="C00000"/>
                </a:solidFill>
                <a:effectLst>
                  <a:outerShdw blurRad="76200" dist="50800" dir="5400000" algn="tl" rotWithShape="0">
                    <a:srgbClr val="000000">
                      <a:alpha val="65000"/>
                    </a:srgbClr>
                  </a:outerShdw>
                </a:effectLst>
                <a:latin typeface="Calibri" pitchFamily="34" charset="0"/>
              </a:rPr>
              <a:t>Учитель:</a:t>
            </a:r>
          </a:p>
          <a:p>
            <a:pPr algn="ctr"/>
            <a:r>
              <a:rPr lang="ru-RU" sz="3600" b="1" i="1" spc="50" dirty="0" smtClean="0">
                <a:ln w="11430"/>
                <a:solidFill>
                  <a:srgbClr val="C00000"/>
                </a:solidFill>
                <a:effectLst>
                  <a:outerShdw blurRad="76200" dist="50800" dir="5400000" algn="tl" rotWithShape="0">
                    <a:srgbClr val="000000">
                      <a:alpha val="65000"/>
                    </a:srgbClr>
                  </a:outerShdw>
                </a:effectLst>
                <a:latin typeface="Calibri" pitchFamily="34" charset="0"/>
              </a:rPr>
              <a:t>Агафонова Вера Васильевна</a:t>
            </a:r>
            <a:endParaRPr lang="ru-RU" sz="3600" b="1" i="1" spc="50" dirty="0">
              <a:ln w="11430"/>
              <a:solidFill>
                <a:srgbClr val="C00000"/>
              </a:solidFill>
              <a:effectLst>
                <a:outerShdw blurRad="76200" dist="50800" dir="5400000" algn="tl" rotWithShape="0">
                  <a:srgbClr val="000000">
                    <a:alpha val="65000"/>
                  </a:srgbClr>
                </a:outerShdw>
              </a:effectLst>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5E9EFF"/>
            </a:gs>
            <a:gs pos="39999">
              <a:srgbClr val="85C2FF"/>
            </a:gs>
            <a:gs pos="70000">
              <a:srgbClr val="C4D6EB"/>
            </a:gs>
            <a:gs pos="100000">
              <a:srgbClr val="FFEBFA"/>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16385" name="Rectangle 1"/>
          <p:cNvSpPr>
            <a:spLocks noChangeArrowheads="1"/>
          </p:cNvSpPr>
          <p:nvPr/>
        </p:nvSpPr>
        <p:spPr bwMode="auto">
          <a:xfrm>
            <a:off x="0" y="0"/>
            <a:ext cx="9144000"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lang="en-US" sz="2000" dirty="0" smtClean="0">
              <a:latin typeface="Calibri" pitchFamily="34" charset="0"/>
              <a:ea typeface="Calibri" pitchFamily="34"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20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lang="ru-RU" sz="3600" b="1" i="1" dirty="0" smtClean="0">
                <a:solidFill>
                  <a:srgbClr val="FF0000"/>
                </a:solidFill>
                <a:latin typeface="Calibri" pitchFamily="34" charset="0"/>
                <a:ea typeface="Calibri" pitchFamily="34" charset="0"/>
                <a:cs typeface="Times New Roman" pitchFamily="18" charset="0"/>
              </a:rPr>
              <a:t>Спиши, вставь пропущенные окончания.</a:t>
            </a:r>
          </a:p>
          <a:p>
            <a:pPr marL="0" marR="0" lvl="0" indent="0" algn="ctr" defTabSz="914400" rtl="0" eaLnBrk="1" fontAlgn="base" latinLnBrk="0" hangingPunct="1">
              <a:lnSpc>
                <a:spcPct val="100000"/>
              </a:lnSpc>
              <a:spcBef>
                <a:spcPct val="0"/>
              </a:spcBef>
              <a:spcAft>
                <a:spcPct val="0"/>
              </a:spcAft>
              <a:buClrTx/>
              <a:buSzTx/>
              <a:buFontTx/>
              <a:buNone/>
              <a:tabLst/>
            </a:pPr>
            <a:r>
              <a:rPr kumimoji="0" lang="ru-RU" sz="36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Изменчивый месяц февраль-</a:t>
            </a:r>
            <a:endParaRPr kumimoji="0" lang="ru-RU" sz="3600" b="1" i="1"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36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Он люб..  весну, и зимы ему жаль.</a:t>
            </a:r>
            <a:endParaRPr kumimoji="0" lang="ru-RU" sz="3600" b="1" i="1"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36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Он льдистою дымкой стекло по утрам </a:t>
            </a:r>
            <a:r>
              <a:rPr kumimoji="0" lang="ru-RU" sz="3600" b="1" i="1"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затемня</a:t>
            </a:r>
            <a:r>
              <a:rPr lang="ru-RU" sz="3600" b="1" i="1" dirty="0" smtClean="0">
                <a:latin typeface="Calibri" pitchFamily="34" charset="0"/>
                <a:ea typeface="Calibri" pitchFamily="34" charset="0"/>
                <a:cs typeface="Times New Roman" pitchFamily="18" charset="0"/>
              </a:rPr>
              <a:t>..</a:t>
            </a:r>
            <a:r>
              <a:rPr kumimoji="0" lang="ru-RU" sz="36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
            </a:r>
            <a:endParaRPr kumimoji="0" lang="ru-RU" sz="3600" b="1" i="1"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36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А в полдень он яркие слёзы </a:t>
            </a:r>
            <a:r>
              <a:rPr kumimoji="0" lang="ru-RU" sz="3600" b="1" i="1"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роня</a:t>
            </a:r>
            <a:r>
              <a:rPr lang="ru-RU" sz="3600" b="1" i="1" dirty="0" smtClean="0">
                <a:latin typeface="Calibri" pitchFamily="34" charset="0"/>
                <a:ea typeface="Calibri" pitchFamily="34" charset="0"/>
                <a:cs typeface="Times New Roman" pitchFamily="18" charset="0"/>
              </a:rPr>
              <a:t>..</a:t>
            </a:r>
            <a:r>
              <a:rPr kumimoji="0" lang="ru-RU" sz="36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 </a:t>
            </a:r>
            <a:endParaRPr kumimoji="0" lang="ru-RU" sz="3600" b="1" i="1"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36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И, жмурясь сквозь солнце, смотр</a:t>
            </a:r>
            <a:r>
              <a:rPr lang="ru-RU" sz="3600" b="1" i="1" dirty="0" smtClean="0">
                <a:latin typeface="Calibri" pitchFamily="34" charset="0"/>
                <a:ea typeface="Calibri" pitchFamily="34" charset="0"/>
                <a:cs typeface="Times New Roman" pitchFamily="18" charset="0"/>
              </a:rPr>
              <a:t>..</a:t>
            </a:r>
            <a:r>
              <a:rPr kumimoji="0" lang="ru-RU" sz="36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он в замлевшую даль,</a:t>
            </a:r>
            <a:endParaRPr kumimoji="0" lang="ru-RU" sz="3600" b="1" i="1" u="none" strike="noStrike" cap="none" normalizeH="0" baseline="0" dirty="0" smtClean="0">
              <a:ln>
                <a:noFill/>
              </a:ln>
              <a:solidFill>
                <a:schemeClr val="tx1"/>
              </a:solidFill>
              <a:effectLst/>
              <a:latin typeface="Arial"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3600" b="1" i="1"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Улыбчиво-грустный февраль.</a:t>
            </a:r>
            <a:endParaRPr kumimoji="0" lang="ru-RU" sz="3600" b="1" i="1" u="none" strike="noStrike" cap="none" normalizeH="0" baseline="0" dirty="0" smtClean="0">
              <a:ln>
                <a:noFill/>
              </a:ln>
              <a:solidFill>
                <a:schemeClr val="tx1"/>
              </a:solidFill>
              <a:effectLst/>
              <a:latin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74638"/>
            <a:ext cx="8258204" cy="5511816"/>
          </a:xfrm>
        </p:spPr>
        <p:txBody>
          <a:bodyPr>
            <a:normAutofit fontScale="90000"/>
          </a:bodyPr>
          <a:lstStyle/>
          <a:p>
            <a:pPr lvl="0" fontAlgn="base">
              <a:spcAft>
                <a:spcPct val="0"/>
              </a:spcAft>
            </a:pPr>
            <a:r>
              <a:rPr lang="ru-RU" b="1" i="1" dirty="0" smtClean="0">
                <a:latin typeface="Calibri" pitchFamily="34" charset="0"/>
                <a:ea typeface="Calibri" pitchFamily="34" charset="0"/>
                <a:cs typeface="Times New Roman" pitchFamily="18" charset="0"/>
              </a:rPr>
              <a:t>Изменчивый месяц февраль-</a:t>
            </a:r>
            <a:r>
              <a:rPr lang="ru-RU" b="1" i="1" dirty="0" smtClean="0">
                <a:latin typeface="Arial" pitchFamily="34" charset="0"/>
              </a:rPr>
              <a:t/>
            </a:r>
            <a:br>
              <a:rPr lang="ru-RU" b="1" i="1" dirty="0" smtClean="0">
                <a:latin typeface="Arial" pitchFamily="34" charset="0"/>
              </a:rPr>
            </a:br>
            <a:r>
              <a:rPr lang="ru-RU" b="1" i="1" dirty="0" smtClean="0">
                <a:latin typeface="Calibri" pitchFamily="34" charset="0"/>
                <a:ea typeface="Calibri" pitchFamily="34" charset="0"/>
                <a:cs typeface="Times New Roman" pitchFamily="18" charset="0"/>
              </a:rPr>
              <a:t> Он люб</a:t>
            </a:r>
            <a:r>
              <a:rPr lang="ru-RU" b="1" i="1" dirty="0" smtClean="0">
                <a:solidFill>
                  <a:srgbClr val="C00000"/>
                </a:solidFill>
                <a:latin typeface="Calibri" pitchFamily="34" charset="0"/>
                <a:ea typeface="Calibri" pitchFamily="34" charset="0"/>
                <a:cs typeface="Times New Roman" pitchFamily="18" charset="0"/>
              </a:rPr>
              <a:t>ит</a:t>
            </a:r>
            <a:r>
              <a:rPr lang="ru-RU" b="1" i="1" dirty="0" smtClean="0">
                <a:latin typeface="Calibri" pitchFamily="34" charset="0"/>
                <a:ea typeface="Calibri" pitchFamily="34" charset="0"/>
                <a:cs typeface="Times New Roman" pitchFamily="18" charset="0"/>
              </a:rPr>
              <a:t>  весну, и зимы ему жаль.</a:t>
            </a:r>
            <a:r>
              <a:rPr lang="ru-RU" b="1" i="1" dirty="0" smtClean="0">
                <a:latin typeface="Arial" pitchFamily="34" charset="0"/>
              </a:rPr>
              <a:t/>
            </a:r>
            <a:br>
              <a:rPr lang="ru-RU" b="1" i="1" dirty="0" smtClean="0">
                <a:latin typeface="Arial" pitchFamily="34" charset="0"/>
              </a:rPr>
            </a:br>
            <a:r>
              <a:rPr lang="ru-RU" b="1" i="1" dirty="0" smtClean="0">
                <a:latin typeface="Calibri" pitchFamily="34" charset="0"/>
                <a:ea typeface="Calibri" pitchFamily="34" charset="0"/>
                <a:cs typeface="Times New Roman" pitchFamily="18" charset="0"/>
              </a:rPr>
              <a:t> Он льдистою дымкой стекло по утрам затемня</a:t>
            </a:r>
            <a:r>
              <a:rPr lang="ru-RU" b="1" i="1" dirty="0" smtClean="0">
                <a:solidFill>
                  <a:srgbClr val="C00000"/>
                </a:solidFill>
                <a:latin typeface="Calibri" pitchFamily="34" charset="0"/>
                <a:ea typeface="Calibri" pitchFamily="34" charset="0"/>
                <a:cs typeface="Times New Roman" pitchFamily="18" charset="0"/>
              </a:rPr>
              <a:t>ет</a:t>
            </a:r>
            <a:r>
              <a:rPr lang="ru-RU" b="1" i="1" dirty="0" smtClean="0">
                <a:latin typeface="Calibri" pitchFamily="34" charset="0"/>
                <a:ea typeface="Calibri" pitchFamily="34" charset="0"/>
                <a:cs typeface="Times New Roman" pitchFamily="18" charset="0"/>
              </a:rPr>
              <a:t>,</a:t>
            </a:r>
            <a:r>
              <a:rPr lang="ru-RU" b="1" i="1" dirty="0" smtClean="0">
                <a:latin typeface="Arial" pitchFamily="34" charset="0"/>
              </a:rPr>
              <a:t/>
            </a:r>
            <a:br>
              <a:rPr lang="ru-RU" b="1" i="1" dirty="0" smtClean="0">
                <a:latin typeface="Arial" pitchFamily="34" charset="0"/>
              </a:rPr>
            </a:br>
            <a:r>
              <a:rPr lang="ru-RU" b="1" i="1" dirty="0" smtClean="0">
                <a:latin typeface="Calibri" pitchFamily="34" charset="0"/>
                <a:ea typeface="Calibri" pitchFamily="34" charset="0"/>
                <a:cs typeface="Times New Roman" pitchFamily="18" charset="0"/>
              </a:rPr>
              <a:t> А в полдень он яркие слёзы роня</a:t>
            </a:r>
            <a:r>
              <a:rPr lang="ru-RU" b="1" i="1" dirty="0" smtClean="0">
                <a:solidFill>
                  <a:srgbClr val="C00000"/>
                </a:solidFill>
                <a:latin typeface="Calibri" pitchFamily="34" charset="0"/>
                <a:ea typeface="Calibri" pitchFamily="34" charset="0"/>
                <a:cs typeface="Times New Roman" pitchFamily="18" charset="0"/>
              </a:rPr>
              <a:t>ет</a:t>
            </a:r>
            <a:r>
              <a:rPr lang="ru-RU" b="1" i="1" dirty="0" smtClean="0">
                <a:latin typeface="Calibri" pitchFamily="34" charset="0"/>
                <a:ea typeface="Calibri" pitchFamily="34" charset="0"/>
                <a:cs typeface="Times New Roman" pitchFamily="18" charset="0"/>
              </a:rPr>
              <a:t> </a:t>
            </a:r>
            <a:r>
              <a:rPr lang="ru-RU" b="1" i="1" dirty="0" smtClean="0">
                <a:latin typeface="Arial" pitchFamily="34" charset="0"/>
              </a:rPr>
              <a:t/>
            </a:r>
            <a:br>
              <a:rPr lang="ru-RU" b="1" i="1" dirty="0" smtClean="0">
                <a:latin typeface="Arial" pitchFamily="34" charset="0"/>
              </a:rPr>
            </a:br>
            <a:r>
              <a:rPr lang="ru-RU" b="1" i="1" dirty="0" smtClean="0">
                <a:latin typeface="Calibri" pitchFamily="34" charset="0"/>
                <a:ea typeface="Calibri" pitchFamily="34" charset="0"/>
                <a:cs typeface="Times New Roman" pitchFamily="18" charset="0"/>
              </a:rPr>
              <a:t>И, жмурясь сквозь солнце, смотр</a:t>
            </a:r>
            <a:r>
              <a:rPr lang="ru-RU" b="1" i="1" dirty="0" smtClean="0">
                <a:solidFill>
                  <a:srgbClr val="C00000"/>
                </a:solidFill>
                <a:latin typeface="Calibri" pitchFamily="34" charset="0"/>
                <a:ea typeface="Calibri" pitchFamily="34" charset="0"/>
                <a:cs typeface="Times New Roman" pitchFamily="18" charset="0"/>
              </a:rPr>
              <a:t>ит</a:t>
            </a:r>
            <a:r>
              <a:rPr lang="ru-RU" b="1" i="1" dirty="0" smtClean="0">
                <a:latin typeface="Calibri" pitchFamily="34" charset="0"/>
                <a:ea typeface="Calibri" pitchFamily="34" charset="0"/>
                <a:cs typeface="Times New Roman" pitchFamily="18" charset="0"/>
              </a:rPr>
              <a:t>  он в замлевшую даль,</a:t>
            </a:r>
            <a:r>
              <a:rPr lang="ru-RU" b="1" i="1" dirty="0" smtClean="0">
                <a:latin typeface="Arial" pitchFamily="34" charset="0"/>
              </a:rPr>
              <a:t/>
            </a:r>
            <a:br>
              <a:rPr lang="ru-RU" b="1" i="1" dirty="0" smtClean="0">
                <a:latin typeface="Arial" pitchFamily="34" charset="0"/>
              </a:rPr>
            </a:br>
            <a:r>
              <a:rPr lang="ru-RU" b="1" i="1" dirty="0" smtClean="0">
                <a:latin typeface="Calibri" pitchFamily="34" charset="0"/>
                <a:ea typeface="Calibri" pitchFamily="34" charset="0"/>
                <a:cs typeface="Times New Roman" pitchFamily="18" charset="0"/>
              </a:rPr>
              <a:t> Улыбчиво-грустный февраль.</a:t>
            </a:r>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428596" y="500042"/>
            <a:ext cx="7429552" cy="1323439"/>
          </a:xfrm>
          <a:prstGeom prst="rect">
            <a:avLst/>
          </a:prstGeom>
          <a:noFill/>
        </p:spPr>
        <p:txBody>
          <a:bodyPr wrap="square" rtlCol="0">
            <a:spAutoFit/>
          </a:bodyPr>
          <a:lstStyle/>
          <a:p>
            <a:pPr algn="ctr"/>
            <a:r>
              <a:rPr lang="ru-RU" sz="4000" b="1" i="1" dirty="0" smtClean="0">
                <a:solidFill>
                  <a:srgbClr val="FF0000"/>
                </a:solidFill>
              </a:rPr>
              <a:t>Глаголы – исключения:</a:t>
            </a:r>
          </a:p>
          <a:p>
            <a:pPr algn="ctr"/>
            <a:endParaRPr lang="ru-RU" sz="4000" b="1" i="1" dirty="0" smtClean="0">
              <a:solidFill>
                <a:srgbClr val="FF0000"/>
              </a:solidFill>
            </a:endParaRPr>
          </a:p>
        </p:txBody>
      </p:sp>
      <p:sp>
        <p:nvSpPr>
          <p:cNvPr id="3" name="TextBox 2"/>
          <p:cNvSpPr txBox="1"/>
          <p:nvPr/>
        </p:nvSpPr>
        <p:spPr>
          <a:xfrm>
            <a:off x="785786" y="1643050"/>
            <a:ext cx="7786742" cy="5078313"/>
          </a:xfrm>
          <a:prstGeom prst="rect">
            <a:avLst/>
          </a:prstGeom>
          <a:noFill/>
        </p:spPr>
        <p:txBody>
          <a:bodyPr wrap="square" rtlCol="0">
            <a:spAutoFit/>
          </a:bodyPr>
          <a:lstStyle/>
          <a:p>
            <a:r>
              <a:rPr lang="en-US" sz="3600" b="1" i="1" u="sng" dirty="0" smtClean="0">
                <a:solidFill>
                  <a:schemeClr val="bg2">
                    <a:lumMod val="10000"/>
                  </a:schemeClr>
                </a:solidFill>
              </a:rPr>
              <a:t>I </a:t>
            </a:r>
            <a:r>
              <a:rPr lang="ru-RU" sz="3600" b="1" i="1" u="sng" dirty="0" smtClean="0">
                <a:solidFill>
                  <a:schemeClr val="bg2">
                    <a:lumMod val="10000"/>
                  </a:schemeClr>
                </a:solidFill>
              </a:rPr>
              <a:t> спряжение</a:t>
            </a:r>
            <a:r>
              <a:rPr lang="ru-RU" sz="3600" b="1" i="1" dirty="0" smtClean="0">
                <a:solidFill>
                  <a:schemeClr val="bg2">
                    <a:lumMod val="10000"/>
                  </a:schemeClr>
                </a:solidFill>
              </a:rPr>
              <a:t> : </a:t>
            </a:r>
            <a:r>
              <a:rPr lang="ru-RU" sz="3600" b="1" i="1" dirty="0" smtClean="0"/>
              <a:t>бр</a:t>
            </a:r>
            <a:r>
              <a:rPr lang="ru-RU" sz="3600" b="1" i="1" dirty="0" smtClean="0">
                <a:solidFill>
                  <a:srgbClr val="C00000"/>
                </a:solidFill>
              </a:rPr>
              <a:t>ить</a:t>
            </a:r>
            <a:r>
              <a:rPr lang="ru-RU" sz="3600" b="1" i="1" dirty="0" smtClean="0"/>
              <a:t>,</a:t>
            </a:r>
            <a:r>
              <a:rPr lang="ru-RU" sz="3600" b="1" i="1" dirty="0" smtClean="0">
                <a:solidFill>
                  <a:srgbClr val="C00000"/>
                </a:solidFill>
              </a:rPr>
              <a:t> </a:t>
            </a:r>
            <a:r>
              <a:rPr lang="ru-RU" sz="3600" b="1" i="1" dirty="0" smtClean="0"/>
              <a:t>стел</a:t>
            </a:r>
            <a:r>
              <a:rPr lang="ru-RU" sz="3600" b="1" i="1" dirty="0" smtClean="0">
                <a:solidFill>
                  <a:srgbClr val="C00000"/>
                </a:solidFill>
              </a:rPr>
              <a:t>ить</a:t>
            </a:r>
            <a:r>
              <a:rPr lang="ru-RU" sz="3600" b="1" i="1" dirty="0" smtClean="0"/>
              <a:t>.</a:t>
            </a:r>
          </a:p>
          <a:p>
            <a:endParaRPr lang="ru-RU" sz="3600" b="1" i="1" dirty="0" smtClean="0"/>
          </a:p>
          <a:p>
            <a:r>
              <a:rPr lang="en-US" sz="3600" b="1" i="1" u="sng" dirty="0" smtClean="0">
                <a:solidFill>
                  <a:schemeClr val="bg2">
                    <a:lumMod val="10000"/>
                  </a:schemeClr>
                </a:solidFill>
              </a:rPr>
              <a:t>II</a:t>
            </a:r>
            <a:r>
              <a:rPr lang="ru-RU" sz="3600" b="1" i="1" u="sng" dirty="0" smtClean="0">
                <a:solidFill>
                  <a:schemeClr val="bg2">
                    <a:lumMod val="10000"/>
                  </a:schemeClr>
                </a:solidFill>
              </a:rPr>
              <a:t> спряжение</a:t>
            </a:r>
            <a:r>
              <a:rPr lang="ru-RU" sz="3600" b="1" i="1" dirty="0" smtClean="0">
                <a:solidFill>
                  <a:schemeClr val="bg2">
                    <a:lumMod val="10000"/>
                  </a:schemeClr>
                </a:solidFill>
              </a:rPr>
              <a:t>: </a:t>
            </a:r>
            <a:r>
              <a:rPr lang="ru-RU" sz="3600" b="1" i="1" dirty="0" smtClean="0"/>
              <a:t>слыш</a:t>
            </a:r>
            <a:r>
              <a:rPr lang="ru-RU" sz="3600" b="1" i="1" dirty="0" smtClean="0">
                <a:solidFill>
                  <a:srgbClr val="C00000"/>
                </a:solidFill>
              </a:rPr>
              <a:t>ать</a:t>
            </a:r>
            <a:r>
              <a:rPr lang="ru-RU" sz="3600" b="1" i="1" dirty="0" smtClean="0"/>
              <a:t>,</a:t>
            </a:r>
            <a:r>
              <a:rPr lang="ru-RU" sz="3600" b="1" i="1" dirty="0" smtClean="0">
                <a:solidFill>
                  <a:srgbClr val="C00000"/>
                </a:solidFill>
              </a:rPr>
              <a:t> </a:t>
            </a:r>
            <a:r>
              <a:rPr lang="ru-RU" sz="3600" b="1" i="1" dirty="0" smtClean="0"/>
              <a:t>держ</a:t>
            </a:r>
            <a:r>
              <a:rPr lang="ru-RU" sz="3600" b="1" i="1" dirty="0" smtClean="0">
                <a:solidFill>
                  <a:srgbClr val="C00000"/>
                </a:solidFill>
              </a:rPr>
              <a:t>ать</a:t>
            </a:r>
            <a:r>
              <a:rPr lang="ru-RU" sz="3600" b="1" i="1" dirty="0" smtClean="0"/>
              <a:t>,</a:t>
            </a:r>
            <a:r>
              <a:rPr lang="ru-RU" sz="3600" b="1" i="1" dirty="0" smtClean="0">
                <a:solidFill>
                  <a:srgbClr val="C00000"/>
                </a:solidFill>
              </a:rPr>
              <a:t> </a:t>
            </a:r>
            <a:r>
              <a:rPr lang="ru-RU" sz="3600" b="1" i="1" dirty="0" smtClean="0"/>
              <a:t>дыш</a:t>
            </a:r>
            <a:r>
              <a:rPr lang="ru-RU" sz="3600" b="1" i="1" dirty="0" smtClean="0">
                <a:solidFill>
                  <a:srgbClr val="C00000"/>
                </a:solidFill>
              </a:rPr>
              <a:t>ать</a:t>
            </a:r>
            <a:r>
              <a:rPr lang="ru-RU" sz="3600" b="1" i="1" dirty="0" smtClean="0"/>
              <a:t>,</a:t>
            </a:r>
            <a:r>
              <a:rPr lang="ru-RU" sz="3600" b="1" i="1" dirty="0" smtClean="0">
                <a:solidFill>
                  <a:srgbClr val="C00000"/>
                </a:solidFill>
              </a:rPr>
              <a:t> </a:t>
            </a:r>
            <a:r>
              <a:rPr lang="ru-RU" sz="3600" b="1" i="1" dirty="0" smtClean="0"/>
              <a:t>гн</a:t>
            </a:r>
            <a:r>
              <a:rPr lang="ru-RU" sz="3600" b="1" i="1" dirty="0" smtClean="0">
                <a:solidFill>
                  <a:srgbClr val="C00000"/>
                </a:solidFill>
              </a:rPr>
              <a:t>ать</a:t>
            </a:r>
            <a:r>
              <a:rPr lang="ru-RU" sz="3600" b="1" i="1" dirty="0" smtClean="0"/>
              <a:t>,</a:t>
            </a:r>
            <a:r>
              <a:rPr lang="ru-RU" sz="3600" b="1" i="1" dirty="0" smtClean="0">
                <a:solidFill>
                  <a:srgbClr val="C00000"/>
                </a:solidFill>
              </a:rPr>
              <a:t> </a:t>
            </a:r>
            <a:r>
              <a:rPr lang="ru-RU" sz="3600" b="1" i="1" dirty="0" smtClean="0"/>
              <a:t>смотр</a:t>
            </a:r>
            <a:r>
              <a:rPr lang="ru-RU" sz="3600" b="1" i="1" dirty="0" smtClean="0">
                <a:solidFill>
                  <a:srgbClr val="C00000"/>
                </a:solidFill>
              </a:rPr>
              <a:t>еть</a:t>
            </a:r>
            <a:r>
              <a:rPr lang="ru-RU" sz="3600" b="1" i="1" dirty="0" smtClean="0"/>
              <a:t>,</a:t>
            </a:r>
            <a:r>
              <a:rPr lang="ru-RU" sz="3600" b="1" i="1" dirty="0" smtClean="0">
                <a:solidFill>
                  <a:srgbClr val="C00000"/>
                </a:solidFill>
              </a:rPr>
              <a:t> </a:t>
            </a:r>
            <a:r>
              <a:rPr lang="ru-RU" sz="3600" b="1" i="1" dirty="0" smtClean="0"/>
              <a:t>вид</a:t>
            </a:r>
            <a:r>
              <a:rPr lang="ru-RU" sz="3600" b="1" i="1" dirty="0" smtClean="0">
                <a:solidFill>
                  <a:srgbClr val="C00000"/>
                </a:solidFill>
              </a:rPr>
              <a:t>еть</a:t>
            </a:r>
            <a:r>
              <a:rPr lang="ru-RU" sz="3600" b="1" i="1" dirty="0" smtClean="0"/>
              <a:t>, завис</a:t>
            </a:r>
            <a:r>
              <a:rPr lang="ru-RU" sz="3600" b="1" i="1" dirty="0" smtClean="0">
                <a:solidFill>
                  <a:srgbClr val="C00000"/>
                </a:solidFill>
              </a:rPr>
              <a:t>еть</a:t>
            </a:r>
            <a:r>
              <a:rPr lang="ru-RU" sz="3600" b="1" i="1" dirty="0" smtClean="0"/>
              <a:t>,</a:t>
            </a:r>
            <a:r>
              <a:rPr lang="ru-RU" sz="3600" b="1" i="1" dirty="0" smtClean="0">
                <a:solidFill>
                  <a:srgbClr val="C00000"/>
                </a:solidFill>
              </a:rPr>
              <a:t> </a:t>
            </a:r>
            <a:r>
              <a:rPr lang="ru-RU" sz="3600" b="1" i="1" dirty="0" smtClean="0"/>
              <a:t>терп</a:t>
            </a:r>
            <a:r>
              <a:rPr lang="ru-RU" sz="3600" b="1" i="1" dirty="0" smtClean="0">
                <a:solidFill>
                  <a:srgbClr val="C00000"/>
                </a:solidFill>
              </a:rPr>
              <a:t>еть</a:t>
            </a:r>
            <a:r>
              <a:rPr lang="ru-RU" sz="3600" b="1" i="1" dirty="0" smtClean="0"/>
              <a:t>,</a:t>
            </a:r>
            <a:r>
              <a:rPr lang="ru-RU" sz="3600" b="1" i="1" dirty="0" smtClean="0">
                <a:solidFill>
                  <a:srgbClr val="C00000"/>
                </a:solidFill>
              </a:rPr>
              <a:t> </a:t>
            </a:r>
            <a:r>
              <a:rPr lang="ru-RU" sz="3600" b="1" i="1" dirty="0" smtClean="0"/>
              <a:t>верт</a:t>
            </a:r>
            <a:r>
              <a:rPr lang="ru-RU" sz="3600" b="1" i="1" dirty="0" smtClean="0">
                <a:solidFill>
                  <a:srgbClr val="C00000"/>
                </a:solidFill>
              </a:rPr>
              <a:t>еть</a:t>
            </a:r>
            <a:r>
              <a:rPr lang="ru-RU" sz="3600" b="1" i="1" dirty="0" smtClean="0"/>
              <a:t>,</a:t>
            </a:r>
            <a:r>
              <a:rPr lang="ru-RU" sz="3600" b="1" i="1" dirty="0" smtClean="0">
                <a:solidFill>
                  <a:srgbClr val="C00000"/>
                </a:solidFill>
              </a:rPr>
              <a:t> </a:t>
            </a:r>
            <a:r>
              <a:rPr lang="ru-RU" sz="3600" b="1" i="1" dirty="0" smtClean="0"/>
              <a:t>обид</a:t>
            </a:r>
            <a:r>
              <a:rPr lang="ru-RU" sz="3600" b="1" i="1" dirty="0" smtClean="0">
                <a:solidFill>
                  <a:srgbClr val="C00000"/>
                </a:solidFill>
              </a:rPr>
              <a:t>еть</a:t>
            </a:r>
            <a:r>
              <a:rPr lang="ru-RU" sz="3600" b="1" i="1" dirty="0" smtClean="0"/>
              <a:t>,</a:t>
            </a:r>
            <a:r>
              <a:rPr lang="ru-RU" sz="3600" b="1" i="1" dirty="0" smtClean="0">
                <a:solidFill>
                  <a:srgbClr val="C00000"/>
                </a:solidFill>
              </a:rPr>
              <a:t> </a:t>
            </a:r>
            <a:r>
              <a:rPr lang="ru-RU" sz="3600" b="1" i="1" dirty="0" smtClean="0"/>
              <a:t>ненавид</a:t>
            </a:r>
            <a:r>
              <a:rPr lang="ru-RU" sz="3600" b="1" i="1" dirty="0" smtClean="0">
                <a:solidFill>
                  <a:srgbClr val="C00000"/>
                </a:solidFill>
              </a:rPr>
              <a:t>еть.</a:t>
            </a:r>
          </a:p>
          <a:p>
            <a:r>
              <a:rPr lang="ru-RU" sz="3600" b="1" i="1" dirty="0" smtClean="0">
                <a:solidFill>
                  <a:srgbClr val="C00000"/>
                </a:solidFill>
              </a:rPr>
              <a:t>                                        </a:t>
            </a:r>
            <a:endParaRPr lang="ru-RU" sz="3600" b="1" i="1" dirty="0">
              <a:solidFill>
                <a:srgbClr val="C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rgbClr val="FF3399"/>
            </a:gs>
            <a:gs pos="25000">
              <a:srgbClr val="FF6633"/>
            </a:gs>
            <a:gs pos="50000">
              <a:srgbClr val="FFFF00"/>
            </a:gs>
            <a:gs pos="75000">
              <a:srgbClr val="01A78F"/>
            </a:gs>
            <a:gs pos="100000">
              <a:srgbClr val="3366FF"/>
            </a:gs>
          </a:gsLst>
          <a:lin ang="5400000" scaled="0"/>
        </a:gradFill>
        <a:effectLst/>
      </p:bgPr>
    </p:bg>
    <p:spTree>
      <p:nvGrpSpPr>
        <p:cNvPr id="1" name=""/>
        <p:cNvGrpSpPr/>
        <p:nvPr/>
      </p:nvGrpSpPr>
      <p:grpSpPr>
        <a:xfrm>
          <a:off x="0" y="0"/>
          <a:ext cx="0" cy="0"/>
          <a:chOff x="0" y="0"/>
          <a:chExt cx="0" cy="0"/>
        </a:xfrm>
      </p:grpSpPr>
      <p:sp>
        <p:nvSpPr>
          <p:cNvPr id="3" name="Прямоугольник 2"/>
          <p:cNvSpPr/>
          <p:nvPr/>
        </p:nvSpPr>
        <p:spPr>
          <a:xfrm>
            <a:off x="1000100" y="0"/>
            <a:ext cx="7358114" cy="4770537"/>
          </a:xfrm>
          <a:prstGeom prst="rect">
            <a:avLst/>
          </a:prstGeom>
        </p:spPr>
        <p:txBody>
          <a:bodyPr wrap="square">
            <a:spAutoFit/>
          </a:bodyPr>
          <a:lstStyle/>
          <a:p>
            <a:pPr algn="ctr">
              <a:defRPr/>
            </a:pPr>
            <a:r>
              <a:rPr lang="ru-RU" sz="2800" b="1" i="1" u="sng" dirty="0" smtClean="0">
                <a:solidFill>
                  <a:srgbClr val="C00000"/>
                </a:solidFill>
                <a:latin typeface="+mj-lt"/>
              </a:rPr>
              <a:t> </a:t>
            </a:r>
            <a:endParaRPr lang="ru-RU" sz="2800" b="1" i="1" dirty="0" smtClean="0">
              <a:solidFill>
                <a:srgbClr val="C00000"/>
              </a:solidFill>
              <a:latin typeface="+mj-lt"/>
            </a:endParaRPr>
          </a:p>
          <a:p>
            <a:pPr algn="ctr">
              <a:defRPr/>
            </a:pPr>
            <a:r>
              <a:rPr lang="ru-RU" sz="4800" dirty="0" smtClean="0">
                <a:solidFill>
                  <a:srgbClr val="FFFF00"/>
                </a:solidFill>
                <a:latin typeface="+mj-lt"/>
              </a:rPr>
              <a:t>Физкультминутка</a:t>
            </a:r>
          </a:p>
          <a:p>
            <a:pPr algn="ctr">
              <a:defRPr/>
            </a:pPr>
            <a:r>
              <a:rPr lang="ru-RU" sz="4400" b="1" i="1" dirty="0" smtClean="0">
                <a:solidFill>
                  <a:srgbClr val="C00000"/>
                </a:solidFill>
                <a:latin typeface="+mj-lt"/>
              </a:rPr>
              <a:t>Без гимнастики, друзья, нашим глазкам жить нельзя!</a:t>
            </a:r>
          </a:p>
          <a:p>
            <a:pPr algn="ctr">
              <a:defRPr/>
            </a:pPr>
            <a:endParaRPr lang="ru-RU" sz="4800" b="1" i="1" dirty="0" smtClean="0">
              <a:solidFill>
                <a:srgbClr val="C00000"/>
              </a:solidFill>
              <a:latin typeface="+mj-lt"/>
            </a:endParaRPr>
          </a:p>
          <a:p>
            <a:pPr algn="ctr">
              <a:defRPr/>
            </a:pPr>
            <a:endParaRPr lang="ru-RU" sz="4800" b="1" i="1" dirty="0" smtClean="0">
              <a:latin typeface="+mj-lt"/>
            </a:endParaRPr>
          </a:p>
        </p:txBody>
      </p:sp>
      <p:pic>
        <p:nvPicPr>
          <p:cNvPr id="1026" name="Picture 2" descr="F:\Анимация\Люди\b7.gif"/>
          <p:cNvPicPr>
            <a:picLocks noChangeAspect="1" noChangeArrowheads="1" noCrop="1"/>
          </p:cNvPicPr>
          <p:nvPr/>
        </p:nvPicPr>
        <p:blipFill>
          <a:blip r:embed="rId2" cstate="print"/>
          <a:srcRect/>
          <a:stretch>
            <a:fillRect/>
          </a:stretch>
        </p:blipFill>
        <p:spPr bwMode="auto">
          <a:xfrm>
            <a:off x="3000364" y="3357562"/>
            <a:ext cx="3143272" cy="3214710"/>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13" name="Скругленная прямоугольная выноска 12"/>
          <p:cNvSpPr/>
          <p:nvPr/>
        </p:nvSpPr>
        <p:spPr>
          <a:xfrm>
            <a:off x="500034" y="0"/>
            <a:ext cx="8215370" cy="1643074"/>
          </a:xfrm>
          <a:prstGeom prst="wedgeRoundRectCallout">
            <a:avLst>
              <a:gd name="adj1" fmla="val 20564"/>
              <a:gd name="adj2" fmla="val 74425"/>
              <a:gd name="adj3" fmla="val 1666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5400" b="1" i="1" dirty="0" smtClean="0">
                <a:solidFill>
                  <a:srgbClr val="FFFF00"/>
                </a:solidFill>
                <a:latin typeface="Calibri" pitchFamily="34" charset="0"/>
              </a:rPr>
              <a:t>Проспрягать глаголы во множественном числе</a:t>
            </a:r>
            <a:endParaRPr lang="ru-RU" sz="5400" b="1" i="1" dirty="0">
              <a:solidFill>
                <a:srgbClr val="FFFF00"/>
              </a:solidFill>
              <a:latin typeface="Calibri" pitchFamily="34" charset="0"/>
            </a:endParaRPr>
          </a:p>
        </p:txBody>
      </p:sp>
      <p:sp>
        <p:nvSpPr>
          <p:cNvPr id="30721" name="Rectangle 1"/>
          <p:cNvSpPr>
            <a:spLocks noChangeArrowheads="1"/>
          </p:cNvSpPr>
          <p:nvPr/>
        </p:nvSpPr>
        <p:spPr bwMode="auto">
          <a:xfrm>
            <a:off x="857224" y="2151024"/>
            <a:ext cx="785818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ru-RU" sz="2800" b="1" i="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28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28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28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2800" b="1" i="1"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ru-RU" sz="2800" b="1" i="1" u="none" strike="noStrike" cap="none" normalizeH="0" baseline="0" dirty="0" smtClean="0">
                <a:ln>
                  <a:noFill/>
                </a:ln>
                <a:solidFill>
                  <a:srgbClr val="C00000"/>
                </a:solidFill>
                <a:effectLst/>
                <a:latin typeface="Times New Roman" pitchFamily="18" charset="0"/>
                <a:ea typeface="Times New Roman" pitchFamily="18" charset="0"/>
                <a:cs typeface="Times New Roman" pitchFamily="18" charset="0"/>
              </a:rPr>
              <a:t>  </a:t>
            </a:r>
            <a:endParaRPr kumimoji="0" lang="ru-RU" sz="2800" b="1" i="1" u="none" strike="noStrike" cap="none" normalizeH="0" baseline="0" dirty="0" smtClean="0">
              <a:ln>
                <a:noFill/>
              </a:ln>
              <a:solidFill>
                <a:srgbClr val="C00000"/>
              </a:solidFill>
              <a:effectLst/>
              <a:latin typeface="Times New Roman" pitchFamily="18" charset="0"/>
              <a:cs typeface="Times New Roman"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endParaRPr kumimoji="0" lang="ru-RU" sz="2800" b="1" i="1" u="none" strike="noStrike" cap="none" normalizeH="0" baseline="0" dirty="0" smtClean="0">
              <a:ln>
                <a:noFill/>
              </a:ln>
              <a:solidFill>
                <a:srgbClr val="FFFF00"/>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ru-RU" sz="2800" b="1" i="1" u="none" strike="noStrike" cap="none" normalizeH="0" baseline="0" dirty="0" smtClean="0">
              <a:ln>
                <a:noFill/>
              </a:ln>
              <a:solidFill>
                <a:srgbClr val="FFFF00"/>
              </a:solidFill>
              <a:effectLst/>
              <a:latin typeface="Times New Roman" pitchFamily="18" charset="0"/>
              <a:cs typeface="Times New Roman" pitchFamily="18" charset="0"/>
            </a:endParaRPr>
          </a:p>
        </p:txBody>
      </p:sp>
      <p:grpSp>
        <p:nvGrpSpPr>
          <p:cNvPr id="10" name="Группа 9"/>
          <p:cNvGrpSpPr/>
          <p:nvPr/>
        </p:nvGrpSpPr>
        <p:grpSpPr>
          <a:xfrm>
            <a:off x="285720" y="1857364"/>
            <a:ext cx="8670150" cy="4357694"/>
            <a:chOff x="1071538" y="2143116"/>
            <a:chExt cx="8670150" cy="4357694"/>
          </a:xfrm>
        </p:grpSpPr>
        <p:sp>
          <p:nvSpPr>
            <p:cNvPr id="7" name="Загнутый угол 6"/>
            <p:cNvSpPr/>
            <p:nvPr/>
          </p:nvSpPr>
          <p:spPr>
            <a:xfrm>
              <a:off x="1071538" y="2143116"/>
              <a:ext cx="8429652" cy="4357694"/>
            </a:xfrm>
            <a:prstGeom prst="foldedCorner">
              <a:avLst>
                <a:gd name="adj" fmla="val 38862"/>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8" name="TextBox 7"/>
            <p:cNvSpPr txBox="1"/>
            <p:nvPr/>
          </p:nvSpPr>
          <p:spPr>
            <a:xfrm>
              <a:off x="1214414" y="2571744"/>
              <a:ext cx="8527274" cy="3785652"/>
            </a:xfrm>
            <a:prstGeom prst="rect">
              <a:avLst/>
            </a:prstGeom>
            <a:noFill/>
          </p:spPr>
          <p:txBody>
            <a:bodyPr wrap="square" rtlCol="0">
              <a:spAutoFit/>
            </a:bodyPr>
            <a:lstStyle/>
            <a:p>
              <a:r>
                <a:rPr lang="ru-RU" sz="4000" b="1" i="1" dirty="0" err="1" smtClean="0">
                  <a:solidFill>
                    <a:srgbClr val="C00000"/>
                  </a:solidFill>
                </a:rPr>
                <a:t>Дышать,дышим</a:t>
              </a:r>
              <a:r>
                <a:rPr lang="ru-RU" sz="4000" b="1" i="1" dirty="0" smtClean="0">
                  <a:solidFill>
                    <a:srgbClr val="C00000"/>
                  </a:solidFill>
                </a:rPr>
                <a:t>, дышите, дышат.</a:t>
              </a:r>
            </a:p>
            <a:p>
              <a:r>
                <a:rPr lang="ru-RU" sz="4000" b="1" i="1" dirty="0" smtClean="0"/>
                <a:t>Слышать-</a:t>
              </a:r>
            </a:p>
            <a:p>
              <a:r>
                <a:rPr lang="ru-RU" sz="4000" b="1" i="1" dirty="0" smtClean="0"/>
                <a:t>Играть-</a:t>
              </a:r>
            </a:p>
            <a:p>
              <a:r>
                <a:rPr lang="ru-RU" sz="4000" b="1" i="1" dirty="0" smtClean="0"/>
                <a:t>Обидеть-</a:t>
              </a:r>
            </a:p>
            <a:p>
              <a:r>
                <a:rPr lang="ru-RU" sz="4000" b="1" i="1" dirty="0" smtClean="0"/>
                <a:t>Брить-</a:t>
              </a:r>
              <a:endParaRPr lang="ru-RU" sz="4000" b="1" i="1" dirty="0"/>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3" cstate="print"/>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285720" y="2643182"/>
            <a:ext cx="7286676" cy="646331"/>
          </a:xfrm>
          <a:prstGeom prst="rect">
            <a:avLst/>
          </a:prstGeom>
          <a:noFill/>
        </p:spPr>
        <p:txBody>
          <a:bodyPr wrap="square" rtlCol="0">
            <a:spAutoFit/>
          </a:bodyPr>
          <a:lstStyle/>
          <a:p>
            <a:pPr algn="ctr"/>
            <a:r>
              <a:rPr lang="ru-RU" sz="3600" b="1" i="1" dirty="0" smtClean="0">
                <a:solidFill>
                  <a:srgbClr val="FF0000"/>
                </a:solidFill>
              </a:rPr>
              <a:t> Найди свои глаголы</a:t>
            </a:r>
            <a:endParaRPr lang="ru-RU" sz="3600" b="1" i="1" dirty="0">
              <a:solidFill>
                <a:srgbClr val="FF0000"/>
              </a:solidFill>
            </a:endParaRPr>
          </a:p>
        </p:txBody>
      </p:sp>
      <p:sp>
        <p:nvSpPr>
          <p:cNvPr id="5" name="Прямоугольник 4"/>
          <p:cNvSpPr/>
          <p:nvPr/>
        </p:nvSpPr>
        <p:spPr>
          <a:xfrm>
            <a:off x="1428728" y="357166"/>
            <a:ext cx="6643734" cy="2308324"/>
          </a:xfrm>
          <a:prstGeom prst="rect">
            <a:avLst/>
          </a:prstGeom>
        </p:spPr>
        <p:txBody>
          <a:bodyPr wrap="square">
            <a:spAutoFit/>
          </a:bodyPr>
          <a:lstStyle/>
          <a:p>
            <a:r>
              <a:rPr lang="ru-RU" sz="3600" b="1" i="1" dirty="0" smtClean="0">
                <a:latin typeface="Times New Roman" pitchFamily="18" charset="0"/>
                <a:cs typeface="Times New Roman" pitchFamily="18" charset="0"/>
              </a:rPr>
              <a:t>Слышать-</a:t>
            </a:r>
            <a:r>
              <a:rPr lang="en-US" sz="3600" b="1" i="1" dirty="0" smtClean="0">
                <a:latin typeface="Times New Roman" pitchFamily="18" charset="0"/>
                <a:cs typeface="Times New Roman" pitchFamily="18" charset="0"/>
              </a:rPr>
              <a:t> </a:t>
            </a:r>
            <a:r>
              <a:rPr lang="ru-RU" sz="3600" b="1" i="1" dirty="0" smtClean="0">
                <a:latin typeface="Times New Roman" pitchFamily="18" charset="0"/>
                <a:cs typeface="Times New Roman" pitchFamily="18" charset="0"/>
              </a:rPr>
              <a:t>слышим, слыш</a:t>
            </a:r>
            <a:r>
              <a:rPr lang="ru-RU" sz="3600" b="1" i="1" dirty="0" smtClean="0">
                <a:solidFill>
                  <a:srgbClr val="C00000"/>
                </a:solidFill>
                <a:latin typeface="Times New Roman" pitchFamily="18" charset="0"/>
                <a:cs typeface="Times New Roman" pitchFamily="18" charset="0"/>
              </a:rPr>
              <a:t>ите</a:t>
            </a:r>
            <a:r>
              <a:rPr lang="ru-RU" sz="3600" b="1" i="1" dirty="0" smtClean="0">
                <a:latin typeface="Times New Roman" pitchFamily="18" charset="0"/>
                <a:cs typeface="Times New Roman" pitchFamily="18" charset="0"/>
              </a:rPr>
              <a:t>, слыш</a:t>
            </a:r>
            <a:r>
              <a:rPr lang="ru-RU" sz="3600" b="1" i="1" dirty="0" smtClean="0">
                <a:solidFill>
                  <a:srgbClr val="C00000"/>
                </a:solidFill>
                <a:latin typeface="Times New Roman" pitchFamily="18" charset="0"/>
                <a:cs typeface="Times New Roman" pitchFamily="18" charset="0"/>
              </a:rPr>
              <a:t>ат</a:t>
            </a:r>
            <a:r>
              <a:rPr lang="ru-RU" sz="3600" b="1" i="1" dirty="0" smtClean="0">
                <a:latin typeface="Times New Roman" pitchFamily="18" charset="0"/>
                <a:cs typeface="Times New Roman" pitchFamily="18" charset="0"/>
              </a:rPr>
              <a:t>.</a:t>
            </a:r>
          </a:p>
          <a:p>
            <a:r>
              <a:rPr lang="ru-RU" sz="3600" b="1" i="1" dirty="0" smtClean="0">
                <a:latin typeface="Times New Roman" pitchFamily="18" charset="0"/>
                <a:cs typeface="Times New Roman" pitchFamily="18" charset="0"/>
              </a:rPr>
              <a:t>Игр</a:t>
            </a:r>
            <a:r>
              <a:rPr lang="ru-RU" sz="3600" b="1" i="1" dirty="0" smtClean="0">
                <a:solidFill>
                  <a:srgbClr val="C00000"/>
                </a:solidFill>
                <a:latin typeface="Times New Roman" pitchFamily="18" charset="0"/>
                <a:cs typeface="Times New Roman" pitchFamily="18" charset="0"/>
              </a:rPr>
              <a:t>ать</a:t>
            </a:r>
            <a:r>
              <a:rPr lang="ru-RU" sz="3600" b="1" i="1" dirty="0" smtClean="0">
                <a:latin typeface="Times New Roman" pitchFamily="18" charset="0"/>
                <a:cs typeface="Times New Roman" pitchFamily="18" charset="0"/>
              </a:rPr>
              <a:t> -игра</a:t>
            </a:r>
            <a:r>
              <a:rPr lang="ru-RU" sz="3600" b="1" i="1" dirty="0" smtClean="0">
                <a:solidFill>
                  <a:srgbClr val="C00000"/>
                </a:solidFill>
                <a:latin typeface="Times New Roman" pitchFamily="18" charset="0"/>
                <a:cs typeface="Times New Roman" pitchFamily="18" charset="0"/>
              </a:rPr>
              <a:t>ем</a:t>
            </a:r>
            <a:r>
              <a:rPr lang="ru-RU" sz="3600" b="1" i="1" dirty="0" smtClean="0">
                <a:latin typeface="Times New Roman" pitchFamily="18" charset="0"/>
                <a:cs typeface="Times New Roman" pitchFamily="18" charset="0"/>
              </a:rPr>
              <a:t>, игра</a:t>
            </a:r>
            <a:r>
              <a:rPr lang="ru-RU" sz="3600" b="1" i="1" dirty="0" smtClean="0">
                <a:solidFill>
                  <a:srgbClr val="C00000"/>
                </a:solidFill>
                <a:latin typeface="Times New Roman" pitchFamily="18" charset="0"/>
                <a:cs typeface="Times New Roman" pitchFamily="18" charset="0"/>
              </a:rPr>
              <a:t>ете</a:t>
            </a:r>
            <a:r>
              <a:rPr lang="ru-RU" sz="3600" b="1" i="1" dirty="0" smtClean="0">
                <a:latin typeface="Times New Roman" pitchFamily="18" charset="0"/>
                <a:cs typeface="Times New Roman" pitchFamily="18" charset="0"/>
              </a:rPr>
              <a:t>, игра</a:t>
            </a:r>
            <a:r>
              <a:rPr lang="ru-RU" sz="3600" b="1" i="1" dirty="0" smtClean="0">
                <a:solidFill>
                  <a:srgbClr val="C00000"/>
                </a:solidFill>
                <a:latin typeface="Times New Roman" pitchFamily="18" charset="0"/>
                <a:cs typeface="Times New Roman" pitchFamily="18" charset="0"/>
              </a:rPr>
              <a:t>ют</a:t>
            </a:r>
            <a:r>
              <a:rPr lang="ru-RU" sz="3600" b="1" i="1" dirty="0" smtClean="0">
                <a:latin typeface="Times New Roman" pitchFamily="18" charset="0"/>
                <a:cs typeface="Times New Roman" pitchFamily="18" charset="0"/>
              </a:rPr>
              <a:t>.</a:t>
            </a:r>
          </a:p>
        </p:txBody>
      </p:sp>
      <p:sp>
        <p:nvSpPr>
          <p:cNvPr id="8" name="Прямоугольник 7"/>
          <p:cNvSpPr/>
          <p:nvPr/>
        </p:nvSpPr>
        <p:spPr>
          <a:xfrm>
            <a:off x="1357290" y="3286124"/>
            <a:ext cx="6000760" cy="2308324"/>
          </a:xfrm>
          <a:prstGeom prst="rect">
            <a:avLst/>
          </a:prstGeom>
          <a:noFill/>
        </p:spPr>
        <p:txBody>
          <a:bodyPr wrap="square">
            <a:spAutoFit/>
          </a:bodyPr>
          <a:lstStyle/>
          <a:p>
            <a:r>
              <a:rPr lang="ru-RU" sz="3600" b="1" i="1" dirty="0" smtClean="0">
                <a:latin typeface="Times New Roman" pitchFamily="18" charset="0"/>
                <a:cs typeface="Times New Roman" pitchFamily="18" charset="0"/>
              </a:rPr>
              <a:t>Обид</a:t>
            </a:r>
            <a:r>
              <a:rPr lang="ru-RU" sz="3600" b="1" i="1" dirty="0" smtClean="0">
                <a:solidFill>
                  <a:srgbClr val="C00000"/>
                </a:solidFill>
                <a:latin typeface="Times New Roman" pitchFamily="18" charset="0"/>
                <a:cs typeface="Times New Roman" pitchFamily="18" charset="0"/>
              </a:rPr>
              <a:t>еть</a:t>
            </a:r>
            <a:r>
              <a:rPr lang="ru-RU" sz="3600" b="1" i="1" dirty="0" smtClean="0">
                <a:latin typeface="Times New Roman" pitchFamily="18" charset="0"/>
                <a:cs typeface="Times New Roman" pitchFamily="18" charset="0"/>
              </a:rPr>
              <a:t>- обид</a:t>
            </a:r>
            <a:r>
              <a:rPr lang="ru-RU" sz="3600" b="1" i="1" dirty="0" smtClean="0">
                <a:solidFill>
                  <a:srgbClr val="C00000"/>
                </a:solidFill>
                <a:latin typeface="Times New Roman" pitchFamily="18" charset="0"/>
                <a:cs typeface="Times New Roman" pitchFamily="18" charset="0"/>
              </a:rPr>
              <a:t>им</a:t>
            </a:r>
            <a:r>
              <a:rPr lang="ru-RU" sz="3600" b="1" i="1" dirty="0" smtClean="0">
                <a:latin typeface="Times New Roman" pitchFamily="18" charset="0"/>
                <a:cs typeface="Times New Roman" pitchFamily="18" charset="0"/>
              </a:rPr>
              <a:t>, обид</a:t>
            </a:r>
            <a:r>
              <a:rPr lang="ru-RU" sz="3600" b="1" i="1" dirty="0" smtClean="0">
                <a:solidFill>
                  <a:srgbClr val="C00000"/>
                </a:solidFill>
                <a:latin typeface="Times New Roman" pitchFamily="18" charset="0"/>
                <a:cs typeface="Times New Roman" pitchFamily="18" charset="0"/>
              </a:rPr>
              <a:t>ите</a:t>
            </a:r>
            <a:r>
              <a:rPr lang="ru-RU" sz="3600" b="1" i="1" dirty="0" smtClean="0">
                <a:latin typeface="Times New Roman" pitchFamily="18" charset="0"/>
                <a:cs typeface="Times New Roman" pitchFamily="18" charset="0"/>
              </a:rPr>
              <a:t>,</a:t>
            </a:r>
          </a:p>
          <a:p>
            <a:r>
              <a:rPr lang="ru-RU" sz="3600" b="1" i="1" dirty="0" smtClean="0">
                <a:latin typeface="Times New Roman" pitchFamily="18" charset="0"/>
                <a:cs typeface="Times New Roman" pitchFamily="18" charset="0"/>
              </a:rPr>
              <a:t>обид</a:t>
            </a:r>
            <a:r>
              <a:rPr lang="ru-RU" sz="3600" b="1" i="1" dirty="0" smtClean="0">
                <a:solidFill>
                  <a:srgbClr val="C00000"/>
                </a:solidFill>
                <a:latin typeface="Times New Roman" pitchFamily="18" charset="0"/>
                <a:cs typeface="Times New Roman" pitchFamily="18" charset="0"/>
              </a:rPr>
              <a:t>ят</a:t>
            </a:r>
            <a:r>
              <a:rPr lang="ru-RU" sz="3600" b="1" i="1" dirty="0" smtClean="0">
                <a:latin typeface="Times New Roman" pitchFamily="18" charset="0"/>
                <a:cs typeface="Times New Roman" pitchFamily="18" charset="0"/>
              </a:rPr>
              <a:t>.</a:t>
            </a:r>
          </a:p>
          <a:p>
            <a:r>
              <a:rPr lang="ru-RU" sz="3600" b="1" i="1" dirty="0" smtClean="0">
                <a:latin typeface="Times New Roman" pitchFamily="18" charset="0"/>
                <a:cs typeface="Times New Roman" pitchFamily="18" charset="0"/>
              </a:rPr>
              <a:t>Бр</a:t>
            </a:r>
            <a:r>
              <a:rPr lang="ru-RU" sz="3600" b="1" i="1" dirty="0" smtClean="0">
                <a:solidFill>
                  <a:srgbClr val="C00000"/>
                </a:solidFill>
                <a:latin typeface="Times New Roman" pitchFamily="18" charset="0"/>
                <a:cs typeface="Times New Roman" pitchFamily="18" charset="0"/>
              </a:rPr>
              <a:t>ить</a:t>
            </a:r>
            <a:r>
              <a:rPr lang="ru-RU" sz="3600" b="1" i="1" dirty="0" smtClean="0">
                <a:latin typeface="Times New Roman" pitchFamily="18" charset="0"/>
                <a:cs typeface="Times New Roman" pitchFamily="18" charset="0"/>
              </a:rPr>
              <a:t>- бре</a:t>
            </a:r>
            <a:r>
              <a:rPr lang="ru-RU" sz="3600" b="1" i="1" dirty="0" smtClean="0">
                <a:solidFill>
                  <a:srgbClr val="C00000"/>
                </a:solidFill>
                <a:latin typeface="Times New Roman" pitchFamily="18" charset="0"/>
                <a:cs typeface="Times New Roman" pitchFamily="18" charset="0"/>
              </a:rPr>
              <a:t>ем</a:t>
            </a:r>
            <a:r>
              <a:rPr lang="ru-RU" sz="3600" b="1" i="1" dirty="0" smtClean="0">
                <a:latin typeface="Times New Roman" pitchFamily="18" charset="0"/>
                <a:cs typeface="Times New Roman" pitchFamily="18" charset="0"/>
              </a:rPr>
              <a:t>, бре</a:t>
            </a:r>
            <a:r>
              <a:rPr lang="ru-RU" sz="3600" b="1" i="1" dirty="0" smtClean="0">
                <a:solidFill>
                  <a:srgbClr val="C00000"/>
                </a:solidFill>
                <a:latin typeface="Times New Roman" pitchFamily="18" charset="0"/>
                <a:cs typeface="Times New Roman" pitchFamily="18" charset="0"/>
              </a:rPr>
              <a:t>ете</a:t>
            </a:r>
            <a:r>
              <a:rPr lang="ru-RU" sz="3600" b="1" i="1" dirty="0" smtClean="0">
                <a:latin typeface="Times New Roman" pitchFamily="18" charset="0"/>
                <a:cs typeface="Times New Roman" pitchFamily="18" charset="0"/>
              </a:rPr>
              <a:t>,</a:t>
            </a:r>
          </a:p>
          <a:p>
            <a:r>
              <a:rPr lang="ru-RU" sz="3600" b="1" i="1" dirty="0" smtClean="0">
                <a:latin typeface="Times New Roman" pitchFamily="18" charset="0"/>
                <a:cs typeface="Times New Roman" pitchFamily="18" charset="0"/>
              </a:rPr>
              <a:t>бре</a:t>
            </a:r>
            <a:r>
              <a:rPr lang="ru-RU" sz="3600" b="1" i="1" dirty="0" smtClean="0">
                <a:solidFill>
                  <a:srgbClr val="C00000"/>
                </a:solidFill>
                <a:latin typeface="Times New Roman" pitchFamily="18" charset="0"/>
                <a:cs typeface="Times New Roman" pitchFamily="18" charset="0"/>
              </a:rPr>
              <a:t>ют</a:t>
            </a:r>
            <a:r>
              <a:rPr lang="ru-RU" sz="3600" b="1" i="1" dirty="0" smtClean="0">
                <a:latin typeface="Times New Roman" pitchFamily="18" charset="0"/>
                <a:cs typeface="Times New Roman" pitchFamily="18" charset="0"/>
              </a:rPr>
              <a:t>.</a:t>
            </a:r>
          </a:p>
        </p:txBody>
      </p:sp>
      <p:sp>
        <p:nvSpPr>
          <p:cNvPr id="6" name="Прямоугольник 5"/>
          <p:cNvSpPr/>
          <p:nvPr/>
        </p:nvSpPr>
        <p:spPr>
          <a:xfrm>
            <a:off x="3786150" y="3786190"/>
            <a:ext cx="5357850" cy="523220"/>
          </a:xfrm>
          <a:prstGeom prst="rect">
            <a:avLst/>
          </a:prstGeom>
        </p:spPr>
        <p:txBody>
          <a:bodyPr wrap="square">
            <a:spAutoFit/>
          </a:bodyPr>
          <a:lstStyle/>
          <a:p>
            <a:r>
              <a:rPr lang="ru-RU" sz="2800" b="1" i="1" dirty="0" smtClean="0">
                <a:solidFill>
                  <a:srgbClr val="002060"/>
                </a:solidFill>
                <a:latin typeface="Times New Roman" pitchFamily="18" charset="0"/>
                <a:cs typeface="Times New Roman" pitchFamily="18" charset="0"/>
              </a:rPr>
              <a:t> </a:t>
            </a:r>
            <a:endParaRPr lang="ru-RU" sz="2800" b="1" i="1" dirty="0">
              <a:solidFill>
                <a:srgbClr val="00206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642911" y="214290"/>
            <a:ext cx="8001055" cy="612079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14290"/>
            <a:ext cx="8401080" cy="6357982"/>
          </a:xfrm>
        </p:spPr>
        <p:txBody>
          <a:bodyPr>
            <a:normAutofit fontScale="90000"/>
          </a:bodyPr>
          <a:lstStyle/>
          <a:p>
            <a:pPr algn="l"/>
            <a:r>
              <a:rPr lang="ru-RU" sz="3600" b="1" dirty="0" smtClean="0">
                <a:solidFill>
                  <a:srgbClr val="C00000"/>
                </a:solidFill>
              </a:rPr>
              <a:t/>
            </a:r>
            <a:br>
              <a:rPr lang="ru-RU" sz="3600" b="1" dirty="0" smtClean="0">
                <a:solidFill>
                  <a:srgbClr val="C00000"/>
                </a:solidFill>
              </a:rPr>
            </a:br>
            <a:r>
              <a:rPr lang="ru-RU" sz="3600" b="1" dirty="0" smtClean="0">
                <a:solidFill>
                  <a:srgbClr val="C00000"/>
                </a:solidFill>
              </a:rPr>
              <a:t>Прочитай текст, связав слова в предложениях по смыслу. Озаглавь текст. Запиши правильно</a:t>
            </a:r>
            <a:r>
              <a:rPr lang="ru-RU" sz="3600" dirty="0" smtClean="0"/>
              <a:t>.</a:t>
            </a:r>
            <a:br>
              <a:rPr lang="ru-RU" sz="3600" dirty="0" smtClean="0"/>
            </a:br>
            <a:r>
              <a:rPr lang="ru-RU" sz="3600" b="1" dirty="0" smtClean="0"/>
              <a:t> Февраль, в, конец, праздноваться, Масленица.</a:t>
            </a:r>
            <a:br>
              <a:rPr lang="ru-RU" sz="3600" b="1" dirty="0" smtClean="0"/>
            </a:br>
            <a:r>
              <a:rPr lang="ru-RU" sz="3600" b="1" dirty="0" smtClean="0"/>
              <a:t>Этот, праздник, отмечать, люди, весело, раздольно, и.</a:t>
            </a:r>
            <a:br>
              <a:rPr lang="ru-RU" sz="3600" b="1" dirty="0" smtClean="0"/>
            </a:br>
            <a:r>
              <a:rPr lang="ru-RU" sz="3600" b="1" dirty="0" smtClean="0"/>
              <a:t>Они, блины, печь, ходить, и, гости, в, кататься, лошадях,  на.</a:t>
            </a:r>
            <a:br>
              <a:rPr lang="ru-RU" sz="3600" b="1" dirty="0" smtClean="0"/>
            </a:br>
            <a:r>
              <a:rPr lang="ru-RU" sz="3600" b="1" dirty="0" smtClean="0"/>
              <a:t>Последний, день, Масленица, называть, Прощённое воскресенье.</a:t>
            </a:r>
            <a:br>
              <a:rPr lang="ru-RU" sz="3600" b="1" dirty="0" smtClean="0"/>
            </a:br>
            <a:r>
              <a:rPr lang="ru-RU" sz="3600" b="1" dirty="0" smtClean="0"/>
              <a:t>Люди, просить, друг, у, друг, обиды, все, за, прощение.</a:t>
            </a:r>
            <a:r>
              <a:rPr lang="ru-RU" sz="3100" b="1" dirty="0" smtClean="0"/>
              <a:t/>
            </a:r>
            <a:br>
              <a:rPr lang="ru-RU" sz="3100" b="1" dirty="0" smtClean="0"/>
            </a:br>
            <a:endParaRPr lang="ru-RU" sz="3100" b="1"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3" cstate="print"/>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2214514" y="0"/>
            <a:ext cx="6929486" cy="646331"/>
          </a:xfrm>
          <a:prstGeom prst="rect">
            <a:avLst/>
          </a:prstGeom>
          <a:noFill/>
        </p:spPr>
        <p:txBody>
          <a:bodyPr wrap="square" rtlCol="0">
            <a:spAutoFit/>
          </a:bodyPr>
          <a:lstStyle/>
          <a:p>
            <a:r>
              <a:rPr lang="ru-RU" sz="3600" b="1" i="1" dirty="0" smtClean="0">
                <a:solidFill>
                  <a:srgbClr val="FFFF00"/>
                </a:solidFill>
              </a:rPr>
              <a:t> </a:t>
            </a:r>
            <a:endParaRPr lang="ru-RU" sz="3600" b="1" i="1" dirty="0">
              <a:solidFill>
                <a:srgbClr val="FFFF00"/>
              </a:solidFill>
            </a:endParaRPr>
          </a:p>
        </p:txBody>
      </p:sp>
      <p:sp>
        <p:nvSpPr>
          <p:cNvPr id="3" name="TextBox 2"/>
          <p:cNvSpPr txBox="1"/>
          <p:nvPr/>
        </p:nvSpPr>
        <p:spPr>
          <a:xfrm>
            <a:off x="1214414" y="2786058"/>
            <a:ext cx="303288" cy="584775"/>
          </a:xfrm>
          <a:prstGeom prst="rect">
            <a:avLst/>
          </a:prstGeom>
          <a:noFill/>
        </p:spPr>
        <p:txBody>
          <a:bodyPr wrap="none" rtlCol="0">
            <a:spAutoFit/>
          </a:bodyPr>
          <a:lstStyle/>
          <a:p>
            <a:r>
              <a:rPr lang="ru-RU" sz="3200" b="1" i="1" dirty="0" smtClean="0">
                <a:solidFill>
                  <a:srgbClr val="002060"/>
                </a:solidFill>
              </a:rPr>
              <a:t> </a:t>
            </a:r>
            <a:endParaRPr lang="ru-RU" sz="3200" b="1" i="1" dirty="0">
              <a:solidFill>
                <a:srgbClr val="002060"/>
              </a:solidFill>
            </a:endParaRPr>
          </a:p>
        </p:txBody>
      </p:sp>
      <p:sp>
        <p:nvSpPr>
          <p:cNvPr id="5" name="TextBox 4"/>
          <p:cNvSpPr txBox="1"/>
          <p:nvPr/>
        </p:nvSpPr>
        <p:spPr>
          <a:xfrm>
            <a:off x="2143108" y="5143512"/>
            <a:ext cx="5143536" cy="523220"/>
          </a:xfrm>
          <a:prstGeom prst="rect">
            <a:avLst/>
          </a:prstGeom>
          <a:noFill/>
        </p:spPr>
        <p:txBody>
          <a:bodyPr wrap="square" rtlCol="0">
            <a:spAutoFit/>
          </a:bodyPr>
          <a:lstStyle/>
          <a:p>
            <a:r>
              <a:rPr lang="ru-RU" sz="2800" b="1" i="1" dirty="0" smtClean="0">
                <a:solidFill>
                  <a:srgbClr val="C00000"/>
                </a:solidFill>
              </a:rPr>
              <a:t> </a:t>
            </a:r>
            <a:endParaRPr lang="ru-RU" sz="2800" b="1" i="1" dirty="0">
              <a:solidFill>
                <a:srgbClr val="C00000"/>
              </a:solidFill>
            </a:endParaRPr>
          </a:p>
        </p:txBody>
      </p:sp>
      <p:sp>
        <p:nvSpPr>
          <p:cNvPr id="6" name="Прямоугольник 5"/>
          <p:cNvSpPr/>
          <p:nvPr/>
        </p:nvSpPr>
        <p:spPr>
          <a:xfrm>
            <a:off x="285720" y="1071546"/>
            <a:ext cx="8858280" cy="3970318"/>
          </a:xfrm>
          <a:prstGeom prst="rect">
            <a:avLst/>
          </a:prstGeom>
        </p:spPr>
        <p:txBody>
          <a:bodyPr wrap="square">
            <a:spAutoFit/>
          </a:bodyPr>
          <a:lstStyle/>
          <a:p>
            <a:r>
              <a:rPr lang="ru-RU" sz="3600" b="1" i="1" dirty="0" smtClean="0">
                <a:latin typeface="Times New Roman" pitchFamily="18" charset="0"/>
                <a:cs typeface="Times New Roman" pitchFamily="18" charset="0"/>
              </a:rPr>
              <a:t>В конце февраля празднуется Масленица. Этот праздник отмечают люди весело и раздольно.  Они пекут блины, катаются на лошадях и ходят в гости.</a:t>
            </a:r>
          </a:p>
          <a:p>
            <a:r>
              <a:rPr lang="ru-RU" sz="3600" b="1" i="1" dirty="0" smtClean="0">
                <a:latin typeface="Times New Roman" pitchFamily="18" charset="0"/>
                <a:cs typeface="Times New Roman" pitchFamily="18" charset="0"/>
              </a:rPr>
              <a:t>Последний день Масленицы называют </a:t>
            </a:r>
            <a:r>
              <a:rPr lang="en-US" sz="3600" b="1" i="1" dirty="0" smtClean="0">
                <a:latin typeface="Times New Roman" pitchFamily="18" charset="0"/>
                <a:cs typeface="Times New Roman" pitchFamily="18" charset="0"/>
              </a:rPr>
              <a:t>  </a:t>
            </a:r>
            <a:r>
              <a:rPr lang="ru-RU" sz="3600" b="1" i="1" dirty="0" smtClean="0">
                <a:latin typeface="Times New Roman" pitchFamily="18" charset="0"/>
                <a:cs typeface="Times New Roman" pitchFamily="18" charset="0"/>
              </a:rPr>
              <a:t>Прощённое воскресенье. Люди просят друг у друга прощение за все обиды.</a:t>
            </a:r>
          </a:p>
        </p:txBody>
      </p:sp>
      <p:sp>
        <p:nvSpPr>
          <p:cNvPr id="12" name="TextBox 11"/>
          <p:cNvSpPr txBox="1"/>
          <p:nvPr/>
        </p:nvSpPr>
        <p:spPr>
          <a:xfrm>
            <a:off x="2571736" y="142852"/>
            <a:ext cx="4176143" cy="830997"/>
          </a:xfrm>
          <a:prstGeom prst="rect">
            <a:avLst/>
          </a:prstGeom>
          <a:noFill/>
        </p:spPr>
        <p:txBody>
          <a:bodyPr wrap="square" rtlCol="0">
            <a:spAutoFit/>
          </a:bodyPr>
          <a:lstStyle/>
          <a:p>
            <a:pPr algn="ctr"/>
            <a:r>
              <a:rPr lang="ru-RU" sz="4800" b="1" i="1" dirty="0" smtClean="0">
                <a:solidFill>
                  <a:srgbClr val="FF0000"/>
                </a:solidFill>
                <a:latin typeface="Georgia" pitchFamily="18" charset="0"/>
              </a:rPr>
              <a:t>Масленица.</a:t>
            </a:r>
            <a:endParaRPr lang="ru-RU" sz="4800" dirty="0">
              <a:solidFill>
                <a:srgbClr val="FF0000"/>
              </a:solidFill>
              <a:latin typeface="Georgia"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strips(down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plus(in)">
                                      <p:cBhvr>
                                        <p:cTn id="12" dur="20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2" grpId="0"/>
    </p:bld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844" y="0"/>
            <a:ext cx="8229600" cy="4214818"/>
          </a:xfrm>
        </p:spPr>
        <p:txBody>
          <a:bodyPr>
            <a:noAutofit/>
          </a:bodyPr>
          <a:lstStyle/>
          <a:p>
            <a:pPr algn="l"/>
            <a:r>
              <a:rPr lang="ru-RU" sz="4000" b="1" i="1" dirty="0" smtClean="0"/>
              <a:t/>
            </a:r>
            <a:br>
              <a:rPr lang="ru-RU" sz="4000" b="1" i="1" dirty="0" smtClean="0"/>
            </a:br>
            <a:r>
              <a:rPr lang="ru-RU" sz="4000" b="1" i="1" dirty="0" smtClean="0"/>
              <a:t/>
            </a:r>
            <a:br>
              <a:rPr lang="ru-RU" sz="4000" b="1" i="1" dirty="0" smtClean="0"/>
            </a:br>
            <a:r>
              <a:rPr lang="ru-RU" sz="4000" b="1" i="1" dirty="0" smtClean="0"/>
              <a:t/>
            </a:r>
            <a:br>
              <a:rPr lang="ru-RU" sz="4000" b="1" i="1" dirty="0" smtClean="0"/>
            </a:br>
            <a:r>
              <a:rPr lang="ru-RU" b="1" i="1" dirty="0" smtClean="0">
                <a:solidFill>
                  <a:srgbClr val="FF0000"/>
                </a:solidFill>
              </a:rPr>
              <a:t>«Четвёртый лишний»</a:t>
            </a:r>
            <a:r>
              <a:rPr lang="ru-RU" sz="4000" b="1" i="1" dirty="0" smtClean="0"/>
              <a:t/>
            </a:r>
            <a:br>
              <a:rPr lang="ru-RU" sz="4000" b="1" i="1" dirty="0" smtClean="0"/>
            </a:br>
            <a:r>
              <a:rPr lang="ru-RU" sz="4000" b="1" i="1" dirty="0" smtClean="0"/>
              <a:t>1) Пишем, вяжем, стираем, дружим.</a:t>
            </a:r>
            <a:br>
              <a:rPr lang="ru-RU" sz="4000" b="1" i="1" dirty="0" smtClean="0"/>
            </a:br>
            <a:r>
              <a:rPr lang="ru-RU" sz="4000" b="1" i="1" dirty="0" smtClean="0"/>
              <a:t>2)Строим, клеим, говорит, отвечаем.</a:t>
            </a:r>
            <a:br>
              <a:rPr lang="ru-RU" sz="4000" b="1" i="1" dirty="0" smtClean="0"/>
            </a:br>
            <a:r>
              <a:rPr lang="ru-RU" sz="4000" b="1" i="1" dirty="0" smtClean="0"/>
              <a:t>3) Молчат, посеют, думают, живут.</a:t>
            </a:r>
            <a:br>
              <a:rPr lang="ru-RU" sz="4000" b="1" i="1" dirty="0" smtClean="0"/>
            </a:br>
            <a:r>
              <a:rPr lang="ru-RU" sz="4000" b="1" i="1" dirty="0" smtClean="0"/>
              <a:t>4) Дул, шумел, стучал, светило.</a:t>
            </a:r>
            <a:endParaRPr lang="ru-RU" sz="4000" b="1"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43000">
              <a:srgbClr val="FF3399"/>
            </a:gs>
            <a:gs pos="25000">
              <a:srgbClr val="FF6633"/>
            </a:gs>
            <a:gs pos="50000">
              <a:srgbClr val="FFFF00"/>
            </a:gs>
            <a:gs pos="75000">
              <a:srgbClr val="01A78F"/>
            </a:gs>
            <a:gs pos="100000">
              <a:srgbClr val="3366FF"/>
            </a:gs>
          </a:gsLst>
          <a:lin ang="16200000" scaled="0"/>
          <a:tileRect/>
        </a:gradFill>
        <a:effectLst/>
      </p:bgPr>
    </p:bg>
    <p:spTree>
      <p:nvGrpSpPr>
        <p:cNvPr id="1" name=""/>
        <p:cNvGrpSpPr/>
        <p:nvPr/>
      </p:nvGrpSpPr>
      <p:grpSpPr>
        <a:xfrm>
          <a:off x="0" y="0"/>
          <a:ext cx="0" cy="0"/>
          <a:chOff x="0" y="0"/>
          <a:chExt cx="0" cy="0"/>
        </a:xfrm>
      </p:grpSpPr>
      <p:sp>
        <p:nvSpPr>
          <p:cNvPr id="4" name="TextBox 3"/>
          <p:cNvSpPr txBox="1"/>
          <p:nvPr/>
        </p:nvSpPr>
        <p:spPr>
          <a:xfrm>
            <a:off x="2214546" y="1928802"/>
            <a:ext cx="5054397" cy="1323439"/>
          </a:xfrm>
          <a:prstGeom prst="rect">
            <a:avLst/>
          </a:prstGeom>
          <a:noFill/>
        </p:spPr>
        <p:txBody>
          <a:bodyPr wrap="square" rtlCol="0">
            <a:spAutoFit/>
          </a:bodyPr>
          <a:lstStyle/>
          <a:p>
            <a:pPr algn="ctr"/>
            <a:r>
              <a:rPr lang="ru-RU" sz="4000" b="1" i="1" dirty="0" smtClean="0">
                <a:solidFill>
                  <a:srgbClr val="C00000"/>
                </a:solidFill>
                <a:latin typeface="Times New Roman" pitchFamily="18" charset="0"/>
                <a:cs typeface="Times New Roman" pitchFamily="18" charset="0"/>
              </a:rPr>
              <a:t>«Грамоте учиться – </a:t>
            </a:r>
          </a:p>
          <a:p>
            <a:pPr algn="ctr"/>
            <a:r>
              <a:rPr lang="ru-RU" sz="4000" b="1" i="1" dirty="0" smtClean="0">
                <a:solidFill>
                  <a:srgbClr val="C00000"/>
                </a:solidFill>
                <a:latin typeface="Times New Roman" pitchFamily="18" charset="0"/>
                <a:cs typeface="Times New Roman" pitchFamily="18" charset="0"/>
              </a:rPr>
              <a:t>всегда пригодится!»</a:t>
            </a:r>
          </a:p>
        </p:txBody>
      </p:sp>
      <p:sp>
        <p:nvSpPr>
          <p:cNvPr id="5" name="Прямоугольник 4"/>
          <p:cNvSpPr/>
          <p:nvPr/>
        </p:nvSpPr>
        <p:spPr>
          <a:xfrm>
            <a:off x="2286000" y="3161235"/>
            <a:ext cx="4572000" cy="313932"/>
          </a:xfrm>
          <a:prstGeom prst="rect">
            <a:avLst/>
          </a:prstGeom>
        </p:spPr>
        <p:txBody>
          <a:bodyPr>
            <a:spAutoFit/>
          </a:bodyPr>
          <a:lstStyle/>
          <a:p>
            <a:pPr>
              <a:lnSpc>
                <a:spcPct val="80000"/>
              </a:lnSpc>
              <a:buNone/>
            </a:pPr>
            <a:endParaRPr lang="ru-RU" dirty="0">
              <a:solidFill>
                <a:srgbClr val="000099"/>
              </a:solidFill>
              <a:latin typeface="Times New Roman" pitchFamily="18" charset="0"/>
              <a:cs typeface="Times New Roman" pitchFamily="18" charset="0"/>
            </a:endParaRPr>
          </a:p>
        </p:txBody>
      </p:sp>
      <p:pic>
        <p:nvPicPr>
          <p:cNvPr id="23553" name="Picture 1" descr="C:\Documents and Settings\Маша\Рабочий стол\анимашки\дети\AG00317_.gif"/>
          <p:cNvPicPr>
            <a:picLocks noChangeAspect="1" noChangeArrowheads="1" noCrop="1"/>
          </p:cNvPicPr>
          <p:nvPr/>
        </p:nvPicPr>
        <p:blipFill>
          <a:blip r:embed="rId2" cstate="print"/>
          <a:srcRect/>
          <a:stretch>
            <a:fillRect/>
          </a:stretch>
        </p:blipFill>
        <p:spPr bwMode="auto">
          <a:xfrm>
            <a:off x="0" y="2949292"/>
            <a:ext cx="2857488" cy="3670168"/>
          </a:xfrm>
          <a:prstGeom prst="rect">
            <a:avLst/>
          </a:prstGeom>
          <a:noFill/>
        </p:spPr>
      </p:pic>
      <p:pic>
        <p:nvPicPr>
          <p:cNvPr id="23554" name="Picture 2" descr="C:\Documents and Settings\Маша\Рабочий стол\анимашки\книжка.gif"/>
          <p:cNvPicPr>
            <a:picLocks noChangeAspect="1" noChangeArrowheads="1" noCrop="1"/>
          </p:cNvPicPr>
          <p:nvPr/>
        </p:nvPicPr>
        <p:blipFill>
          <a:blip r:embed="rId3" cstate="print"/>
          <a:srcRect/>
          <a:stretch>
            <a:fillRect/>
          </a:stretch>
        </p:blipFill>
        <p:spPr bwMode="auto">
          <a:xfrm>
            <a:off x="5643570" y="3786190"/>
            <a:ext cx="2714644" cy="2838037"/>
          </a:xfrm>
          <a:prstGeom prst="rect">
            <a:avLst/>
          </a:prstGeom>
          <a:noFill/>
        </p:spPr>
      </p:pic>
      <p:sp>
        <p:nvSpPr>
          <p:cNvPr id="6" name="TextBox 5"/>
          <p:cNvSpPr txBox="1"/>
          <p:nvPr/>
        </p:nvSpPr>
        <p:spPr>
          <a:xfrm>
            <a:off x="1214414" y="571480"/>
            <a:ext cx="6252866" cy="769441"/>
          </a:xfrm>
          <a:prstGeom prst="rect">
            <a:avLst/>
          </a:prstGeom>
          <a:noFill/>
        </p:spPr>
        <p:txBody>
          <a:bodyPr wrap="none" rtlCol="0">
            <a:spAutoFit/>
          </a:bodyPr>
          <a:lstStyle/>
          <a:p>
            <a:r>
              <a:rPr lang="ru-RU" sz="4400" b="1" i="1" dirty="0" smtClean="0">
                <a:solidFill>
                  <a:srgbClr val="FFFF00"/>
                </a:solidFill>
                <a:latin typeface="+mj-lt"/>
              </a:rPr>
              <a:t> Девиз нашего урока:</a:t>
            </a:r>
            <a:endParaRPr lang="ru-RU" sz="4400" b="1" i="1" dirty="0">
              <a:solidFill>
                <a:srgbClr val="FFFF00"/>
              </a:solidFill>
              <a:latin typeface="+mj-lt"/>
            </a:endParaRPr>
          </a:p>
        </p:txBody>
      </p:sp>
    </p:spTree>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14348" y="2071678"/>
            <a:ext cx="8229600" cy="1143000"/>
          </a:xfrm>
        </p:spPr>
        <p:txBody>
          <a:bodyPr>
            <a:normAutofit fontScale="90000"/>
          </a:bodyPr>
          <a:lstStyle/>
          <a:p>
            <a:r>
              <a:rPr lang="ru-RU" b="1" dirty="0" smtClean="0">
                <a:solidFill>
                  <a:srgbClr val="FF0000"/>
                </a:solidFill>
              </a:rPr>
              <a:t/>
            </a:r>
            <a:br>
              <a:rPr lang="ru-RU" b="1" dirty="0" smtClean="0">
                <a:solidFill>
                  <a:srgbClr val="FF0000"/>
                </a:solidFill>
              </a:rPr>
            </a:br>
            <a:endParaRPr lang="ru-RU" b="1" dirty="0">
              <a:solidFill>
                <a:srgbClr val="FF0000"/>
              </a:solidFill>
            </a:endParaRPr>
          </a:p>
        </p:txBody>
      </p:sp>
      <p:sp>
        <p:nvSpPr>
          <p:cNvPr id="3" name="Прямоугольник 2"/>
          <p:cNvSpPr/>
          <p:nvPr/>
        </p:nvSpPr>
        <p:spPr>
          <a:xfrm>
            <a:off x="1071538" y="571480"/>
            <a:ext cx="7358114" cy="4431983"/>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ru-RU"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Работа с книгой.</a:t>
            </a:r>
          </a:p>
          <a:p>
            <a:pPr algn="ctr"/>
            <a:endParaRPr lang="ru-RU" sz="54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a:p>
            <a:pPr algn="ctr"/>
            <a:r>
              <a:rPr lang="ru-RU" sz="5400" b="1" cap="none" spc="0" dirty="0" smtClean="0">
                <a:ln w="11430"/>
                <a:effectLst>
                  <a:outerShdw blurRad="50800" dist="39000" dir="5460000" algn="tl">
                    <a:srgbClr val="000000">
                      <a:alpha val="38000"/>
                    </a:srgbClr>
                  </a:outerShdw>
                </a:effectLst>
              </a:rPr>
              <a:t>Стр. 149 упр.205</a:t>
            </a:r>
          </a:p>
          <a:p>
            <a:pPr algn="ctr"/>
            <a:r>
              <a:rPr lang="ru-RU" sz="4000" b="1" dirty="0" smtClean="0">
                <a:ln w="11430"/>
                <a:effectLst>
                  <a:outerShdw blurRad="50800" dist="39000" dir="5460000" algn="tl">
                    <a:srgbClr val="000000">
                      <a:alpha val="38000"/>
                    </a:srgbClr>
                  </a:outerShdw>
                </a:effectLst>
              </a:rPr>
              <a:t>Списать, подчеркнуть глаголы, определить спряжение.</a:t>
            </a:r>
            <a:endParaRPr lang="ru-RU" sz="4000" b="1" cap="none" spc="0" dirty="0">
              <a:ln w="11430"/>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2214546" y="642918"/>
            <a:ext cx="6268063" cy="1046440"/>
          </a:xfrm>
          <a:prstGeom prst="rect">
            <a:avLst/>
          </a:prstGeom>
          <a:noFill/>
        </p:spPr>
        <p:txBody>
          <a:bodyPr wrap="none" rtlCol="0">
            <a:spAutoFit/>
          </a:bodyPr>
          <a:lstStyle/>
          <a:p>
            <a:r>
              <a:rPr lang="ru-RU" sz="4400" b="1" i="1" dirty="0" smtClean="0">
                <a:solidFill>
                  <a:srgbClr val="FF0000"/>
                </a:solidFill>
                <a:latin typeface="Georgia" pitchFamily="18" charset="0"/>
              </a:rPr>
              <a:t>Домашнее задание:</a:t>
            </a:r>
          </a:p>
          <a:p>
            <a:endParaRPr lang="ru-RU" dirty="0">
              <a:solidFill>
                <a:srgbClr val="FF0000"/>
              </a:solidFill>
            </a:endParaRPr>
          </a:p>
        </p:txBody>
      </p:sp>
      <p:sp>
        <p:nvSpPr>
          <p:cNvPr id="3" name="TextBox 2"/>
          <p:cNvSpPr txBox="1"/>
          <p:nvPr/>
        </p:nvSpPr>
        <p:spPr>
          <a:xfrm>
            <a:off x="1285852" y="2643182"/>
            <a:ext cx="6215106" cy="1754326"/>
          </a:xfrm>
          <a:prstGeom prst="rect">
            <a:avLst/>
          </a:prstGeom>
          <a:noFill/>
        </p:spPr>
        <p:txBody>
          <a:bodyPr wrap="square" rtlCol="0">
            <a:spAutoFit/>
          </a:bodyPr>
          <a:lstStyle/>
          <a:p>
            <a:pPr algn="ctr"/>
            <a:r>
              <a:rPr lang="ru-RU" sz="5400" b="1" i="1" dirty="0" smtClean="0"/>
              <a:t>Упр. 204 </a:t>
            </a:r>
          </a:p>
          <a:p>
            <a:pPr algn="ctr"/>
            <a:r>
              <a:rPr lang="ru-RU" sz="5400" b="1" i="1" dirty="0" smtClean="0"/>
              <a:t> с. 148</a:t>
            </a:r>
            <a:endParaRPr lang="ru-RU" sz="5400" b="1" i="1"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00082"/>
            </a:gs>
            <a:gs pos="30000">
              <a:srgbClr val="66008F"/>
            </a:gs>
            <a:gs pos="64999">
              <a:srgbClr val="BA0066"/>
            </a:gs>
            <a:gs pos="89999">
              <a:srgbClr val="FF0000"/>
            </a:gs>
            <a:gs pos="100000">
              <a:srgbClr val="FF8200"/>
            </a:gs>
          </a:gsLst>
          <a:lin ang="8100000" scaled="0"/>
          <a:tileRect/>
        </a:gradFill>
        <a:effectLst/>
      </p:bgPr>
    </p:bg>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cstate="print"/>
          <a:srcRect/>
          <a:stretch>
            <a:fillRect/>
          </a:stretch>
        </p:blipFill>
        <p:spPr bwMode="auto">
          <a:xfrm rot="3120247">
            <a:off x="-850477" y="-302105"/>
            <a:ext cx="5503862" cy="5421472"/>
          </a:xfrm>
          <a:prstGeom prst="rect">
            <a:avLst/>
          </a:prstGeom>
          <a:noFill/>
          <a:ln w="9525">
            <a:noFill/>
            <a:miter lim="800000"/>
            <a:headEnd/>
            <a:tailEnd/>
          </a:ln>
          <a:effectLst/>
        </p:spPr>
      </p:pic>
      <p:pic>
        <p:nvPicPr>
          <p:cNvPr id="14" name="Picture 2"/>
          <p:cNvPicPr>
            <a:picLocks noChangeAspect="1" noChangeArrowheads="1"/>
          </p:cNvPicPr>
          <p:nvPr/>
        </p:nvPicPr>
        <p:blipFill>
          <a:blip r:embed="rId2" cstate="print"/>
          <a:srcRect/>
          <a:stretch>
            <a:fillRect/>
          </a:stretch>
        </p:blipFill>
        <p:spPr bwMode="auto">
          <a:xfrm rot="5195095">
            <a:off x="4832370" y="-326405"/>
            <a:ext cx="4330277" cy="5746278"/>
          </a:xfrm>
          <a:prstGeom prst="rect">
            <a:avLst/>
          </a:prstGeom>
          <a:noFill/>
          <a:ln w="9525">
            <a:noFill/>
            <a:miter lim="800000"/>
            <a:headEnd/>
            <a:tailEnd/>
          </a:ln>
          <a:effectLst/>
        </p:spPr>
      </p:pic>
      <p:sp>
        <p:nvSpPr>
          <p:cNvPr id="17" name="TextBox 16"/>
          <p:cNvSpPr txBox="1"/>
          <p:nvPr/>
        </p:nvSpPr>
        <p:spPr>
          <a:xfrm>
            <a:off x="214282" y="1142984"/>
            <a:ext cx="3584636" cy="1446550"/>
          </a:xfrm>
          <a:prstGeom prst="rect">
            <a:avLst/>
          </a:prstGeom>
          <a:noFill/>
        </p:spPr>
        <p:txBody>
          <a:bodyPr wrap="square" rtlCol="0">
            <a:spAutoFit/>
          </a:bodyPr>
          <a:lstStyle/>
          <a:p>
            <a:pPr algn="ctr"/>
            <a:r>
              <a:rPr lang="en-US" sz="4400" b="1" i="1" dirty="0" smtClean="0">
                <a:solidFill>
                  <a:srgbClr val="002060"/>
                </a:solidFill>
              </a:rPr>
              <a:t>I</a:t>
            </a:r>
            <a:r>
              <a:rPr lang="ru-RU" sz="4400" b="1" i="1" dirty="0" smtClean="0">
                <a:solidFill>
                  <a:srgbClr val="002060"/>
                </a:solidFill>
              </a:rPr>
              <a:t> </a:t>
            </a:r>
          </a:p>
          <a:p>
            <a:pPr algn="ctr"/>
            <a:r>
              <a:rPr lang="ru-RU" sz="4400" b="1" i="1" dirty="0" smtClean="0">
                <a:solidFill>
                  <a:srgbClr val="002060"/>
                </a:solidFill>
              </a:rPr>
              <a:t>спряжение</a:t>
            </a:r>
            <a:endParaRPr lang="ru-RU" sz="4400" b="1" i="1" dirty="0">
              <a:solidFill>
                <a:srgbClr val="002060"/>
              </a:solidFill>
            </a:endParaRPr>
          </a:p>
        </p:txBody>
      </p:sp>
      <p:sp>
        <p:nvSpPr>
          <p:cNvPr id="18" name="TextBox 17"/>
          <p:cNvSpPr txBox="1"/>
          <p:nvPr/>
        </p:nvSpPr>
        <p:spPr>
          <a:xfrm>
            <a:off x="5143472" y="1428736"/>
            <a:ext cx="4000528" cy="1446550"/>
          </a:xfrm>
          <a:prstGeom prst="rect">
            <a:avLst/>
          </a:prstGeom>
          <a:noFill/>
        </p:spPr>
        <p:txBody>
          <a:bodyPr wrap="square" rtlCol="0">
            <a:spAutoFit/>
          </a:bodyPr>
          <a:lstStyle/>
          <a:p>
            <a:r>
              <a:rPr lang="ru-RU" sz="4400" b="1" i="1" dirty="0" smtClean="0">
                <a:solidFill>
                  <a:srgbClr val="002060"/>
                </a:solidFill>
              </a:rPr>
              <a:t>        </a:t>
            </a:r>
            <a:r>
              <a:rPr lang="en-US" sz="4400" b="1" i="1" dirty="0" smtClean="0">
                <a:solidFill>
                  <a:srgbClr val="002060"/>
                </a:solidFill>
              </a:rPr>
              <a:t>II</a:t>
            </a:r>
            <a:r>
              <a:rPr lang="ru-RU" sz="4400" b="1" i="1" dirty="0" smtClean="0">
                <a:solidFill>
                  <a:srgbClr val="002060"/>
                </a:solidFill>
              </a:rPr>
              <a:t> спряжение</a:t>
            </a:r>
            <a:endParaRPr lang="ru-RU" sz="4400" b="1" i="1" dirty="0">
              <a:solidFill>
                <a:srgbClr val="002060"/>
              </a:solidFill>
            </a:endParaRPr>
          </a:p>
        </p:txBody>
      </p:sp>
      <p:pic>
        <p:nvPicPr>
          <p:cNvPr id="9" name="Picture 2"/>
          <p:cNvPicPr>
            <a:picLocks noChangeAspect="1" noChangeArrowheads="1"/>
          </p:cNvPicPr>
          <p:nvPr/>
        </p:nvPicPr>
        <p:blipFill>
          <a:blip r:embed="rId2" cstate="print"/>
          <a:srcRect/>
          <a:stretch>
            <a:fillRect/>
          </a:stretch>
        </p:blipFill>
        <p:spPr bwMode="auto">
          <a:xfrm rot="21217182">
            <a:off x="1355730" y="1860636"/>
            <a:ext cx="5503862" cy="5421472"/>
          </a:xfrm>
          <a:prstGeom prst="rect">
            <a:avLst/>
          </a:prstGeom>
          <a:noFill/>
          <a:ln w="9525">
            <a:noFill/>
            <a:miter lim="800000"/>
            <a:headEnd/>
            <a:tailEnd/>
          </a:ln>
          <a:effectLst/>
        </p:spPr>
      </p:pic>
      <p:sp>
        <p:nvSpPr>
          <p:cNvPr id="10" name="TextBox 9"/>
          <p:cNvSpPr txBox="1"/>
          <p:nvPr/>
        </p:nvSpPr>
        <p:spPr>
          <a:xfrm rot="19960829">
            <a:off x="2553968" y="3592545"/>
            <a:ext cx="4522143" cy="1569660"/>
          </a:xfrm>
          <a:prstGeom prst="rect">
            <a:avLst/>
          </a:prstGeom>
          <a:noFill/>
        </p:spPr>
        <p:txBody>
          <a:bodyPr wrap="square" rtlCol="0">
            <a:spAutoFit/>
          </a:bodyPr>
          <a:lstStyle/>
          <a:p>
            <a:r>
              <a:rPr lang="ru-RU" sz="4800" b="1" i="1" dirty="0" smtClean="0">
                <a:solidFill>
                  <a:srgbClr val="002060"/>
                </a:solidFill>
                <a:latin typeface="Calibri" pitchFamily="34" charset="0"/>
              </a:rPr>
              <a:t>Глаголы-</a:t>
            </a:r>
          </a:p>
          <a:p>
            <a:r>
              <a:rPr lang="ru-RU" sz="4800" b="1" i="1" dirty="0" smtClean="0">
                <a:solidFill>
                  <a:srgbClr val="002060"/>
                </a:solidFill>
                <a:latin typeface="Calibri" pitchFamily="34" charset="0"/>
              </a:rPr>
              <a:t>исключения</a:t>
            </a:r>
            <a:endParaRPr lang="ru-RU" sz="4800" b="1" i="1" dirty="0">
              <a:solidFill>
                <a:srgbClr val="002060"/>
              </a:solidFill>
              <a:latin typeface="Calibri" pitchFamily="34" charset="0"/>
            </a:endParaRPr>
          </a:p>
        </p:txBody>
      </p:sp>
      <p:sp>
        <p:nvSpPr>
          <p:cNvPr id="11" name="6-конечная звезда 10">
            <a:hlinkClick r:id="rId3" action="ppaction://hlinksldjump"/>
          </p:cNvPr>
          <p:cNvSpPr/>
          <p:nvPr/>
        </p:nvSpPr>
        <p:spPr>
          <a:xfrm>
            <a:off x="7215206" y="5500702"/>
            <a:ext cx="914400" cy="914400"/>
          </a:xfrm>
          <a:prstGeom prst="star6">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12" name="Облако 11">
            <a:hlinkClick r:id="rId4" action="ppaction://hlinksldjump"/>
          </p:cNvPr>
          <p:cNvSpPr/>
          <p:nvPr/>
        </p:nvSpPr>
        <p:spPr>
          <a:xfrm>
            <a:off x="3286116" y="0"/>
            <a:ext cx="3000396" cy="1714512"/>
          </a:xfrm>
          <a:prstGeom prst="cloud">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ru-RU" sz="4400" b="1" dirty="0" smtClean="0">
                <a:solidFill>
                  <a:srgbClr val="FF0000"/>
                </a:solidFill>
              </a:rPr>
              <a:t>Итог </a:t>
            </a:r>
            <a:r>
              <a:rPr lang="ru-RU" sz="4400" b="1" i="1" dirty="0" smtClean="0">
                <a:solidFill>
                  <a:srgbClr val="FF0000"/>
                </a:solidFill>
              </a:rPr>
              <a:t>урока</a:t>
            </a:r>
            <a:endParaRPr lang="ru-RU" sz="4400" b="1" i="1" dirty="0">
              <a:solidFill>
                <a:srgbClr val="FF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03D4A8"/>
            </a:gs>
            <a:gs pos="25000">
              <a:srgbClr val="21D6E0"/>
            </a:gs>
            <a:gs pos="75000">
              <a:srgbClr val="0087E6"/>
            </a:gs>
            <a:gs pos="100000">
              <a:srgbClr val="005CBF"/>
            </a:gs>
          </a:gsLst>
          <a:lin ang="5400000" scaled="0"/>
          <a:tileRect r="-100000" b="-100000"/>
        </a:gradFill>
        <a:effectLst/>
      </p:bgPr>
    </p:bg>
    <p:spTree>
      <p:nvGrpSpPr>
        <p:cNvPr id="1" name=""/>
        <p:cNvGrpSpPr/>
        <p:nvPr/>
      </p:nvGrpSpPr>
      <p:grpSpPr>
        <a:xfrm>
          <a:off x="0" y="0"/>
          <a:ext cx="0" cy="0"/>
          <a:chOff x="0" y="0"/>
          <a:chExt cx="0" cy="0"/>
        </a:xfrm>
      </p:grpSpPr>
      <p:sp>
        <p:nvSpPr>
          <p:cNvPr id="1027" name="PubRRectCallout"/>
          <p:cNvSpPr>
            <a:spLocks noEditPoints="1" noChangeArrowheads="1"/>
          </p:cNvSpPr>
          <p:nvPr/>
        </p:nvSpPr>
        <p:spPr bwMode="auto">
          <a:xfrm>
            <a:off x="214282" y="642918"/>
            <a:ext cx="6715172" cy="4214842"/>
          </a:xfrm>
          <a:custGeom>
            <a:avLst/>
            <a:gdLst>
              <a:gd name="G0" fmla="+- 0 0 0"/>
              <a:gd name="G1" fmla="+- 8607 0 0"/>
              <a:gd name="T0" fmla="*/ 10800 w 21600"/>
              <a:gd name="T1" fmla="*/ 0 h 21600"/>
              <a:gd name="T2" fmla="*/ 0 w 21600"/>
              <a:gd name="T3" fmla="*/ 8638 h 21600"/>
              <a:gd name="T4" fmla="*/ 8607 w 21600"/>
              <a:gd name="T5" fmla="*/ 21600 h 21600"/>
              <a:gd name="T6" fmla="*/ 10800 w 21600"/>
              <a:gd name="T7" fmla="*/ 17277 h 21600"/>
              <a:gd name="T8" fmla="*/ 21600 w 21600"/>
              <a:gd name="T9" fmla="*/ 8638 h 21600"/>
              <a:gd name="T10" fmla="*/ 17694720 60000 65536"/>
              <a:gd name="T11" fmla="*/ 11796480 60000 65536"/>
              <a:gd name="T12" fmla="*/ 5898240 60000 65536"/>
              <a:gd name="T13" fmla="*/ 5898240 60000 65536"/>
              <a:gd name="T14" fmla="*/ 0 60000 65536"/>
              <a:gd name="T15" fmla="*/ 145 w 21600"/>
              <a:gd name="T16" fmla="*/ 145 h 21600"/>
              <a:gd name="T17" fmla="*/ 21409 w 21600"/>
              <a:gd name="T18" fmla="*/ 17106 h 21600"/>
            </a:gdLst>
            <a:ahLst/>
            <a:cxnLst>
              <a:cxn ang="T10">
                <a:pos x="T0" y="T1"/>
              </a:cxn>
              <a:cxn ang="T11">
                <a:pos x="T2" y="T3"/>
              </a:cxn>
              <a:cxn ang="T12">
                <a:pos x="T4" y="T5"/>
              </a:cxn>
              <a:cxn ang="T13">
                <a:pos x="T6" y="T7"/>
              </a:cxn>
              <a:cxn ang="T14">
                <a:pos x="T8" y="T9"/>
              </a:cxn>
            </a:cxnLst>
            <a:rect l="T15" t="T16" r="T17" b="T18"/>
            <a:pathLst>
              <a:path w="21600" h="21600">
                <a:moveTo>
                  <a:pt x="532" y="0"/>
                </a:moveTo>
                <a:cubicBezTo>
                  <a:pt x="238" y="0"/>
                  <a:pt x="0" y="238"/>
                  <a:pt x="0" y="532"/>
                </a:cubicBezTo>
                <a:lnTo>
                  <a:pt x="0" y="16745"/>
                </a:lnTo>
                <a:cubicBezTo>
                  <a:pt x="0" y="17039"/>
                  <a:pt x="238" y="17277"/>
                  <a:pt x="532" y="17277"/>
                </a:cubicBezTo>
                <a:lnTo>
                  <a:pt x="2623" y="17277"/>
                </a:lnTo>
                <a:lnTo>
                  <a:pt x="8607" y="21600"/>
                </a:lnTo>
                <a:lnTo>
                  <a:pt x="6515" y="17277"/>
                </a:lnTo>
                <a:lnTo>
                  <a:pt x="21016" y="17277"/>
                </a:lnTo>
                <a:cubicBezTo>
                  <a:pt x="21339" y="17277"/>
                  <a:pt x="21600" y="17039"/>
                  <a:pt x="21600" y="16745"/>
                </a:cubicBezTo>
                <a:lnTo>
                  <a:pt x="21600" y="532"/>
                </a:lnTo>
                <a:cubicBezTo>
                  <a:pt x="21600" y="238"/>
                  <a:pt x="21339" y="0"/>
                  <a:pt x="21016" y="0"/>
                </a:cubicBezTo>
                <a:close/>
              </a:path>
            </a:pathLst>
          </a:custGeom>
          <a:gradFill>
            <a:gsLst>
              <a:gs pos="0">
                <a:srgbClr val="FF3399"/>
              </a:gs>
              <a:gs pos="25000">
                <a:srgbClr val="FF6633"/>
              </a:gs>
              <a:gs pos="50000">
                <a:srgbClr val="FFFF00"/>
              </a:gs>
              <a:gs pos="75000">
                <a:srgbClr val="01A78F"/>
              </a:gs>
              <a:gs pos="100000">
                <a:srgbClr val="3366FF"/>
              </a:gs>
            </a:gsLst>
            <a:lin ang="5400000" scaled="0"/>
          </a:gradFill>
          <a:ln w="9525">
            <a:solidFill>
              <a:srgbClr val="000000"/>
            </a:solidFill>
            <a:miter lim="800000"/>
            <a:headEnd/>
            <a:tailEnd/>
          </a:ln>
          <a:effectLst>
            <a:outerShdw dist="107763" dir="2700000" algn="ctr" rotWithShape="0">
              <a:srgbClr val="808080"/>
            </a:outerShdw>
          </a:effectLst>
        </p:spPr>
        <p:txBody>
          <a:bodyPr vert="horz" wrap="square" lIns="91440" tIns="45720" rIns="91440" bIns="45720" numCol="1" anchor="t" anchorCtr="0" compatLnSpc="1">
            <a:prstTxWarp prst="textNoShape">
              <a:avLst/>
            </a:prstTxWarp>
          </a:bodyPr>
          <a:lstStyle/>
          <a:p>
            <a:pPr algn="ctr"/>
            <a:endParaRPr lang="ru-RU" sz="4400" b="1" i="1" dirty="0" smtClean="0">
              <a:solidFill>
                <a:srgbClr val="C00000"/>
              </a:solidFill>
            </a:endParaRPr>
          </a:p>
          <a:p>
            <a:pPr algn="ctr"/>
            <a:endParaRPr lang="ru-RU" sz="4400" b="1" i="1" dirty="0" smtClean="0">
              <a:solidFill>
                <a:srgbClr val="C00000"/>
              </a:solidFill>
            </a:endParaRPr>
          </a:p>
          <a:p>
            <a:pPr algn="ctr"/>
            <a:r>
              <a:rPr lang="ru-RU" sz="4400" b="1" i="1" dirty="0" smtClean="0">
                <a:solidFill>
                  <a:srgbClr val="C00000"/>
                </a:solidFill>
              </a:rPr>
              <a:t>Молодцы, ребята!</a:t>
            </a:r>
          </a:p>
          <a:p>
            <a:pPr algn="ctr"/>
            <a:r>
              <a:rPr lang="ru-RU" sz="4400" b="1" i="1" dirty="0" smtClean="0">
                <a:solidFill>
                  <a:srgbClr val="C00000"/>
                </a:solidFill>
              </a:rPr>
              <a:t>Вы грамотные!!!</a:t>
            </a:r>
            <a:endParaRPr lang="ru-RU" sz="4400" b="1" i="1" dirty="0">
              <a:solidFill>
                <a:srgbClr val="C00000"/>
              </a:solidFill>
            </a:endParaRPr>
          </a:p>
        </p:txBody>
      </p:sp>
      <p:pic>
        <p:nvPicPr>
          <p:cNvPr id="1026" name="Picture 2" descr="C:\Documents and Settings\Маша\Рабочий стол\анимашки\дети\ca478fc61bab81f033cd9834f430ec50.gif"/>
          <p:cNvPicPr>
            <a:picLocks noChangeAspect="1" noChangeArrowheads="1" noCrop="1"/>
          </p:cNvPicPr>
          <p:nvPr/>
        </p:nvPicPr>
        <p:blipFill>
          <a:blip r:embed="rId2" cstate="print"/>
          <a:srcRect/>
          <a:stretch>
            <a:fillRect/>
          </a:stretch>
        </p:blipFill>
        <p:spPr bwMode="auto">
          <a:xfrm>
            <a:off x="5643538" y="3143248"/>
            <a:ext cx="3500462" cy="3429024"/>
          </a:xfrm>
          <a:prstGeom prst="rect">
            <a:avLst/>
          </a:prstGeom>
          <a:noFill/>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1785886" y="500042"/>
            <a:ext cx="7358114" cy="4154984"/>
          </a:xfrm>
          <a:prstGeom prst="rect">
            <a:avLst/>
          </a:prstGeom>
          <a:noFill/>
        </p:spPr>
        <p:txBody>
          <a:bodyPr wrap="square" rtlCol="0">
            <a:spAutoFit/>
          </a:bodyPr>
          <a:lstStyle/>
          <a:p>
            <a:pPr algn="ctr"/>
            <a:r>
              <a:rPr lang="ru-RU" sz="4400" b="1" i="1" dirty="0" smtClean="0">
                <a:solidFill>
                  <a:srgbClr val="C00000"/>
                </a:solidFill>
                <a:latin typeface="Times New Roman" pitchFamily="18" charset="0"/>
                <a:cs typeface="Times New Roman" pitchFamily="18" charset="0"/>
              </a:rPr>
              <a:t>-Какие задания </a:t>
            </a:r>
          </a:p>
          <a:p>
            <a:pPr algn="ctr"/>
            <a:r>
              <a:rPr lang="ru-RU" sz="4400" b="1" i="1" dirty="0" smtClean="0">
                <a:solidFill>
                  <a:srgbClr val="C00000"/>
                </a:solidFill>
                <a:latin typeface="Times New Roman" pitchFamily="18" charset="0"/>
                <a:cs typeface="Times New Roman" pitchFamily="18" charset="0"/>
              </a:rPr>
              <a:t>были для вас трудными?</a:t>
            </a:r>
          </a:p>
          <a:p>
            <a:pPr algn="ctr"/>
            <a:endParaRPr lang="ru-RU" sz="4400" b="1" i="1" dirty="0" smtClean="0">
              <a:solidFill>
                <a:srgbClr val="C00000"/>
              </a:solidFill>
              <a:latin typeface="Times New Roman" pitchFamily="18" charset="0"/>
              <a:cs typeface="Times New Roman" pitchFamily="18" charset="0"/>
            </a:endParaRPr>
          </a:p>
          <a:p>
            <a:pPr algn="ctr"/>
            <a:r>
              <a:rPr lang="ru-RU" sz="4400" b="1" i="1" dirty="0" smtClean="0">
                <a:solidFill>
                  <a:srgbClr val="C00000"/>
                </a:solidFill>
                <a:latin typeface="Times New Roman" pitchFamily="18" charset="0"/>
                <a:cs typeface="Times New Roman" pitchFamily="18" charset="0"/>
              </a:rPr>
              <a:t>-Что вам особенно понравилось?  </a:t>
            </a:r>
          </a:p>
          <a:p>
            <a:pPr algn="ctr"/>
            <a:r>
              <a:rPr lang="ru-RU" sz="4400" b="1" i="1" dirty="0" smtClean="0">
                <a:solidFill>
                  <a:srgbClr val="C00000"/>
                </a:solidFill>
                <a:latin typeface="Times New Roman" pitchFamily="18" charset="0"/>
                <a:cs typeface="Times New Roman" pitchFamily="18" charset="0"/>
              </a:rPr>
              <a:t>  </a:t>
            </a:r>
            <a:endParaRPr lang="ru-RU" sz="4400" b="1" i="1" dirty="0">
              <a:solidFill>
                <a:srgbClr val="C00000"/>
              </a:solidFill>
              <a:latin typeface="Times New Roman" pitchFamily="18" charset="0"/>
              <a:cs typeface="Times New Roman" pitchFamily="18" charset="0"/>
            </a:endParaRPr>
          </a:p>
        </p:txBody>
      </p:sp>
      <p:pic>
        <p:nvPicPr>
          <p:cNvPr id="4" name="Picture 23" descr="shoce"/>
          <p:cNvPicPr>
            <a:picLocks noChangeAspect="1" noChangeArrowheads="1" noCrop="1"/>
          </p:cNvPicPr>
          <p:nvPr/>
        </p:nvPicPr>
        <p:blipFill>
          <a:blip r:embed="rId3" cstate="print"/>
          <a:srcRect/>
          <a:stretch>
            <a:fillRect/>
          </a:stretch>
        </p:blipFill>
        <p:spPr bwMode="auto">
          <a:xfrm>
            <a:off x="285720" y="428604"/>
            <a:ext cx="1643074" cy="1918094"/>
          </a:xfrm>
          <a:prstGeom prst="rect">
            <a:avLst/>
          </a:prstGeom>
          <a:noFill/>
          <a:ln w="9525">
            <a:noFill/>
            <a:miter lim="800000"/>
            <a:headEnd/>
            <a:tailEnd/>
          </a:ln>
          <a:scene3d>
            <a:camera prst="orthographicFront"/>
            <a:lightRig rig="threePt" dir="t"/>
          </a:scene3d>
          <a:sp3d extrusionH="82550">
            <a:extrusionClr>
              <a:srgbClr val="C00000"/>
            </a:extrusionClr>
          </a:sp3d>
        </p:spPr>
      </p:pic>
      <p:pic>
        <p:nvPicPr>
          <p:cNvPr id="2049" name="Picture 1" descr="C:\Documents and Settings\Маша\Рабочий стол\анимашки\дети\AG00317_.gif"/>
          <p:cNvPicPr>
            <a:picLocks noChangeAspect="1" noChangeArrowheads="1" noCrop="1"/>
          </p:cNvPicPr>
          <p:nvPr/>
        </p:nvPicPr>
        <p:blipFill>
          <a:blip r:embed="rId4" cstate="print"/>
          <a:srcRect/>
          <a:stretch>
            <a:fillRect/>
          </a:stretch>
        </p:blipFill>
        <p:spPr bwMode="auto">
          <a:xfrm>
            <a:off x="6643702" y="3500438"/>
            <a:ext cx="2286016" cy="2936167"/>
          </a:xfrm>
          <a:prstGeom prst="rect">
            <a:avLst/>
          </a:prstGeom>
          <a:noFill/>
        </p:spPr>
      </p:pic>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48130" name="Rectangle 2"/>
          <p:cNvSpPr>
            <a:spLocks noGrp="1" noRot="1" noChangeArrowheads="1"/>
          </p:cNvSpPr>
          <p:nvPr>
            <p:ph type="title"/>
          </p:nvPr>
        </p:nvSpPr>
        <p:spPr>
          <a:blipFill>
            <a:blip r:embed="rId2" cstate="print"/>
            <a:tile tx="0" ty="0" sx="100000" sy="100000" flip="none" algn="tl"/>
          </a:blipFill>
        </p:spPr>
        <p:txBody>
          <a:bodyPr>
            <a:normAutofit/>
          </a:bodyPr>
          <a:lstStyle/>
          <a:p>
            <a:pPr algn="ctr"/>
            <a:r>
              <a:rPr lang="ru-RU" b="1" i="1" dirty="0">
                <a:solidFill>
                  <a:srgbClr val="C00000"/>
                </a:solidFill>
                <a:latin typeface="Times New Roman" pitchFamily="18" charset="0"/>
                <a:cs typeface="Times New Roman" pitchFamily="18" charset="0"/>
              </a:rPr>
              <a:t>Закончите </a:t>
            </a:r>
            <a:r>
              <a:rPr lang="ru-RU" b="1" i="1" dirty="0" smtClean="0">
                <a:solidFill>
                  <a:srgbClr val="C00000"/>
                </a:solidFill>
                <a:latin typeface="Times New Roman" pitchFamily="18" charset="0"/>
                <a:cs typeface="Times New Roman" pitchFamily="18" charset="0"/>
              </a:rPr>
              <a:t>предложения:</a:t>
            </a:r>
            <a:endParaRPr lang="ru-RU" b="1" i="1" dirty="0">
              <a:solidFill>
                <a:srgbClr val="C00000"/>
              </a:solidFill>
              <a:latin typeface="Times New Roman" pitchFamily="18" charset="0"/>
              <a:cs typeface="Times New Roman" pitchFamily="18" charset="0"/>
            </a:endParaRPr>
          </a:p>
        </p:txBody>
      </p:sp>
      <p:sp>
        <p:nvSpPr>
          <p:cNvPr id="48131" name="Rectangle 3"/>
          <p:cNvSpPr>
            <a:spLocks noGrp="1" noRot="1" noChangeArrowheads="1"/>
          </p:cNvSpPr>
          <p:nvPr>
            <p:ph type="body" idx="1"/>
          </p:nvPr>
        </p:nvSpPr>
        <p:spPr>
          <a:xfrm>
            <a:off x="0" y="1928802"/>
            <a:ext cx="9144000" cy="4191000"/>
          </a:xfrm>
          <a:blipFill>
            <a:blip r:embed="rId2" cstate="print"/>
            <a:tile tx="0" ty="0" sx="100000" sy="100000" flip="none" algn="tl"/>
          </a:blipFill>
        </p:spPr>
        <p:txBody>
          <a:bodyPr>
            <a:noAutofit/>
          </a:bodyPr>
          <a:lstStyle/>
          <a:p>
            <a:pPr>
              <a:buFont typeface="Wingdings" pitchFamily="2" charset="2"/>
              <a:buNone/>
            </a:pPr>
            <a:r>
              <a:rPr lang="ru-RU" sz="4000" b="1" i="1" dirty="0">
                <a:latin typeface="Times New Roman" pitchFamily="18" charset="0"/>
                <a:cs typeface="Times New Roman" pitchFamily="18" charset="0"/>
              </a:rPr>
              <a:t>Сегодня я доволен работой, так как</a:t>
            </a:r>
            <a:r>
              <a:rPr lang="ru-RU" sz="4000" b="1" i="1" dirty="0" smtClean="0">
                <a:latin typeface="Times New Roman" pitchFamily="18" charset="0"/>
                <a:cs typeface="Times New Roman" pitchFamily="18" charset="0"/>
              </a:rPr>
              <a:t>…</a:t>
            </a:r>
          </a:p>
          <a:p>
            <a:pPr>
              <a:buFont typeface="Wingdings" pitchFamily="2" charset="2"/>
              <a:buNone/>
            </a:pPr>
            <a:endParaRPr lang="ru-RU" sz="4000" b="1" i="1" dirty="0">
              <a:latin typeface="Times New Roman" pitchFamily="18" charset="0"/>
              <a:cs typeface="Times New Roman" pitchFamily="18" charset="0"/>
            </a:endParaRPr>
          </a:p>
          <a:p>
            <a:pPr>
              <a:buFont typeface="Wingdings" pitchFamily="2" charset="2"/>
              <a:buNone/>
            </a:pPr>
            <a:r>
              <a:rPr lang="ru-RU" sz="4000" b="1" i="1" dirty="0">
                <a:latin typeface="Times New Roman" pitchFamily="18" charset="0"/>
                <a:cs typeface="Times New Roman" pitchFamily="18" charset="0"/>
              </a:rPr>
              <a:t>Не совсем доволен, потому что…</a:t>
            </a:r>
          </a:p>
          <a:p>
            <a:pPr>
              <a:buFont typeface="Wingdings" pitchFamily="2" charset="2"/>
              <a:buNone/>
            </a:pPr>
            <a:endParaRPr lang="ru-RU" sz="4000" b="1" i="1" dirty="0">
              <a:latin typeface="Times New Roman" pitchFamily="18" charset="0"/>
              <a:cs typeface="Times New Roman" pitchFamily="18" charset="0"/>
            </a:endParaRPr>
          </a:p>
          <a:p>
            <a:pPr>
              <a:buFont typeface="Wingdings" pitchFamily="2" charset="2"/>
              <a:buNone/>
            </a:pPr>
            <a:r>
              <a:rPr lang="ru-RU" sz="4000" b="1" i="1" dirty="0">
                <a:latin typeface="Times New Roman" pitchFamily="18" charset="0"/>
                <a:cs typeface="Times New Roman" pitchFamily="18" charset="0"/>
              </a:rPr>
              <a:t>Не доволен своей работой, ведь я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rgbClr val="A603AB"/>
            </a:gs>
            <a:gs pos="21001">
              <a:srgbClr val="0819FB"/>
            </a:gs>
            <a:gs pos="35001">
              <a:srgbClr val="1A8D48"/>
            </a:gs>
            <a:gs pos="52000">
              <a:srgbClr val="FFFF00"/>
            </a:gs>
            <a:gs pos="73000">
              <a:srgbClr val="EE3F17"/>
            </a:gs>
            <a:gs pos="88000">
              <a:srgbClr val="E81766"/>
            </a:gs>
            <a:gs pos="100000">
              <a:srgbClr val="A603AB"/>
            </a:gs>
          </a:gsLst>
          <a:lin ang="0" scaled="1"/>
          <a:tileRect/>
        </a:gradFill>
        <a:effectLst/>
      </p:bgPr>
    </p:bg>
    <p:spTree>
      <p:nvGrpSpPr>
        <p:cNvPr id="1" name=""/>
        <p:cNvGrpSpPr/>
        <p:nvPr/>
      </p:nvGrpSpPr>
      <p:grpSpPr>
        <a:xfrm>
          <a:off x="0" y="0"/>
          <a:ext cx="0" cy="0"/>
          <a:chOff x="0" y="0"/>
          <a:chExt cx="0" cy="0"/>
        </a:xfrm>
      </p:grpSpPr>
      <p:sp>
        <p:nvSpPr>
          <p:cNvPr id="12" name="Прямоугольник с двумя скругленными противолежащими углами 11"/>
          <p:cNvSpPr/>
          <p:nvPr/>
        </p:nvSpPr>
        <p:spPr>
          <a:xfrm>
            <a:off x="0" y="1428736"/>
            <a:ext cx="9144000" cy="5143536"/>
          </a:xfrm>
          <a:prstGeom prst="round2DiagRect">
            <a:avLst>
              <a:gd name="adj1" fmla="val 16667"/>
              <a:gd name="adj2" fmla="val 0"/>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80000"/>
              </a:lnSpc>
              <a:buNone/>
            </a:pPr>
            <a:r>
              <a:rPr lang="ru-RU" sz="2800" b="1" dirty="0" smtClean="0">
                <a:solidFill>
                  <a:srgbClr val="002060"/>
                </a:solidFill>
                <a:cs typeface="Times New Roman" pitchFamily="18" charset="0"/>
              </a:rPr>
              <a:t> </a:t>
            </a:r>
            <a:endParaRPr lang="ru-RU" sz="2800" dirty="0">
              <a:solidFill>
                <a:srgbClr val="000099"/>
              </a:solidFill>
            </a:endParaRPr>
          </a:p>
        </p:txBody>
      </p:sp>
      <p:sp>
        <p:nvSpPr>
          <p:cNvPr id="16386" name="Rectangle 2"/>
          <p:cNvSpPr>
            <a:spLocks noGrp="1" noChangeArrowheads="1"/>
          </p:cNvSpPr>
          <p:nvPr>
            <p:ph type="title"/>
          </p:nvPr>
        </p:nvSpPr>
        <p:spPr>
          <a:xfrm>
            <a:off x="857224" y="0"/>
            <a:ext cx="6870700" cy="1600200"/>
          </a:xfrm>
        </p:spPr>
        <p:txBody>
          <a:bodyPr/>
          <a:lstStyle/>
          <a:p>
            <a:r>
              <a:rPr lang="ru-RU" b="1" i="1" dirty="0">
                <a:solidFill>
                  <a:srgbClr val="FF0000"/>
                </a:solidFill>
                <a:effectLst>
                  <a:outerShdw blurRad="38100" dist="38100" dir="2700000" algn="tl">
                    <a:srgbClr val="000000"/>
                  </a:outerShdw>
                </a:effectLst>
              </a:rPr>
              <a:t>Что мы знаем о глаголе?</a:t>
            </a:r>
          </a:p>
        </p:txBody>
      </p:sp>
      <p:sp>
        <p:nvSpPr>
          <p:cNvPr id="5" name="TextBox 4"/>
          <p:cNvSpPr txBox="1"/>
          <p:nvPr/>
        </p:nvSpPr>
        <p:spPr>
          <a:xfrm>
            <a:off x="4714876" y="1571612"/>
            <a:ext cx="4094839" cy="584775"/>
          </a:xfrm>
          <a:prstGeom prst="rect">
            <a:avLst/>
          </a:prstGeom>
          <a:noFill/>
        </p:spPr>
        <p:txBody>
          <a:bodyPr wrap="none" rtlCol="0">
            <a:spAutoFit/>
          </a:bodyPr>
          <a:lstStyle/>
          <a:p>
            <a:r>
              <a:rPr lang="ru-RU" sz="3200" b="1" i="1" dirty="0">
                <a:solidFill>
                  <a:srgbClr val="C00000"/>
                </a:solidFill>
                <a:latin typeface="Times New Roman" pitchFamily="18" charset="0"/>
                <a:cs typeface="Times New Roman" pitchFamily="18" charset="0"/>
              </a:rPr>
              <a:t>д</a:t>
            </a:r>
            <a:r>
              <a:rPr lang="ru-RU" sz="3200" b="1" i="1" dirty="0" smtClean="0">
                <a:solidFill>
                  <a:srgbClr val="C00000"/>
                </a:solidFill>
                <a:latin typeface="Times New Roman" pitchFamily="18" charset="0"/>
                <a:cs typeface="Times New Roman" pitchFamily="18" charset="0"/>
              </a:rPr>
              <a:t>ействие предмета   </a:t>
            </a:r>
            <a:endParaRPr lang="ru-RU" sz="3200" b="1" i="1" dirty="0">
              <a:solidFill>
                <a:srgbClr val="C00000"/>
              </a:solidFill>
              <a:latin typeface="Times New Roman" pitchFamily="18" charset="0"/>
              <a:cs typeface="Times New Roman" pitchFamily="18" charset="0"/>
            </a:endParaRPr>
          </a:p>
        </p:txBody>
      </p:sp>
      <p:sp>
        <p:nvSpPr>
          <p:cNvPr id="6" name="Прямоугольник 5"/>
          <p:cNvSpPr/>
          <p:nvPr/>
        </p:nvSpPr>
        <p:spPr>
          <a:xfrm>
            <a:off x="5643570" y="2143116"/>
            <a:ext cx="3500430" cy="880241"/>
          </a:xfrm>
          <a:prstGeom prst="rect">
            <a:avLst/>
          </a:prstGeom>
        </p:spPr>
        <p:txBody>
          <a:bodyPr wrap="square">
            <a:spAutoFit/>
          </a:bodyPr>
          <a:lstStyle/>
          <a:p>
            <a:pPr>
              <a:lnSpc>
                <a:spcPct val="80000"/>
              </a:lnSpc>
              <a:buNone/>
            </a:pPr>
            <a:r>
              <a:rPr lang="ru-RU" sz="3200" b="1" i="1" dirty="0" smtClean="0">
                <a:solidFill>
                  <a:srgbClr val="C00000"/>
                </a:solidFill>
                <a:latin typeface="Times New Roman" pitchFamily="18" charset="0"/>
                <a:cs typeface="Times New Roman" pitchFamily="18" charset="0"/>
              </a:rPr>
              <a:t>Что делать?    </a:t>
            </a:r>
          </a:p>
          <a:p>
            <a:pPr>
              <a:lnSpc>
                <a:spcPct val="80000"/>
              </a:lnSpc>
              <a:buNone/>
            </a:pPr>
            <a:r>
              <a:rPr lang="ru-RU" sz="3200" b="1" i="1" dirty="0" smtClean="0">
                <a:solidFill>
                  <a:srgbClr val="C00000"/>
                </a:solidFill>
                <a:latin typeface="Times New Roman" pitchFamily="18" charset="0"/>
                <a:cs typeface="Times New Roman" pitchFamily="18" charset="0"/>
              </a:rPr>
              <a:t>Что сделать?</a:t>
            </a:r>
            <a:endParaRPr lang="ru-RU" sz="3200" b="1" i="1" dirty="0">
              <a:solidFill>
                <a:srgbClr val="C00000"/>
              </a:solidFill>
              <a:latin typeface="Times New Roman" pitchFamily="18" charset="0"/>
              <a:cs typeface="Times New Roman" pitchFamily="18" charset="0"/>
            </a:endParaRPr>
          </a:p>
        </p:txBody>
      </p:sp>
      <p:sp>
        <p:nvSpPr>
          <p:cNvPr id="8" name="TextBox 7"/>
          <p:cNvSpPr txBox="1"/>
          <p:nvPr/>
        </p:nvSpPr>
        <p:spPr>
          <a:xfrm>
            <a:off x="428596" y="3500438"/>
            <a:ext cx="2129942" cy="584775"/>
          </a:xfrm>
          <a:prstGeom prst="rect">
            <a:avLst/>
          </a:prstGeom>
          <a:noFill/>
        </p:spPr>
        <p:txBody>
          <a:bodyPr wrap="none" rtlCol="0">
            <a:spAutoFit/>
          </a:bodyPr>
          <a:lstStyle/>
          <a:p>
            <a:r>
              <a:rPr lang="ru-RU" sz="3200" b="1" i="1" dirty="0" smtClean="0">
                <a:solidFill>
                  <a:srgbClr val="C00000"/>
                </a:solidFill>
                <a:latin typeface="Times New Roman" pitchFamily="18" charset="0"/>
                <a:cs typeface="Times New Roman" pitchFamily="18" charset="0"/>
              </a:rPr>
              <a:t>сказуемым</a:t>
            </a:r>
            <a:endParaRPr lang="ru-RU" sz="3200" b="1" i="1" dirty="0">
              <a:solidFill>
                <a:srgbClr val="C00000"/>
              </a:solidFill>
              <a:latin typeface="Times New Roman" pitchFamily="18" charset="0"/>
              <a:cs typeface="Times New Roman" pitchFamily="18" charset="0"/>
            </a:endParaRPr>
          </a:p>
        </p:txBody>
      </p:sp>
      <p:sp>
        <p:nvSpPr>
          <p:cNvPr id="10" name="TextBox 9"/>
          <p:cNvSpPr txBox="1"/>
          <p:nvPr/>
        </p:nvSpPr>
        <p:spPr>
          <a:xfrm>
            <a:off x="357158" y="5572140"/>
            <a:ext cx="492443" cy="1077218"/>
          </a:xfrm>
          <a:prstGeom prst="rect">
            <a:avLst/>
          </a:prstGeom>
          <a:noFill/>
        </p:spPr>
        <p:txBody>
          <a:bodyPr wrap="none" rtlCol="0">
            <a:spAutoFit/>
          </a:bodyPr>
          <a:lstStyle/>
          <a:p>
            <a:r>
              <a:rPr lang="ru-RU" sz="3200" b="1" i="1" dirty="0" smtClean="0">
                <a:solidFill>
                  <a:srgbClr val="C00000"/>
                </a:solidFill>
                <a:latin typeface="Times New Roman" pitchFamily="18" charset="0"/>
                <a:cs typeface="Times New Roman" pitchFamily="18" charset="0"/>
              </a:rPr>
              <a:t> </a:t>
            </a:r>
          </a:p>
          <a:p>
            <a:r>
              <a:rPr lang="ru-RU" sz="3200" b="1" i="1" dirty="0" smtClean="0">
                <a:solidFill>
                  <a:srgbClr val="C00000"/>
                </a:solidFill>
                <a:latin typeface="Times New Roman" pitchFamily="18" charset="0"/>
                <a:cs typeface="Times New Roman" pitchFamily="18" charset="0"/>
              </a:rPr>
              <a:t>   </a:t>
            </a:r>
            <a:endParaRPr lang="ru-RU" sz="3200" b="1" i="1" dirty="0">
              <a:solidFill>
                <a:srgbClr val="C00000"/>
              </a:solidFill>
              <a:latin typeface="Times New Roman" pitchFamily="18" charset="0"/>
              <a:cs typeface="Times New Roman" pitchFamily="18" charset="0"/>
            </a:endParaRPr>
          </a:p>
        </p:txBody>
      </p:sp>
      <p:sp>
        <p:nvSpPr>
          <p:cNvPr id="13" name="TextBox 12"/>
          <p:cNvSpPr txBox="1"/>
          <p:nvPr/>
        </p:nvSpPr>
        <p:spPr>
          <a:xfrm>
            <a:off x="642910" y="1571612"/>
            <a:ext cx="4164923" cy="584775"/>
          </a:xfrm>
          <a:prstGeom prst="rect">
            <a:avLst/>
          </a:prstGeom>
          <a:noFill/>
        </p:spPr>
        <p:txBody>
          <a:bodyPr wrap="none" rtlCol="0">
            <a:spAutoFit/>
          </a:bodyPr>
          <a:lstStyle/>
          <a:p>
            <a:r>
              <a:rPr lang="ru-RU" sz="2800" b="1" i="1" dirty="0" smtClean="0">
                <a:solidFill>
                  <a:srgbClr val="002060"/>
                </a:solidFill>
              </a:rPr>
              <a:t>Глагол обозначает</a:t>
            </a:r>
            <a:r>
              <a:rPr lang="ru-RU" sz="3200" b="1" i="1" dirty="0" smtClean="0">
                <a:solidFill>
                  <a:srgbClr val="002060"/>
                </a:solidFill>
              </a:rPr>
              <a:t> </a:t>
            </a:r>
            <a:r>
              <a:rPr lang="en-US" sz="3200" b="1" i="1" dirty="0" smtClean="0">
                <a:solidFill>
                  <a:srgbClr val="002060"/>
                </a:solidFill>
              </a:rPr>
              <a:t> </a:t>
            </a:r>
            <a:endParaRPr lang="ru-RU" sz="3200" b="1" i="1" dirty="0">
              <a:solidFill>
                <a:srgbClr val="002060"/>
              </a:solidFill>
            </a:endParaRPr>
          </a:p>
        </p:txBody>
      </p:sp>
      <p:sp>
        <p:nvSpPr>
          <p:cNvPr id="14" name="TextBox 13"/>
          <p:cNvSpPr txBox="1"/>
          <p:nvPr/>
        </p:nvSpPr>
        <p:spPr>
          <a:xfrm>
            <a:off x="357158" y="2143116"/>
            <a:ext cx="5200334" cy="584775"/>
          </a:xfrm>
          <a:prstGeom prst="rect">
            <a:avLst/>
          </a:prstGeom>
          <a:noFill/>
        </p:spPr>
        <p:txBody>
          <a:bodyPr wrap="none" rtlCol="0">
            <a:spAutoFit/>
          </a:bodyPr>
          <a:lstStyle/>
          <a:p>
            <a:r>
              <a:rPr lang="ru-RU" sz="3200" b="1" i="1" dirty="0" smtClean="0">
                <a:solidFill>
                  <a:srgbClr val="002060"/>
                </a:solidFill>
              </a:rPr>
              <a:t>и отвечает на вопросы</a:t>
            </a:r>
            <a:endParaRPr lang="ru-RU" sz="3200" b="1" i="1" dirty="0">
              <a:solidFill>
                <a:srgbClr val="002060"/>
              </a:solidFill>
            </a:endParaRPr>
          </a:p>
        </p:txBody>
      </p:sp>
      <p:sp>
        <p:nvSpPr>
          <p:cNvPr id="15" name="TextBox 14"/>
          <p:cNvSpPr txBox="1"/>
          <p:nvPr/>
        </p:nvSpPr>
        <p:spPr>
          <a:xfrm>
            <a:off x="357158" y="3000372"/>
            <a:ext cx="7702686" cy="584775"/>
          </a:xfrm>
          <a:prstGeom prst="rect">
            <a:avLst/>
          </a:prstGeom>
          <a:noFill/>
        </p:spPr>
        <p:txBody>
          <a:bodyPr wrap="none" rtlCol="0">
            <a:spAutoFit/>
          </a:bodyPr>
          <a:lstStyle/>
          <a:p>
            <a:r>
              <a:rPr lang="ru-RU" sz="3200" b="1" i="1" dirty="0" smtClean="0">
                <a:solidFill>
                  <a:srgbClr val="002060"/>
                </a:solidFill>
              </a:rPr>
              <a:t>Чаще всего в предложении бывает </a:t>
            </a:r>
            <a:endParaRPr lang="ru-RU" sz="3200" b="1" i="1" dirty="0">
              <a:solidFill>
                <a:srgbClr val="002060"/>
              </a:solidFill>
            </a:endParaRPr>
          </a:p>
        </p:txBody>
      </p:sp>
      <p:sp>
        <p:nvSpPr>
          <p:cNvPr id="16" name="TextBox 15"/>
          <p:cNvSpPr txBox="1"/>
          <p:nvPr/>
        </p:nvSpPr>
        <p:spPr>
          <a:xfrm>
            <a:off x="357158" y="5643578"/>
            <a:ext cx="184731" cy="369332"/>
          </a:xfrm>
          <a:prstGeom prst="rect">
            <a:avLst/>
          </a:prstGeom>
          <a:noFill/>
        </p:spPr>
        <p:txBody>
          <a:bodyPr wrap="none" rtlCol="0">
            <a:spAutoFit/>
          </a:bodyPr>
          <a:lstStyle/>
          <a:p>
            <a:endParaRPr lang="ru-RU" dirty="0"/>
          </a:p>
        </p:txBody>
      </p:sp>
      <p:sp>
        <p:nvSpPr>
          <p:cNvPr id="17" name="TextBox 16"/>
          <p:cNvSpPr txBox="1"/>
          <p:nvPr/>
        </p:nvSpPr>
        <p:spPr>
          <a:xfrm>
            <a:off x="142844" y="4071942"/>
            <a:ext cx="8858312" cy="2492990"/>
          </a:xfrm>
          <a:prstGeom prst="rect">
            <a:avLst/>
          </a:prstGeom>
          <a:noFill/>
        </p:spPr>
        <p:txBody>
          <a:bodyPr wrap="square" rtlCol="0">
            <a:spAutoFit/>
          </a:bodyPr>
          <a:lstStyle/>
          <a:p>
            <a:pPr algn="ctr"/>
            <a:r>
              <a:rPr lang="ru-RU" sz="3200" b="1" i="1" dirty="0" smtClean="0">
                <a:solidFill>
                  <a:srgbClr val="C00000"/>
                </a:solidFill>
              </a:rPr>
              <a:t>Грамматические признаки глагола </a:t>
            </a:r>
            <a:r>
              <a:rPr lang="ru-RU" sz="3200" b="1" i="1" dirty="0" smtClean="0">
                <a:solidFill>
                  <a:srgbClr val="002060"/>
                </a:solidFill>
              </a:rPr>
              <a:t>.</a:t>
            </a:r>
          </a:p>
          <a:p>
            <a:pPr marL="514350" indent="-514350"/>
            <a:r>
              <a:rPr lang="ru-RU" sz="3200" b="1" i="1" dirty="0" smtClean="0">
                <a:solidFill>
                  <a:srgbClr val="002060"/>
                </a:solidFill>
              </a:rPr>
              <a:t>Неопределённая форма.</a:t>
            </a:r>
          </a:p>
          <a:p>
            <a:pPr marL="514350" indent="-514350"/>
            <a:r>
              <a:rPr lang="ru-RU" sz="3200" b="1" i="1" dirty="0" smtClean="0">
                <a:solidFill>
                  <a:srgbClr val="002060"/>
                </a:solidFill>
              </a:rPr>
              <a:t>Время, лицо, число, род (в </a:t>
            </a:r>
            <a:r>
              <a:rPr lang="ru-RU" sz="3200" b="1" i="1" dirty="0" err="1" smtClean="0">
                <a:solidFill>
                  <a:srgbClr val="002060"/>
                </a:solidFill>
              </a:rPr>
              <a:t>прош.вр</a:t>
            </a:r>
            <a:r>
              <a:rPr lang="ru-RU" sz="3200" b="1" i="1" dirty="0" smtClean="0">
                <a:solidFill>
                  <a:srgbClr val="002060"/>
                </a:solidFill>
              </a:rPr>
              <a:t>.)</a:t>
            </a:r>
          </a:p>
          <a:p>
            <a:pPr marL="514350" indent="-514350"/>
            <a:r>
              <a:rPr lang="ru-RU" sz="3200" b="1" i="1" dirty="0" smtClean="0">
                <a:solidFill>
                  <a:srgbClr val="002060"/>
                </a:solidFill>
              </a:rPr>
              <a:t>Спряжение. </a:t>
            </a:r>
          </a:p>
          <a:p>
            <a:pPr marL="514350" indent="-514350"/>
            <a:r>
              <a:rPr lang="ru-RU" sz="2800" b="1" i="1" dirty="0" smtClean="0">
                <a:solidFill>
                  <a:srgbClr val="002060"/>
                </a:solidFill>
              </a:rPr>
              <a:t> </a:t>
            </a:r>
            <a:endParaRPr lang="ru-RU" sz="2800" b="1" i="1" dirty="0">
              <a:solidFill>
                <a:srgbClr val="002060"/>
              </a:solidFill>
            </a:endParaRPr>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additive="base">
                                        <p:cTn id="19" dur="500" fill="hold"/>
                                        <p:tgtEl>
                                          <p:spTgt spid="8"/>
                                        </p:tgtEl>
                                        <p:attrNameLst>
                                          <p:attrName>ppt_x</p:attrName>
                                        </p:attrNameLst>
                                      </p:cBhvr>
                                      <p:tavLst>
                                        <p:tav tm="0">
                                          <p:val>
                                            <p:strVal val="#ppt_x"/>
                                          </p:val>
                                        </p:tav>
                                        <p:tav tm="100000">
                                          <p:val>
                                            <p:strVal val="#ppt_x"/>
                                          </p:val>
                                        </p:tav>
                                      </p:tavLst>
                                    </p:anim>
                                    <p:anim calcmode="lin" valueType="num">
                                      <p:cBhvr additive="base">
                                        <p:cTn id="20"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 calcmode="lin" valueType="num">
                                      <p:cBhvr additive="base">
                                        <p:cTn id="25" dur="500" fill="hold"/>
                                        <p:tgtEl>
                                          <p:spTgt spid="10"/>
                                        </p:tgtEl>
                                        <p:attrNameLst>
                                          <p:attrName>ppt_x</p:attrName>
                                        </p:attrNameLst>
                                      </p:cBhvr>
                                      <p:tavLst>
                                        <p:tav tm="0">
                                          <p:val>
                                            <p:strVal val="#ppt_x"/>
                                          </p:val>
                                        </p:tav>
                                        <p:tav tm="100000">
                                          <p:val>
                                            <p:strVal val="#ppt_x"/>
                                          </p:val>
                                        </p:tav>
                                      </p:tavLst>
                                    </p:anim>
                                    <p:anim calcmode="lin" valueType="num">
                                      <p:cBhvr additive="base">
                                        <p:cTn id="26"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8" grpId="0"/>
      <p:bldP spid="10"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TextBox 1"/>
          <p:cNvSpPr txBox="1"/>
          <p:nvPr/>
        </p:nvSpPr>
        <p:spPr>
          <a:xfrm>
            <a:off x="529172" y="2000240"/>
            <a:ext cx="7991355" cy="1631216"/>
          </a:xfrm>
          <a:prstGeom prst="rect">
            <a:avLst/>
          </a:prstGeom>
          <a:noFill/>
        </p:spPr>
        <p:txBody>
          <a:bodyPr wrap="none" rtlCol="0">
            <a:spAutoFit/>
          </a:bodyPr>
          <a:lstStyle/>
          <a:p>
            <a:pPr algn="ctr"/>
            <a:r>
              <a:rPr lang="ru-RU" sz="4000" b="1" dirty="0" smtClean="0">
                <a:solidFill>
                  <a:srgbClr val="FFFF00"/>
                </a:solidFill>
                <a:latin typeface="Times New Roman" pitchFamily="18" charset="0"/>
                <a:cs typeface="Times New Roman" pitchFamily="18" charset="0"/>
              </a:rPr>
              <a:t> </a:t>
            </a:r>
          </a:p>
          <a:p>
            <a:pPr algn="ctr"/>
            <a:r>
              <a:rPr lang="ru-RU" sz="6000" b="1" dirty="0" smtClean="0">
                <a:solidFill>
                  <a:srgbClr val="FF0000"/>
                </a:solidFill>
                <a:latin typeface="Times New Roman" pitchFamily="18" charset="0"/>
                <a:cs typeface="Times New Roman" pitchFamily="18" charset="0"/>
              </a:rPr>
              <a:t>«Спряжение глагола».</a:t>
            </a:r>
            <a:endParaRPr lang="ru-RU" sz="6000" b="1" dirty="0">
              <a:solidFill>
                <a:srgbClr val="FF0000"/>
              </a:solidFill>
              <a:latin typeface="Times New Roman" pitchFamily="18" charset="0"/>
              <a:cs typeface="Times New Roman" pitchFamily="18" charset="0"/>
            </a:endParaRPr>
          </a:p>
        </p:txBody>
      </p:sp>
      <p:sp>
        <p:nvSpPr>
          <p:cNvPr id="3" name="TextBox 2"/>
          <p:cNvSpPr txBox="1"/>
          <p:nvPr/>
        </p:nvSpPr>
        <p:spPr>
          <a:xfrm>
            <a:off x="1428728" y="714356"/>
            <a:ext cx="3482043" cy="707886"/>
          </a:xfrm>
          <a:prstGeom prst="rect">
            <a:avLst/>
          </a:prstGeom>
          <a:noFill/>
        </p:spPr>
        <p:txBody>
          <a:bodyPr wrap="none" rtlCol="0">
            <a:spAutoFit/>
          </a:bodyPr>
          <a:lstStyle/>
          <a:p>
            <a:r>
              <a:rPr lang="ru-RU" sz="4000" b="1" i="1" dirty="0" smtClean="0">
                <a:solidFill>
                  <a:srgbClr val="C00000"/>
                </a:solidFill>
              </a:rPr>
              <a:t>Тема урока:</a:t>
            </a:r>
            <a:endParaRPr lang="ru-RU" sz="4000" b="1" i="1" dirty="0">
              <a:solidFill>
                <a:srgbClr val="C00000"/>
              </a:solidFill>
            </a:endParaRPr>
          </a:p>
        </p:txBody>
      </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38915" name="AutoShape 3"/>
          <p:cNvSpPr>
            <a:spLocks noChangeArrowheads="1"/>
          </p:cNvSpPr>
          <p:nvPr/>
        </p:nvSpPr>
        <p:spPr bwMode="auto">
          <a:xfrm rot="10163293">
            <a:off x="-35896" y="460543"/>
            <a:ext cx="7647558" cy="3424149"/>
          </a:xfrm>
          <a:prstGeom prst="cloudCallout">
            <a:avLst>
              <a:gd name="adj1" fmla="val -37116"/>
              <a:gd name="adj2" fmla="val -62954"/>
            </a:avLst>
          </a:prstGeom>
          <a:solidFill>
            <a:srgbClr val="CCFFFF"/>
          </a:solidFill>
          <a:ln w="9525">
            <a:solidFill>
              <a:schemeClr val="tx1"/>
            </a:solidFill>
            <a:round/>
            <a:headEnd/>
            <a:tailEnd/>
          </a:ln>
          <a:effectLst/>
        </p:spPr>
        <p:txBody>
          <a:bodyPr rot="10800000" anchorCtr="1"/>
          <a:lstStyle/>
          <a:p>
            <a:pPr algn="ctr"/>
            <a:r>
              <a:rPr kumimoji="1" lang="ru-RU" sz="2800" b="1" i="1" dirty="0">
                <a:effectLst>
                  <a:outerShdw blurRad="38100" dist="38100" dir="2700000" algn="tl">
                    <a:srgbClr val="FFFFFF"/>
                  </a:outerShdw>
                </a:effectLst>
              </a:rPr>
              <a:t>Изменение глаголов </a:t>
            </a:r>
            <a:r>
              <a:rPr kumimoji="1" lang="ru-RU" sz="2800" b="1" i="1" dirty="0">
                <a:solidFill>
                  <a:srgbClr val="FF0000"/>
                </a:solidFill>
                <a:effectLst>
                  <a:outerShdw blurRad="38100" dist="38100" dir="2700000" algn="tl">
                    <a:srgbClr val="000000"/>
                  </a:outerShdw>
                </a:effectLst>
              </a:rPr>
              <a:t>по лицам и</a:t>
            </a:r>
            <a:r>
              <a:rPr kumimoji="1" lang="ru-RU" sz="2800" b="1" i="1" dirty="0">
                <a:effectLst>
                  <a:outerShdw blurRad="38100" dist="38100" dir="2700000" algn="tl">
                    <a:srgbClr val="FFFFFF"/>
                  </a:outerShdw>
                </a:effectLst>
              </a:rPr>
              <a:t> </a:t>
            </a:r>
            <a:r>
              <a:rPr kumimoji="1" lang="ru-RU" sz="2800" b="1" i="1" dirty="0">
                <a:solidFill>
                  <a:srgbClr val="FF0000"/>
                </a:solidFill>
                <a:effectLst>
                  <a:outerShdw blurRad="38100" dist="38100" dir="2700000" algn="tl">
                    <a:srgbClr val="000000"/>
                  </a:outerShdw>
                </a:effectLst>
              </a:rPr>
              <a:t>числам</a:t>
            </a:r>
            <a:r>
              <a:rPr kumimoji="1" lang="ru-RU" sz="2800" b="1" i="1" dirty="0">
                <a:effectLst>
                  <a:outerShdw blurRad="38100" dist="38100" dir="2700000" algn="tl">
                    <a:srgbClr val="FFFFFF"/>
                  </a:outerShdw>
                </a:effectLst>
              </a:rPr>
              <a:t> называется </a:t>
            </a:r>
            <a:r>
              <a:rPr kumimoji="1" lang="ru-RU" sz="2800" b="1" i="1" dirty="0">
                <a:solidFill>
                  <a:srgbClr val="FF0000"/>
                </a:solidFill>
                <a:effectLst>
                  <a:outerShdw blurRad="38100" dist="38100" dir="2700000" algn="tl">
                    <a:srgbClr val="000000"/>
                  </a:outerShdw>
                </a:effectLst>
              </a:rPr>
              <a:t>спряжением</a:t>
            </a:r>
            <a:r>
              <a:rPr kumimoji="1" lang="ru-RU" sz="2800" b="1" i="1" dirty="0" smtClean="0">
                <a:solidFill>
                  <a:srgbClr val="FF0000"/>
                </a:solidFill>
                <a:effectLst>
                  <a:outerShdw blurRad="38100" dist="38100" dir="2700000" algn="tl">
                    <a:srgbClr val="000000"/>
                  </a:outerShdw>
                </a:effectLst>
              </a:rPr>
              <a:t>.</a:t>
            </a:r>
          </a:p>
          <a:p>
            <a:pPr algn="ctr"/>
            <a:endParaRPr kumimoji="1" lang="ru-RU" sz="2800" b="1" i="1" dirty="0">
              <a:solidFill>
                <a:srgbClr val="FF0000"/>
              </a:solidFill>
              <a:effectLst>
                <a:outerShdw blurRad="38100" dist="38100" dir="2700000" algn="tl">
                  <a:srgbClr val="000000"/>
                </a:outerShdw>
              </a:effectLst>
            </a:endParaRPr>
          </a:p>
        </p:txBody>
      </p:sp>
      <p:pic>
        <p:nvPicPr>
          <p:cNvPr id="1031" name="Picture 7" descr="C:\Documents and Settings\Маша\Рабочий стол\анимашки\птицы\bird39.gif"/>
          <p:cNvPicPr>
            <a:picLocks noChangeAspect="1" noChangeArrowheads="1" noCrop="1"/>
          </p:cNvPicPr>
          <p:nvPr/>
        </p:nvPicPr>
        <p:blipFill>
          <a:blip r:embed="rId2" cstate="print"/>
          <a:srcRect/>
          <a:stretch>
            <a:fillRect/>
          </a:stretch>
        </p:blipFill>
        <p:spPr bwMode="auto">
          <a:xfrm>
            <a:off x="6072198" y="3214686"/>
            <a:ext cx="3167665" cy="2571768"/>
          </a:xfrm>
          <a:prstGeom prst="rect">
            <a:avLst/>
          </a:prstGeom>
          <a:noFill/>
        </p:spPr>
      </p:pic>
      <p:sp>
        <p:nvSpPr>
          <p:cNvPr id="11" name="TextBox 10"/>
          <p:cNvSpPr txBox="1"/>
          <p:nvPr/>
        </p:nvSpPr>
        <p:spPr>
          <a:xfrm>
            <a:off x="2559371" y="5572140"/>
            <a:ext cx="303288" cy="584775"/>
          </a:xfrm>
          <a:prstGeom prst="rect">
            <a:avLst/>
          </a:prstGeom>
          <a:noFill/>
        </p:spPr>
        <p:txBody>
          <a:bodyPr wrap="none" rtlCol="0">
            <a:spAutoFit/>
          </a:bodyPr>
          <a:lstStyle/>
          <a:p>
            <a:pPr algn="ctr"/>
            <a:r>
              <a:rPr lang="ru-RU" sz="3200" b="1" i="1" dirty="0" smtClean="0">
                <a:solidFill>
                  <a:srgbClr val="FFFF00"/>
                </a:solidFill>
              </a:rPr>
              <a:t> </a:t>
            </a:r>
            <a:endParaRPr lang="ru-RU" sz="3200" b="1" i="1" dirty="0">
              <a:solidFill>
                <a:srgbClr val="FFFF00"/>
              </a:solidFill>
            </a:endParaRPr>
          </a:p>
        </p:txBody>
      </p:sp>
      <p:pic>
        <p:nvPicPr>
          <p:cNvPr id="1032" name="Picture 8" descr="C:\Documents and Settings\Маша\Рабочий стол\анимашки\природа\093.gif"/>
          <p:cNvPicPr>
            <a:picLocks noChangeAspect="1" noChangeArrowheads="1" noCrop="1"/>
          </p:cNvPicPr>
          <p:nvPr/>
        </p:nvPicPr>
        <p:blipFill>
          <a:blip r:embed="rId3" cstate="print"/>
          <a:srcRect/>
          <a:stretch>
            <a:fillRect/>
          </a:stretch>
        </p:blipFill>
        <p:spPr bwMode="auto">
          <a:xfrm>
            <a:off x="4286248" y="3429000"/>
            <a:ext cx="2143140" cy="2143140"/>
          </a:xfrm>
          <a:prstGeom prst="rect">
            <a:avLst/>
          </a:prstGeom>
          <a:noFill/>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flip="none" rotWithShape="1">
          <a:gsLst>
            <a:gs pos="16000">
              <a:srgbClr val="A603AB"/>
            </a:gs>
            <a:gs pos="21001">
              <a:srgbClr val="0819FB"/>
            </a:gs>
            <a:gs pos="35001">
              <a:srgbClr val="1A8D48"/>
            </a:gs>
            <a:gs pos="52000">
              <a:srgbClr val="FFFF00"/>
            </a:gs>
            <a:gs pos="73000">
              <a:srgbClr val="EE3F17"/>
            </a:gs>
            <a:gs pos="88000">
              <a:srgbClr val="E81766"/>
            </a:gs>
            <a:gs pos="100000">
              <a:srgbClr val="A603AB"/>
            </a:gs>
          </a:gsLst>
          <a:lin ang="13500000" scaled="0"/>
          <a:tileRect/>
        </a:gradFill>
        <a:effectLst/>
      </p:bgPr>
    </p:bg>
    <p:spTree>
      <p:nvGrpSpPr>
        <p:cNvPr id="1" name=""/>
        <p:cNvGrpSpPr/>
        <p:nvPr/>
      </p:nvGrpSpPr>
      <p:grpSpPr>
        <a:xfrm>
          <a:off x="0" y="0"/>
          <a:ext cx="0" cy="0"/>
          <a:chOff x="0" y="0"/>
          <a:chExt cx="0" cy="0"/>
        </a:xfrm>
      </p:grpSpPr>
      <p:sp>
        <p:nvSpPr>
          <p:cNvPr id="4" name="Скругленный прямоугольник 3"/>
          <p:cNvSpPr/>
          <p:nvPr/>
        </p:nvSpPr>
        <p:spPr>
          <a:xfrm>
            <a:off x="928662" y="1071546"/>
            <a:ext cx="7786742" cy="5500726"/>
          </a:xfrm>
          <a:prstGeom prst="roundRect">
            <a:avLst/>
          </a:prstGeom>
          <a:solidFill>
            <a:schemeClr val="bg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ru-RU"/>
          </a:p>
        </p:txBody>
      </p:sp>
      <p:sp>
        <p:nvSpPr>
          <p:cNvPr id="7169" name="Rectangle 1"/>
          <p:cNvSpPr>
            <a:spLocks noChangeArrowheads="1"/>
          </p:cNvSpPr>
          <p:nvPr/>
        </p:nvSpPr>
        <p:spPr bwMode="auto">
          <a:xfrm>
            <a:off x="1428728" y="1357298"/>
            <a:ext cx="6715172" cy="3970318"/>
          </a:xfrm>
          <a:prstGeom prst="rect">
            <a:avLst/>
          </a:prstGeom>
          <a:solidFill>
            <a:schemeClr val="bg2"/>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514350" indent="-514350" fontAlgn="base">
              <a:spcBef>
                <a:spcPct val="0"/>
              </a:spcBef>
              <a:spcAft>
                <a:spcPct val="0"/>
              </a:spcAft>
              <a:buFontTx/>
              <a:buAutoNum type="arabicPeriod"/>
            </a:pPr>
            <a:r>
              <a:rPr kumimoji="0" lang="ru-RU" sz="3600" b="1" i="1" u="none" strike="noStrike" cap="none" normalizeH="0" dirty="0" smtClean="0">
                <a:ln>
                  <a:noFill/>
                </a:ln>
                <a:effectLst/>
                <a:latin typeface="Times New Roman" pitchFamily="18" charset="0"/>
                <a:cs typeface="Times New Roman" pitchFamily="18" charset="0"/>
              </a:rPr>
              <a:t>Ставлю глагол в неопределённую форму  </a:t>
            </a:r>
          </a:p>
          <a:p>
            <a:pPr marL="514350" indent="-514350" fontAlgn="base">
              <a:spcBef>
                <a:spcPct val="0"/>
              </a:spcBef>
              <a:spcAft>
                <a:spcPct val="0"/>
              </a:spcAft>
            </a:pPr>
            <a:r>
              <a:rPr kumimoji="0" lang="ru-RU" sz="3600" b="1" i="1" u="none" strike="noStrike" cap="none" normalizeH="0" dirty="0" smtClean="0">
                <a:ln>
                  <a:noFill/>
                </a:ln>
                <a:effectLst/>
                <a:latin typeface="Times New Roman" pitchFamily="18" charset="0"/>
                <a:cs typeface="Times New Roman" pitchFamily="18" charset="0"/>
              </a:rPr>
              <a:t>(что делать?, что сделать?)</a:t>
            </a:r>
          </a:p>
          <a:p>
            <a:pPr marL="514350" marR="0" lvl="0" indent="-514350" defTabSz="914400" rtl="0" eaLnBrk="1" fontAlgn="base" latinLnBrk="0" hangingPunct="1">
              <a:lnSpc>
                <a:spcPct val="100000"/>
              </a:lnSpc>
              <a:spcBef>
                <a:spcPct val="0"/>
              </a:spcBef>
              <a:spcAft>
                <a:spcPct val="0"/>
              </a:spcAft>
              <a:buClrTx/>
              <a:buSzTx/>
              <a:tabLst/>
            </a:pPr>
            <a:r>
              <a:rPr lang="ru-RU" sz="3600" b="1" i="1" dirty="0" smtClean="0">
                <a:latin typeface="Times New Roman" pitchFamily="18" charset="0"/>
                <a:cs typeface="Times New Roman" pitchFamily="18" charset="0"/>
              </a:rPr>
              <a:t>2. Если глагол оканчивается на- </a:t>
            </a:r>
            <a:r>
              <a:rPr lang="ru-RU" sz="3600" b="1" i="1" dirty="0" err="1" smtClean="0">
                <a:solidFill>
                  <a:srgbClr val="C00000"/>
                </a:solidFill>
                <a:latin typeface="Times New Roman" pitchFamily="18" charset="0"/>
                <a:cs typeface="Times New Roman" pitchFamily="18" charset="0"/>
              </a:rPr>
              <a:t>ить</a:t>
            </a:r>
            <a:r>
              <a:rPr lang="ru-RU" sz="3600" b="1" i="1" dirty="0" smtClean="0">
                <a:latin typeface="Times New Roman" pitchFamily="18" charset="0"/>
                <a:cs typeface="Times New Roman" pitchFamily="18" charset="0"/>
              </a:rPr>
              <a:t> - </a:t>
            </a:r>
            <a:r>
              <a:rPr lang="en-US" sz="3600" b="1" i="1" dirty="0" smtClean="0">
                <a:latin typeface="Times New Roman" pitchFamily="18" charset="0"/>
                <a:cs typeface="Times New Roman" pitchFamily="18" charset="0"/>
              </a:rPr>
              <a:t>II </a:t>
            </a:r>
            <a:r>
              <a:rPr lang="ru-RU" sz="3600" b="1" i="1" dirty="0" smtClean="0">
                <a:latin typeface="Times New Roman" pitchFamily="18" charset="0"/>
                <a:cs typeface="Times New Roman" pitchFamily="18" charset="0"/>
              </a:rPr>
              <a:t>спряжение.</a:t>
            </a:r>
          </a:p>
          <a:p>
            <a:pPr marL="514350" marR="0" lvl="0" indent="-514350" defTabSz="914400" rtl="0" eaLnBrk="1" fontAlgn="base" latinLnBrk="0" hangingPunct="1">
              <a:lnSpc>
                <a:spcPct val="100000"/>
              </a:lnSpc>
              <a:spcBef>
                <a:spcPct val="0"/>
              </a:spcBef>
              <a:spcAft>
                <a:spcPct val="0"/>
              </a:spcAft>
              <a:buClrTx/>
              <a:buSzTx/>
              <a:tabLst/>
            </a:pPr>
            <a:r>
              <a:rPr kumimoji="0" lang="ru-RU" sz="3600" b="1" i="1" u="none" strike="noStrike" cap="none" normalizeH="0" baseline="0" dirty="0" smtClean="0">
                <a:ln>
                  <a:noFill/>
                </a:ln>
                <a:effectLst/>
                <a:latin typeface="Times New Roman" pitchFamily="18" charset="0"/>
                <a:cs typeface="Times New Roman" pitchFamily="18" charset="0"/>
              </a:rPr>
              <a:t>3.</a:t>
            </a:r>
            <a:r>
              <a:rPr kumimoji="0" lang="ru-RU" sz="3600" b="1" i="1" u="none" strike="noStrike" cap="none" normalizeH="0" dirty="0" smtClean="0">
                <a:ln>
                  <a:noFill/>
                </a:ln>
                <a:effectLst/>
                <a:latin typeface="Times New Roman" pitchFamily="18" charset="0"/>
                <a:cs typeface="Times New Roman" pitchFamily="18" charset="0"/>
              </a:rPr>
              <a:t> Все остальные глаголы – </a:t>
            </a:r>
            <a:r>
              <a:rPr kumimoji="0" lang="en-US" sz="3600" b="1" i="1" u="none" strike="noStrike" cap="none" normalizeH="0" dirty="0" smtClean="0">
                <a:ln>
                  <a:noFill/>
                </a:ln>
                <a:effectLst/>
                <a:latin typeface="Times New Roman" pitchFamily="18" charset="0"/>
                <a:cs typeface="Times New Roman" pitchFamily="18" charset="0"/>
              </a:rPr>
              <a:t>I</a:t>
            </a:r>
            <a:r>
              <a:rPr kumimoji="0" lang="ru-RU" sz="3600" b="1" i="1" u="none" strike="noStrike" cap="none" normalizeH="0" dirty="0" smtClean="0">
                <a:ln>
                  <a:noFill/>
                </a:ln>
                <a:effectLst/>
                <a:latin typeface="Times New Roman" pitchFamily="18" charset="0"/>
                <a:cs typeface="Times New Roman" pitchFamily="18" charset="0"/>
              </a:rPr>
              <a:t> спряжение</a:t>
            </a:r>
          </a:p>
        </p:txBody>
      </p:sp>
      <p:sp>
        <p:nvSpPr>
          <p:cNvPr id="3" name="TextBox 2"/>
          <p:cNvSpPr txBox="1"/>
          <p:nvPr/>
        </p:nvSpPr>
        <p:spPr>
          <a:xfrm>
            <a:off x="0" y="318344"/>
            <a:ext cx="10468816" cy="584775"/>
          </a:xfrm>
          <a:prstGeom prst="rect">
            <a:avLst/>
          </a:prstGeom>
          <a:noFill/>
        </p:spPr>
        <p:txBody>
          <a:bodyPr wrap="square" rtlCol="0">
            <a:spAutoFit/>
          </a:bodyPr>
          <a:lstStyle/>
          <a:p>
            <a:r>
              <a:rPr lang="ru-RU" sz="3200" b="1" i="1" dirty="0" smtClean="0">
                <a:solidFill>
                  <a:srgbClr val="002060"/>
                </a:solidFill>
              </a:rPr>
              <a:t>Как определить спряжение глагола ?</a:t>
            </a:r>
            <a:endParaRPr lang="ru-RU" sz="3200" b="1" i="1" dirty="0">
              <a:solidFill>
                <a:srgbClr val="002060"/>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2" name="Прямоугольник 1"/>
          <p:cNvSpPr/>
          <p:nvPr/>
        </p:nvSpPr>
        <p:spPr>
          <a:xfrm>
            <a:off x="2071670" y="214290"/>
            <a:ext cx="5643602" cy="1569660"/>
          </a:xfrm>
          <a:prstGeom prst="rect">
            <a:avLst/>
          </a:prstGeom>
        </p:spPr>
        <p:txBody>
          <a:bodyPr wrap="square">
            <a:spAutoFit/>
          </a:bodyPr>
          <a:lstStyle/>
          <a:p>
            <a:r>
              <a:rPr lang="ru-RU" sz="3200" b="1" i="1" dirty="0" smtClean="0">
                <a:solidFill>
                  <a:srgbClr val="C00000"/>
                </a:solidFill>
                <a:latin typeface="Times New Roman" pitchFamily="18" charset="0"/>
                <a:cs typeface="Times New Roman" pitchFamily="18" charset="0"/>
              </a:rPr>
              <a:t>Прочитать поговорки. Выписать глаголы в 2 столбика  </a:t>
            </a:r>
            <a:r>
              <a:rPr lang="en-US" sz="3200" b="1" i="1" dirty="0" smtClean="0">
                <a:solidFill>
                  <a:srgbClr val="C00000"/>
                </a:solidFill>
                <a:latin typeface="Times New Roman" pitchFamily="18" charset="0"/>
                <a:cs typeface="Times New Roman" pitchFamily="18" charset="0"/>
              </a:rPr>
              <a:t>I </a:t>
            </a:r>
            <a:r>
              <a:rPr lang="ru-RU" sz="3200" b="1" i="1" dirty="0" smtClean="0">
                <a:solidFill>
                  <a:srgbClr val="C00000"/>
                </a:solidFill>
                <a:latin typeface="Times New Roman" pitchFamily="18" charset="0"/>
                <a:cs typeface="Times New Roman" pitchFamily="18" charset="0"/>
              </a:rPr>
              <a:t>и</a:t>
            </a:r>
            <a:r>
              <a:rPr lang="en-US" sz="3200" b="1" i="1" dirty="0" smtClean="0">
                <a:solidFill>
                  <a:srgbClr val="C00000"/>
                </a:solidFill>
                <a:latin typeface="Times New Roman" pitchFamily="18" charset="0"/>
                <a:cs typeface="Times New Roman" pitchFamily="18" charset="0"/>
              </a:rPr>
              <a:t> II</a:t>
            </a:r>
            <a:r>
              <a:rPr lang="ru-RU" sz="3200" b="1" i="1" dirty="0" smtClean="0">
                <a:solidFill>
                  <a:srgbClr val="C00000"/>
                </a:solidFill>
                <a:latin typeface="Times New Roman" pitchFamily="18" charset="0"/>
                <a:cs typeface="Times New Roman" pitchFamily="18" charset="0"/>
              </a:rPr>
              <a:t> спряжения.</a:t>
            </a:r>
            <a:endParaRPr lang="ru-RU" sz="3200" b="1" i="1" dirty="0">
              <a:solidFill>
                <a:srgbClr val="C00000"/>
              </a:solidFill>
              <a:latin typeface="Times New Roman" pitchFamily="18" charset="0"/>
              <a:cs typeface="Times New Roman" pitchFamily="18" charset="0"/>
            </a:endParaRPr>
          </a:p>
        </p:txBody>
      </p:sp>
      <p:sp>
        <p:nvSpPr>
          <p:cNvPr id="6" name="TextBox 5"/>
          <p:cNvSpPr txBox="1"/>
          <p:nvPr/>
        </p:nvSpPr>
        <p:spPr>
          <a:xfrm>
            <a:off x="642910" y="1857364"/>
            <a:ext cx="8001056" cy="4401205"/>
          </a:xfrm>
          <a:prstGeom prst="rect">
            <a:avLst/>
          </a:prstGeom>
          <a:blipFill>
            <a:blip r:embed="rId2" cstate="print"/>
            <a:tile tx="0" ty="0" sx="100000" sy="100000" flip="none" algn="tl"/>
          </a:blipFill>
        </p:spPr>
        <p:txBody>
          <a:bodyPr wrap="square" rtlCol="0">
            <a:spAutoFit/>
          </a:bodyPr>
          <a:lstStyle/>
          <a:p>
            <a:r>
              <a:rPr lang="ru-RU" sz="2800" b="1" i="1" dirty="0" smtClean="0">
                <a:latin typeface="Times New Roman" pitchFamily="18" charset="0"/>
                <a:cs typeface="Times New Roman" pitchFamily="18" charset="0"/>
              </a:rPr>
              <a:t>1)Февраль – месяц лютый: спрашивает, как обутый.</a:t>
            </a:r>
          </a:p>
          <a:p>
            <a:r>
              <a:rPr lang="ru-RU" sz="2800" b="1" i="1" dirty="0" smtClean="0">
                <a:latin typeface="Times New Roman" pitchFamily="18" charset="0"/>
                <a:cs typeface="Times New Roman" pitchFamily="18" charset="0"/>
              </a:rPr>
              <a:t>2)Февраль  строит мосты, а март их ломает.</a:t>
            </a:r>
          </a:p>
          <a:p>
            <a:r>
              <a:rPr lang="ru-RU" sz="2800" b="1" i="1" dirty="0" smtClean="0">
                <a:latin typeface="Times New Roman" pitchFamily="18" charset="0"/>
                <a:cs typeface="Times New Roman" pitchFamily="18" charset="0"/>
              </a:rPr>
              <a:t>3)Февраль три часа дня прибавит.</a:t>
            </a:r>
          </a:p>
          <a:p>
            <a:r>
              <a:rPr lang="ru-RU" sz="2800" b="1" i="1" dirty="0" smtClean="0">
                <a:latin typeface="Times New Roman" pitchFamily="18" charset="0"/>
                <a:cs typeface="Times New Roman" pitchFamily="18" charset="0"/>
              </a:rPr>
              <a:t>4)Как в феврале аукнется, так осенью откликнется.</a:t>
            </a:r>
          </a:p>
          <a:p>
            <a:r>
              <a:rPr lang="ru-RU" sz="2800" b="1" i="1" dirty="0" smtClean="0">
                <a:latin typeface="Times New Roman" pitchFamily="18" charset="0"/>
                <a:cs typeface="Times New Roman" pitchFamily="18" charset="0"/>
              </a:rPr>
              <a:t>5) Февраль и теплом приласкает и морозом отдубасит.</a:t>
            </a:r>
          </a:p>
          <a:p>
            <a:r>
              <a:rPr lang="ru-RU" sz="2800" b="1" i="1" dirty="0" smtClean="0">
                <a:latin typeface="Times New Roman" pitchFamily="18" charset="0"/>
                <a:cs typeface="Times New Roman" pitchFamily="18" charset="0"/>
              </a:rPr>
              <a:t>6) Февраль одной рукой гладит нос, а другой по нему щёлкает.</a:t>
            </a:r>
            <a:endParaRPr lang="ru-RU" sz="2800" b="1" i="1" dirty="0">
              <a:latin typeface="Times New Roman" pitchFamily="18" charset="0"/>
              <a:cs typeface="Times New Roman" pitchFamily="18" charset="0"/>
            </a:endParaRPr>
          </a:p>
        </p:txBody>
      </p:sp>
      <p:sp>
        <p:nvSpPr>
          <p:cNvPr id="7" name="Прямоугольник 6"/>
          <p:cNvSpPr/>
          <p:nvPr/>
        </p:nvSpPr>
        <p:spPr>
          <a:xfrm>
            <a:off x="9554791" y="5727413"/>
            <a:ext cx="372218" cy="584775"/>
          </a:xfrm>
          <a:prstGeom prst="rect">
            <a:avLst/>
          </a:prstGeom>
        </p:spPr>
        <p:txBody>
          <a:bodyPr wrap="none">
            <a:spAutoFit/>
          </a:bodyPr>
          <a:lstStyle/>
          <a:p>
            <a:r>
              <a:rPr lang="ru-RU" sz="3200" b="1" i="1" dirty="0" err="1" smtClean="0">
                <a:solidFill>
                  <a:srgbClr val="002060"/>
                </a:solidFill>
                <a:latin typeface="Times New Roman" pitchFamily="18" charset="0"/>
                <a:cs typeface="Times New Roman" pitchFamily="18" charset="0"/>
              </a:rPr>
              <a:t>ь</a:t>
            </a:r>
            <a:endParaRPr lang="ru-RU" dirty="0"/>
          </a:p>
        </p:txBody>
      </p:sp>
    </p:spTree>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bg>
      <p:bgPr>
        <a:blipFill>
          <a:blip r:embed="rId2" cstate="print"/>
          <a:tile tx="0" ty="0" sx="100000" sy="100000" flip="none" algn="tl"/>
        </a:blip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subTitle" idx="1"/>
          </p:nvPr>
        </p:nvSpPr>
        <p:spPr>
          <a:xfrm>
            <a:off x="428596" y="142852"/>
            <a:ext cx="7920038" cy="5072098"/>
          </a:xfrm>
          <a:blipFill>
            <a:blip r:embed="rId2" cstate="print"/>
            <a:tile tx="0" ty="0" sx="100000" sy="100000" flip="none" algn="tl"/>
          </a:blipFill>
        </p:spPr>
        <p:txBody>
          <a:bodyPr>
            <a:normAutofit fontScale="32500" lnSpcReduction="20000"/>
          </a:bodyPr>
          <a:lstStyle/>
          <a:p>
            <a:pPr eaLnBrk="1" hangingPunct="1">
              <a:defRPr/>
            </a:pPr>
            <a:endParaRPr lang="ru-RU" sz="3600" dirty="0" smtClean="0">
              <a:latin typeface="Times New Roman" pitchFamily="18" charset="0"/>
            </a:endParaRPr>
          </a:p>
          <a:p>
            <a:pPr algn="l">
              <a:defRPr/>
            </a:pPr>
            <a:r>
              <a:rPr lang="en-US" sz="9800" b="1" i="1" dirty="0" smtClean="0">
                <a:solidFill>
                  <a:srgbClr val="C00000"/>
                </a:solidFill>
                <a:latin typeface="Times New Roman" pitchFamily="18" charset="0"/>
              </a:rPr>
              <a:t>I</a:t>
            </a:r>
            <a:r>
              <a:rPr lang="ru-RU" sz="9800" b="1" i="1" dirty="0" smtClean="0">
                <a:solidFill>
                  <a:srgbClr val="C00000"/>
                </a:solidFill>
                <a:latin typeface="Times New Roman" pitchFamily="18" charset="0"/>
              </a:rPr>
              <a:t> спряжение                </a:t>
            </a:r>
            <a:r>
              <a:rPr lang="en-US" sz="9800" b="1" i="1" dirty="0" smtClean="0">
                <a:solidFill>
                  <a:srgbClr val="C00000"/>
                </a:solidFill>
                <a:latin typeface="Times New Roman" pitchFamily="18" charset="0"/>
              </a:rPr>
              <a:t>II </a:t>
            </a:r>
            <a:r>
              <a:rPr lang="ru-RU" sz="9800" b="1" i="1" dirty="0" smtClean="0">
                <a:solidFill>
                  <a:srgbClr val="C00000"/>
                </a:solidFill>
                <a:latin typeface="Times New Roman" pitchFamily="18" charset="0"/>
              </a:rPr>
              <a:t>спряжение</a:t>
            </a:r>
          </a:p>
          <a:p>
            <a:pPr algn="l" eaLnBrk="1" hangingPunct="1">
              <a:defRPr/>
            </a:pPr>
            <a:endParaRPr lang="ru-RU" sz="9800" b="1" i="1" dirty="0" smtClean="0">
              <a:solidFill>
                <a:srgbClr val="C00000"/>
              </a:solidFill>
              <a:latin typeface="Times New Roman" pitchFamily="18" charset="0"/>
            </a:endParaRPr>
          </a:p>
          <a:p>
            <a:pPr algn="l" eaLnBrk="1" hangingPunct="1">
              <a:defRPr/>
            </a:pPr>
            <a:r>
              <a:rPr lang="ru-RU" sz="9800" b="1" i="1" dirty="0" smtClean="0">
                <a:solidFill>
                  <a:schemeClr val="tx1"/>
                </a:solidFill>
                <a:latin typeface="Times New Roman" pitchFamily="18" charset="0"/>
              </a:rPr>
              <a:t>Спрашива</a:t>
            </a:r>
            <a:r>
              <a:rPr lang="ru-RU" sz="9800" b="1" i="1" dirty="0" smtClean="0">
                <a:solidFill>
                  <a:srgbClr val="C00000"/>
                </a:solidFill>
                <a:latin typeface="Times New Roman" pitchFamily="18" charset="0"/>
              </a:rPr>
              <a:t>ет </a:t>
            </a:r>
            <a:r>
              <a:rPr lang="ru-RU" sz="9800" b="1" i="1" dirty="0" smtClean="0">
                <a:solidFill>
                  <a:srgbClr val="002060"/>
                </a:solidFill>
                <a:latin typeface="Times New Roman" pitchFamily="18" charset="0"/>
              </a:rPr>
              <a:t>                   </a:t>
            </a:r>
            <a:r>
              <a:rPr lang="ru-RU" sz="9800" b="1" i="1" dirty="0" smtClean="0">
                <a:solidFill>
                  <a:schemeClr val="tx1"/>
                </a:solidFill>
                <a:latin typeface="Times New Roman" pitchFamily="18" charset="0"/>
              </a:rPr>
              <a:t>стро</a:t>
            </a:r>
            <a:r>
              <a:rPr lang="ru-RU" sz="9800" b="1" i="1" dirty="0" smtClean="0">
                <a:solidFill>
                  <a:srgbClr val="C00000"/>
                </a:solidFill>
                <a:latin typeface="Times New Roman" pitchFamily="18" charset="0"/>
              </a:rPr>
              <a:t>ит</a:t>
            </a:r>
          </a:p>
          <a:p>
            <a:pPr algn="l" eaLnBrk="1" hangingPunct="1">
              <a:defRPr/>
            </a:pPr>
            <a:r>
              <a:rPr lang="ru-RU" sz="9800" b="1" i="1" dirty="0" smtClean="0">
                <a:solidFill>
                  <a:srgbClr val="002060"/>
                </a:solidFill>
                <a:latin typeface="Times New Roman" pitchFamily="18" charset="0"/>
              </a:rPr>
              <a:t> </a:t>
            </a:r>
            <a:r>
              <a:rPr lang="ru-RU" sz="9800" b="1" i="1" dirty="0" smtClean="0">
                <a:solidFill>
                  <a:schemeClr val="tx1"/>
                </a:solidFill>
                <a:latin typeface="Times New Roman" pitchFamily="18" charset="0"/>
              </a:rPr>
              <a:t>лома</a:t>
            </a:r>
            <a:r>
              <a:rPr lang="ru-RU" sz="9800" b="1" i="1" dirty="0" smtClean="0">
                <a:solidFill>
                  <a:srgbClr val="C00000"/>
                </a:solidFill>
                <a:latin typeface="Times New Roman" pitchFamily="18" charset="0"/>
              </a:rPr>
              <a:t>ет </a:t>
            </a:r>
            <a:r>
              <a:rPr lang="ru-RU" sz="9800" b="1" i="1" dirty="0" smtClean="0">
                <a:solidFill>
                  <a:srgbClr val="002060"/>
                </a:solidFill>
                <a:latin typeface="Times New Roman" pitchFamily="18" charset="0"/>
              </a:rPr>
              <a:t>                            </a:t>
            </a:r>
            <a:r>
              <a:rPr lang="ru-RU" sz="9800" b="1" i="1" dirty="0" smtClean="0">
                <a:solidFill>
                  <a:schemeClr val="tx1"/>
                </a:solidFill>
                <a:latin typeface="Times New Roman" pitchFamily="18" charset="0"/>
              </a:rPr>
              <a:t>прибав</a:t>
            </a:r>
            <a:r>
              <a:rPr lang="ru-RU" sz="9800" b="1" i="1" dirty="0" smtClean="0">
                <a:solidFill>
                  <a:srgbClr val="C00000"/>
                </a:solidFill>
                <a:latin typeface="Times New Roman" pitchFamily="18" charset="0"/>
              </a:rPr>
              <a:t>ит</a:t>
            </a:r>
          </a:p>
          <a:p>
            <a:pPr algn="l" eaLnBrk="1" hangingPunct="1">
              <a:defRPr/>
            </a:pPr>
            <a:r>
              <a:rPr lang="ru-RU" sz="9800" b="1" i="1" dirty="0" smtClean="0">
                <a:solidFill>
                  <a:schemeClr val="tx1"/>
                </a:solidFill>
                <a:latin typeface="Times New Roman" pitchFamily="18" charset="0"/>
              </a:rPr>
              <a:t>аукн</a:t>
            </a:r>
            <a:r>
              <a:rPr lang="ru-RU" sz="9800" b="1" i="1" dirty="0" smtClean="0">
                <a:solidFill>
                  <a:srgbClr val="C00000"/>
                </a:solidFill>
                <a:latin typeface="Times New Roman" pitchFamily="18" charset="0"/>
              </a:rPr>
              <a:t>ет</a:t>
            </a:r>
            <a:r>
              <a:rPr lang="ru-RU" sz="9800" b="1" i="1" dirty="0" smtClean="0">
                <a:solidFill>
                  <a:schemeClr val="tx1"/>
                </a:solidFill>
                <a:latin typeface="Times New Roman" pitchFamily="18" charset="0"/>
              </a:rPr>
              <a:t>ся</a:t>
            </a:r>
            <a:r>
              <a:rPr lang="ru-RU" sz="9800" b="1" i="1" dirty="0" smtClean="0">
                <a:solidFill>
                  <a:srgbClr val="002060"/>
                </a:solidFill>
                <a:latin typeface="Times New Roman" pitchFamily="18" charset="0"/>
              </a:rPr>
              <a:t>                           </a:t>
            </a:r>
            <a:r>
              <a:rPr lang="ru-RU" sz="9800" b="1" i="1" dirty="0" smtClean="0">
                <a:solidFill>
                  <a:schemeClr val="tx1"/>
                </a:solidFill>
                <a:latin typeface="Times New Roman" pitchFamily="18" charset="0"/>
              </a:rPr>
              <a:t>отдубас</a:t>
            </a:r>
            <a:r>
              <a:rPr lang="ru-RU" sz="9800" b="1" i="1" dirty="0" smtClean="0">
                <a:solidFill>
                  <a:srgbClr val="C00000"/>
                </a:solidFill>
                <a:latin typeface="Times New Roman" pitchFamily="18" charset="0"/>
              </a:rPr>
              <a:t>ит</a:t>
            </a:r>
          </a:p>
          <a:p>
            <a:pPr algn="l" eaLnBrk="1" hangingPunct="1">
              <a:defRPr/>
            </a:pPr>
            <a:r>
              <a:rPr lang="ru-RU" sz="9800" b="1" i="1" dirty="0" smtClean="0">
                <a:solidFill>
                  <a:schemeClr val="tx1"/>
                </a:solidFill>
                <a:latin typeface="Times New Roman" pitchFamily="18" charset="0"/>
              </a:rPr>
              <a:t>откликн</a:t>
            </a:r>
            <a:r>
              <a:rPr lang="ru-RU" sz="9800" b="1" i="1" dirty="0" smtClean="0">
                <a:solidFill>
                  <a:srgbClr val="C00000"/>
                </a:solidFill>
                <a:latin typeface="Times New Roman" pitchFamily="18" charset="0"/>
              </a:rPr>
              <a:t>ет</a:t>
            </a:r>
            <a:r>
              <a:rPr lang="ru-RU" sz="9800" b="1" i="1" dirty="0" smtClean="0">
                <a:solidFill>
                  <a:schemeClr val="tx1"/>
                </a:solidFill>
                <a:latin typeface="Times New Roman" pitchFamily="18" charset="0"/>
              </a:rPr>
              <a:t>ся</a:t>
            </a:r>
            <a:r>
              <a:rPr lang="ru-RU" sz="9800" b="1" i="1" dirty="0" smtClean="0">
                <a:solidFill>
                  <a:srgbClr val="002060"/>
                </a:solidFill>
                <a:latin typeface="Times New Roman" pitchFamily="18" charset="0"/>
              </a:rPr>
              <a:t>                   </a:t>
            </a:r>
            <a:r>
              <a:rPr lang="ru-RU" sz="9800" b="1" i="1" dirty="0" smtClean="0">
                <a:solidFill>
                  <a:schemeClr val="tx1"/>
                </a:solidFill>
                <a:latin typeface="Times New Roman" pitchFamily="18" charset="0"/>
              </a:rPr>
              <a:t>глад</a:t>
            </a:r>
            <a:r>
              <a:rPr lang="ru-RU" sz="9800" b="1" i="1" dirty="0" smtClean="0">
                <a:solidFill>
                  <a:srgbClr val="C00000"/>
                </a:solidFill>
                <a:latin typeface="Times New Roman" pitchFamily="18" charset="0"/>
              </a:rPr>
              <a:t>ит</a:t>
            </a:r>
          </a:p>
          <a:p>
            <a:pPr algn="l" eaLnBrk="1" hangingPunct="1">
              <a:defRPr/>
            </a:pPr>
            <a:r>
              <a:rPr lang="ru-RU" sz="9800" b="1" i="1" dirty="0" smtClean="0">
                <a:solidFill>
                  <a:schemeClr val="tx1"/>
                </a:solidFill>
                <a:latin typeface="Times New Roman" pitchFamily="18" charset="0"/>
              </a:rPr>
              <a:t>приласка</a:t>
            </a:r>
            <a:r>
              <a:rPr lang="ru-RU" sz="9800" b="1" i="1" dirty="0" smtClean="0">
                <a:solidFill>
                  <a:srgbClr val="C00000"/>
                </a:solidFill>
                <a:latin typeface="Times New Roman" pitchFamily="18" charset="0"/>
              </a:rPr>
              <a:t>ет</a:t>
            </a:r>
          </a:p>
          <a:p>
            <a:pPr algn="l" eaLnBrk="1" hangingPunct="1">
              <a:defRPr/>
            </a:pPr>
            <a:r>
              <a:rPr lang="ru-RU" sz="9800" b="1" i="1" dirty="0" smtClean="0">
                <a:solidFill>
                  <a:schemeClr val="tx1"/>
                </a:solidFill>
                <a:latin typeface="Times New Roman" pitchFamily="18" charset="0"/>
              </a:rPr>
              <a:t>щёлка</a:t>
            </a:r>
            <a:r>
              <a:rPr lang="ru-RU" sz="9800" b="1" i="1" dirty="0" smtClean="0">
                <a:solidFill>
                  <a:srgbClr val="C00000"/>
                </a:solidFill>
                <a:latin typeface="Times New Roman" pitchFamily="18" charset="0"/>
              </a:rPr>
              <a:t>ет</a:t>
            </a:r>
          </a:p>
          <a:p>
            <a:pPr algn="l" eaLnBrk="1" hangingPunct="1">
              <a:defRPr/>
            </a:pPr>
            <a:r>
              <a:rPr lang="ru-RU" sz="9800" b="1" i="1" dirty="0" smtClean="0">
                <a:solidFill>
                  <a:srgbClr val="002060"/>
                </a:solidFill>
                <a:latin typeface="Times New Roman" pitchFamily="18" charset="0"/>
              </a:rPr>
              <a:t>               </a:t>
            </a: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3" cstate="print"/>
          <a:srcRect/>
          <a:stretch>
            <a:fillRect/>
          </a:stretch>
        </p:blipFill>
        <p:spPr bwMode="auto">
          <a:xfrm>
            <a:off x="0" y="0"/>
            <a:ext cx="9753600" cy="7315200"/>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Другая 1">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2325</TotalTime>
  <Words>526</Words>
  <Application>Microsoft Office PowerPoint</Application>
  <PresentationFormat>Экран (4:3)</PresentationFormat>
  <Paragraphs>139</Paragraphs>
  <Slides>25</Slides>
  <Notes>4</Notes>
  <HiddenSlides>0</HiddenSlides>
  <MMClips>0</MMClips>
  <ScaleCrop>false</ScaleCrop>
  <HeadingPairs>
    <vt:vector size="4" baseType="variant">
      <vt:variant>
        <vt:lpstr>Тема</vt:lpstr>
      </vt:variant>
      <vt:variant>
        <vt:i4>1</vt:i4>
      </vt:variant>
      <vt:variant>
        <vt:lpstr>Заголовки слайдов</vt:lpstr>
      </vt:variant>
      <vt:variant>
        <vt:i4>25</vt:i4>
      </vt:variant>
    </vt:vector>
  </HeadingPairs>
  <TitlesOfParts>
    <vt:vector size="26" baseType="lpstr">
      <vt:lpstr>Тема Office</vt:lpstr>
      <vt:lpstr>Презентация PowerPoint</vt:lpstr>
      <vt:lpstr>Презентация PowerPoint</vt:lpstr>
      <vt:lpstr>Что мы знаем о глаголе?</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Изменчивый месяц февраль-  Он любит  весну, и зимы ему жаль.  Он льдистою дымкой стекло по утрам затемняет,  А в полдень он яркие слёзы роняет  И, жмурясь сквозь солнце, смотрит  он в замлевшую даль,  Улыбчиво-грустный февраль.</vt:lpstr>
      <vt:lpstr>Презентация PowerPoint</vt:lpstr>
      <vt:lpstr>Презентация PowerPoint</vt:lpstr>
      <vt:lpstr>Презентация PowerPoint</vt:lpstr>
      <vt:lpstr>Презентация PowerPoint</vt:lpstr>
      <vt:lpstr>Презентация PowerPoint</vt:lpstr>
      <vt:lpstr> Прочитай текст, связав слова в предложениях по смыслу. Озаглавь текст. Запиши правильно.  Февраль, в, конец, праздноваться, Масленица. Этот, праздник, отмечать, люди, весело, раздольно, и. Они, блины, печь, ходить, и, гости, в, кататься, лошадях,  на. Последний, день, Масленица, называть, Прощённое воскресенье. Люди, просить, друг, у, друг, обиды, все, за, прощение. </vt:lpstr>
      <vt:lpstr>Презентация PowerPoint</vt:lpstr>
      <vt:lpstr>   «Четвёртый лишний» 1) Пишем, вяжем, стираем, дружим. 2)Строим, клеим, говорит, отвечаем. 3) Молчат, посеют, думают, живут. 4) Дул, шумел, стучал, светило.</vt:lpstr>
      <vt:lpstr> </vt:lpstr>
      <vt:lpstr>Презентация PowerPoint</vt:lpstr>
      <vt:lpstr>Презентация PowerPoint</vt:lpstr>
      <vt:lpstr>Презентация PowerPoint</vt:lpstr>
      <vt:lpstr>Презентация PowerPoint</vt:lpstr>
      <vt:lpstr>Закончите предложения:</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dc:creator>
  <cp:lastModifiedBy>User</cp:lastModifiedBy>
  <cp:revision>236</cp:revision>
  <dcterms:created xsi:type="dcterms:W3CDTF">2010-03-07T18:28:52Z</dcterms:created>
  <dcterms:modified xsi:type="dcterms:W3CDTF">2013-01-26T14:32:35Z</dcterms:modified>
</cp:coreProperties>
</file>