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DC1E8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71" autoAdjust="0"/>
    <p:restoredTop sz="94624" autoAdjust="0"/>
  </p:normalViewPr>
  <p:slideViewPr>
    <p:cSldViewPr>
      <p:cViewPr varScale="1">
        <p:scale>
          <a:sx n="83" d="100"/>
          <a:sy n="83" d="100"/>
        </p:scale>
        <p:origin x="-168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11ACB0D-2E34-438F-A9DE-5B660E192C29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EDAC46B-0B1D-46CE-8FF0-FF433DA92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8ED632-BD6F-4CBF-9372-E8D188582AB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02413-B9CC-4D7B-A497-87DB13776CBE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DCA88-F6E6-4844-976A-383B75A6D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64148-ED37-428D-A23F-20DF0555B457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4968E-54D7-4776-8BB1-27D013240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2B3AA-D416-472A-9894-9B57762A8FE0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AE3D9-6490-4A37-9434-21860947D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55DA2-B71B-4197-BBC9-66CBC07ACE41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1BA2F-934F-4891-85A0-6C6FC0E0E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28BF3-2D6C-4EF3-8688-ACBE7D118AD8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80579-FCA0-4860-8332-8387672D5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AC582-1F97-4378-8333-C6BBCDCE02EA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A40F9-4298-43CE-9B75-3B0E4859B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A2270-2CEE-4830-A143-0B1C881239E8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4C85E-3647-4B2C-BD52-77A0EEFFA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D7ECE-2F59-43BB-8615-C1EEDFA89122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A2DA0-4D14-45CB-8A49-158DB244D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2C0B2-32F6-46A5-94F0-1978185B2C04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2172F-AB40-42F1-9065-A182A1067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3F6B9-7CB6-4116-AB66-6CD4BA4631B5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F150F-F0B6-4CDC-AAF2-8B88BAA21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2DEBA-6A2F-4902-A134-F1AFFED57C3E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21E8E-146A-413F-8E7A-ED9315B33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CB5928-BAC1-4B59-A933-735E496DD044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9EF037-4CF4-4EBD-B54C-93437227A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6" r:id="rId9"/>
    <p:sldLayoutId id="2147483677" r:id="rId10"/>
    <p:sldLayoutId id="214748367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84784"/>
            <a:ext cx="9144000" cy="331236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600" i="1" cap="all" dirty="0" smtClean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Суффиксы</a:t>
            </a:r>
            <a:br>
              <a:rPr lang="ru-RU" sz="9600" i="1" cap="all" dirty="0" smtClean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</a:br>
            <a:r>
              <a:rPr lang="ru-RU" sz="9600" i="1" cap="all" dirty="0" smtClean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Причастий</a:t>
            </a:r>
            <a:endParaRPr lang="ru-RU" sz="9600" i="1" cap="all" dirty="0">
              <a:ln w="0"/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advTm="33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57298"/>
            <a:ext cx="8034686" cy="199969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/>
              <a:t>                       </a:t>
            </a:r>
            <a:r>
              <a:rPr lang="ru-RU" sz="6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Действительные*                            причастия</a:t>
            </a:r>
            <a:endParaRPr lang="ru-RU" sz="6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63" y="4581525"/>
            <a:ext cx="8393112" cy="1655763"/>
          </a:xfrm>
        </p:spPr>
        <p:txBody>
          <a:bodyPr/>
          <a:lstStyle/>
          <a:p>
            <a:pPr algn="ctr"/>
            <a:r>
              <a:rPr lang="ru-RU" sz="3600" smtClean="0"/>
              <a:t>*Главное  слово само совершает действие</a:t>
            </a:r>
          </a:p>
        </p:txBody>
      </p:sp>
    </p:spTree>
  </p:cSld>
  <p:clrMapOvr>
    <a:masterClrMapping/>
  </p:clrMapOvr>
  <p:transition advTm="39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357313"/>
            <a:ext cx="8929688" cy="55006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smtClean="0"/>
              <a:t>                             </a:t>
            </a:r>
          </a:p>
          <a:p>
            <a:pPr>
              <a:buFont typeface="Wingdings 2" pitchFamily="18" charset="2"/>
              <a:buNone/>
            </a:pPr>
            <a:r>
              <a:rPr lang="ru-RU" sz="2800" smtClean="0"/>
              <a:t> </a:t>
            </a:r>
          </a:p>
          <a:p>
            <a:pPr>
              <a:buFont typeface="Wingdings 2" pitchFamily="18" charset="2"/>
              <a:buNone/>
            </a:pPr>
            <a:r>
              <a:rPr lang="ru-RU" sz="2800" smtClean="0"/>
              <a:t> </a:t>
            </a:r>
          </a:p>
          <a:p>
            <a:pPr>
              <a:buFont typeface="Wingdings 2" pitchFamily="18" charset="2"/>
              <a:buNone/>
            </a:pPr>
            <a:endParaRPr lang="ru-RU" sz="2800" smtClean="0">
              <a:solidFill>
                <a:srgbClr val="002060"/>
              </a:solidFill>
            </a:endParaRPr>
          </a:p>
          <a:p>
            <a:pPr>
              <a:buFont typeface="Wingdings 2" pitchFamily="18" charset="2"/>
              <a:buNone/>
            </a:pPr>
            <a:endParaRPr lang="ru-RU" sz="3200" smtClean="0">
              <a:solidFill>
                <a:srgbClr val="00206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z="2800" smtClean="0"/>
              <a:t> </a:t>
            </a:r>
          </a:p>
          <a:p>
            <a:endParaRPr lang="ru-RU" sz="3600" smtClean="0"/>
          </a:p>
          <a:p>
            <a:endParaRPr lang="ru-RU" sz="3600" smtClean="0"/>
          </a:p>
          <a:p>
            <a:r>
              <a:rPr lang="ru-RU" sz="3600" smtClean="0"/>
              <a:t>они борются — </a:t>
            </a:r>
            <a:r>
              <a:rPr lang="ru-RU" sz="3600" b="1" smtClean="0"/>
              <a:t>ющ</a:t>
            </a:r>
            <a:r>
              <a:rPr lang="ru-RU" sz="2800" smtClean="0"/>
              <a:t>          </a:t>
            </a:r>
            <a:r>
              <a:rPr lang="ru-RU" sz="3600" smtClean="0"/>
              <a:t>они клеят — </a:t>
            </a:r>
            <a:r>
              <a:rPr lang="ru-RU" sz="3600" b="1" smtClean="0"/>
              <a:t>ящ</a:t>
            </a: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85750" y="142875"/>
            <a:ext cx="8643938" cy="10826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DC1E8B"/>
                </a:solidFill>
              </a:rPr>
              <a:t/>
            </a:r>
            <a:br>
              <a:rPr lang="ru-RU" i="1" dirty="0" smtClean="0">
                <a:solidFill>
                  <a:srgbClr val="DC1E8B"/>
                </a:solidFill>
              </a:rPr>
            </a:br>
            <a:r>
              <a:rPr lang="ru-RU" i="1" dirty="0" smtClean="0">
                <a:solidFill>
                  <a:srgbClr val="DC1E8B"/>
                </a:solidFill>
              </a:rPr>
              <a:t>              </a:t>
            </a:r>
            <a:r>
              <a:rPr lang="ru-RU" sz="4900" b="1" i="1" dirty="0" smtClean="0">
                <a:solidFill>
                  <a:srgbClr val="DC1E8B"/>
                </a:solidFill>
              </a:rPr>
              <a:t>Настоящее время</a:t>
            </a:r>
            <a:endParaRPr lang="ru-RU" sz="4900" b="1" i="1" dirty="0">
              <a:solidFill>
                <a:srgbClr val="DC1E8B"/>
              </a:solidFill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839200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714375" y="1357313"/>
            <a:ext cx="3500438" cy="5715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-</a:t>
            </a:r>
            <a:r>
              <a:rPr lang="ru-RU" sz="4000" dirty="0" err="1">
                <a:solidFill>
                  <a:srgbClr val="FF0000"/>
                </a:solidFill>
              </a:rPr>
              <a:t>ущ</a:t>
            </a:r>
            <a:r>
              <a:rPr lang="ru-RU" sz="4000" dirty="0"/>
              <a:t> </a:t>
            </a:r>
            <a:r>
              <a:rPr lang="ru-RU" dirty="0"/>
              <a:t> </a:t>
            </a:r>
            <a:r>
              <a:rPr lang="ru-RU" sz="2400" dirty="0">
                <a:solidFill>
                  <a:schemeClr val="tx1"/>
                </a:solidFill>
              </a:rPr>
              <a:t>от 1 </a:t>
            </a:r>
            <a:r>
              <a:rPr lang="ru-RU" sz="2400" dirty="0" err="1">
                <a:solidFill>
                  <a:schemeClr val="tx1"/>
                </a:solidFill>
              </a:rPr>
              <a:t>спр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857750" y="1285875"/>
            <a:ext cx="3357563" cy="71437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-</a:t>
            </a:r>
            <a:r>
              <a:rPr lang="ru-RU" sz="4000" dirty="0" err="1">
                <a:solidFill>
                  <a:srgbClr val="FF0000"/>
                </a:solidFill>
              </a:rPr>
              <a:t>ащ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от 2 </a:t>
            </a:r>
            <a:r>
              <a:rPr lang="ru-RU" sz="2400" dirty="0" err="1">
                <a:solidFill>
                  <a:schemeClr val="tx1"/>
                </a:solidFill>
              </a:rPr>
              <a:t>спр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14375" y="2214563"/>
            <a:ext cx="3500438" cy="64293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-</a:t>
            </a:r>
            <a:r>
              <a:rPr lang="ru-RU" sz="4000" dirty="0" err="1">
                <a:solidFill>
                  <a:srgbClr val="FF0000"/>
                </a:solidFill>
              </a:rPr>
              <a:t>ющ</a:t>
            </a:r>
            <a:r>
              <a:rPr lang="ru-RU" dirty="0"/>
              <a:t>  </a:t>
            </a:r>
            <a:r>
              <a:rPr lang="ru-RU" sz="2400" dirty="0">
                <a:solidFill>
                  <a:schemeClr val="tx1"/>
                </a:solidFill>
              </a:rPr>
              <a:t>от 1 </a:t>
            </a:r>
            <a:r>
              <a:rPr lang="ru-RU" sz="2400" dirty="0" err="1">
                <a:solidFill>
                  <a:schemeClr val="tx1"/>
                </a:solidFill>
              </a:rPr>
              <a:t>спр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786313" y="2357438"/>
            <a:ext cx="3643312" cy="5715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</a:rPr>
              <a:t>-</a:t>
            </a:r>
            <a:r>
              <a:rPr lang="ru-RU" sz="4000" dirty="0" err="1">
                <a:solidFill>
                  <a:srgbClr val="FF0000"/>
                </a:solidFill>
              </a:rPr>
              <a:t>ящ</a:t>
            </a:r>
            <a:r>
              <a:rPr lang="ru-RU" sz="4000" dirty="0"/>
              <a:t>   </a:t>
            </a:r>
            <a:r>
              <a:rPr lang="ru-RU" sz="2400" dirty="0">
                <a:solidFill>
                  <a:schemeClr val="tx1"/>
                </a:solidFill>
              </a:rPr>
              <a:t>от 2 </a:t>
            </a:r>
            <a:r>
              <a:rPr lang="ru-RU" sz="2400" dirty="0" err="1">
                <a:solidFill>
                  <a:schemeClr val="tx1"/>
                </a:solidFill>
              </a:rPr>
              <a:t>спр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0" y="3286125"/>
            <a:ext cx="4214813" cy="5715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</a:rPr>
              <a:t> •бор</a:t>
            </a:r>
            <a:r>
              <a:rPr lang="ru-RU" sz="3600" b="1" i="1" dirty="0">
                <a:solidFill>
                  <a:srgbClr val="002060"/>
                </a:solidFill>
              </a:rPr>
              <a:t>ющ</a:t>
            </a:r>
            <a:r>
              <a:rPr lang="ru-RU" sz="3200" dirty="0">
                <a:solidFill>
                  <a:srgbClr val="002060"/>
                </a:solidFill>
              </a:rPr>
              <a:t>ийся</a:t>
            </a:r>
            <a:endParaRPr lang="ru-RU" sz="3200" dirty="0"/>
          </a:p>
        </p:txBody>
      </p:sp>
      <p:sp>
        <p:nvSpPr>
          <p:cNvPr id="12" name="Овал 11"/>
          <p:cNvSpPr/>
          <p:nvPr/>
        </p:nvSpPr>
        <p:spPr>
          <a:xfrm>
            <a:off x="5072063" y="3429000"/>
            <a:ext cx="3357562" cy="5715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</a:rPr>
              <a:t>•кле</a:t>
            </a:r>
            <a:r>
              <a:rPr lang="ru-RU" sz="3600" b="1" i="1" dirty="0">
                <a:solidFill>
                  <a:srgbClr val="002060"/>
                </a:solidFill>
              </a:rPr>
              <a:t>ящ</a:t>
            </a:r>
            <a:r>
              <a:rPr lang="ru-RU" sz="3200" dirty="0">
                <a:solidFill>
                  <a:srgbClr val="002060"/>
                </a:solidFill>
              </a:rPr>
              <a:t>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214313" y="3929063"/>
            <a:ext cx="4000500" cy="5715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</a:rPr>
              <a:t>•стел</a:t>
            </a:r>
            <a:r>
              <a:rPr lang="ru-RU" sz="3600" b="1" i="1" dirty="0">
                <a:solidFill>
                  <a:srgbClr val="002060"/>
                </a:solidFill>
              </a:rPr>
              <a:t>ющ</a:t>
            </a:r>
            <a:r>
              <a:rPr lang="ru-RU" sz="3200" dirty="0">
                <a:solidFill>
                  <a:srgbClr val="002060"/>
                </a:solidFill>
              </a:rPr>
              <a:t>ийся</a:t>
            </a:r>
            <a:endParaRPr lang="ru-RU" sz="3200" dirty="0"/>
          </a:p>
        </p:txBody>
      </p:sp>
      <p:sp>
        <p:nvSpPr>
          <p:cNvPr id="15" name="Овал 14"/>
          <p:cNvSpPr/>
          <p:nvPr/>
        </p:nvSpPr>
        <p:spPr>
          <a:xfrm>
            <a:off x="5000625" y="4000500"/>
            <a:ext cx="3643313" cy="5715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</a:rPr>
              <a:t>•вид</a:t>
            </a:r>
            <a:r>
              <a:rPr lang="ru-RU" sz="3600" b="1" i="1" dirty="0">
                <a:solidFill>
                  <a:srgbClr val="002060"/>
                </a:solidFill>
              </a:rPr>
              <a:t>ящ</a:t>
            </a:r>
            <a:r>
              <a:rPr lang="ru-RU" sz="3200" dirty="0">
                <a:solidFill>
                  <a:srgbClr val="002060"/>
                </a:solidFill>
              </a:rPr>
              <a:t>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357188" y="4572000"/>
            <a:ext cx="3500437" cy="5715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</a:rPr>
              <a:t>•леле</a:t>
            </a:r>
            <a:r>
              <a:rPr lang="ru-RU" sz="3600" b="1" i="1" dirty="0">
                <a:solidFill>
                  <a:srgbClr val="002060"/>
                </a:solidFill>
              </a:rPr>
              <a:t>ющ</a:t>
            </a:r>
            <a:r>
              <a:rPr lang="ru-RU" sz="3200" dirty="0">
                <a:solidFill>
                  <a:srgbClr val="002060"/>
                </a:solidFill>
              </a:rPr>
              <a:t>ий</a:t>
            </a:r>
            <a:endParaRPr lang="ru-RU" sz="3200" dirty="0"/>
          </a:p>
        </p:txBody>
      </p:sp>
      <p:sp>
        <p:nvSpPr>
          <p:cNvPr id="17" name="Овал 16"/>
          <p:cNvSpPr/>
          <p:nvPr/>
        </p:nvSpPr>
        <p:spPr>
          <a:xfrm>
            <a:off x="5143500" y="4572000"/>
            <a:ext cx="3643313" cy="64293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</a:rPr>
              <a:t>•слыш</a:t>
            </a:r>
            <a:r>
              <a:rPr lang="ru-RU" sz="3600" b="1" i="1" dirty="0">
                <a:solidFill>
                  <a:srgbClr val="002060"/>
                </a:solidFill>
              </a:rPr>
              <a:t>ащ</a:t>
            </a:r>
            <a:r>
              <a:rPr lang="ru-RU" sz="3200" dirty="0">
                <a:solidFill>
                  <a:srgbClr val="002060"/>
                </a:solidFill>
              </a:rPr>
              <a:t>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advTm="580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0" presetClass="entr" presetSubtype="0" fill="hold" nodeType="withEffect">
                                  <p:stCondLst>
                                    <p:cond delay="2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0" presetClass="entr" presetSubtype="0" fill="hold" nodeType="withEffect">
                                  <p:stCondLst>
                                    <p:cond delay="2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0" presetClass="entr" presetSubtype="0" fill="hold" nodeType="withEffect">
                                  <p:stCondLst>
                                    <p:cond delay="28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0" presetClass="entr" presetSubtype="0" fill="hold" nodeType="withEffect">
                                  <p:stCondLst>
                                    <p:cond delay="3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0" presetClass="entr" presetSubtype="0" fill="hold" nodeType="withEffect">
                                  <p:stCondLst>
                                    <p:cond delay="3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0" presetClass="entr" presetSubtype="0" fill="hold" nodeType="withEffect">
                                  <p:stCondLst>
                                    <p:cond delay="38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6202"/>
                            </p:stCondLst>
                            <p:childTnLst>
                              <p:par>
                                <p:cTn id="5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28813"/>
            <a:ext cx="8401050" cy="4637087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200" dirty="0" smtClean="0"/>
              <a:t>   Инфинитив</a:t>
            </a:r>
            <a:r>
              <a:rPr lang="ru-RU" sz="4200" dirty="0" smtClean="0">
                <a:solidFill>
                  <a:srgbClr val="C00000"/>
                </a:solidFill>
              </a:rPr>
              <a:t>   </a:t>
            </a:r>
            <a:r>
              <a:rPr lang="ru-RU" sz="4200" dirty="0" smtClean="0"/>
              <a:t>+   </a:t>
            </a:r>
            <a:r>
              <a:rPr lang="ru-RU" sz="5200" dirty="0" err="1" smtClean="0">
                <a:solidFill>
                  <a:srgbClr val="C00000"/>
                </a:solidFill>
              </a:rPr>
              <a:t>ш</a:t>
            </a:r>
            <a:r>
              <a:rPr lang="ru-RU" sz="4200" dirty="0" smtClean="0">
                <a:solidFill>
                  <a:srgbClr val="C00000"/>
                </a:solidFill>
              </a:rPr>
              <a:t> —   </a:t>
            </a:r>
            <a:r>
              <a:rPr lang="ru-RU" sz="4200" dirty="0" err="1" smtClean="0">
                <a:solidFill>
                  <a:schemeClr val="tx2"/>
                </a:solidFill>
              </a:rPr>
              <a:t>пч</a:t>
            </a:r>
            <a:endParaRPr lang="ru-RU" sz="4200" dirty="0" smtClean="0">
              <a:solidFill>
                <a:schemeClr val="tx2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200" dirty="0" smtClean="0"/>
              <a:t>            |                  </a:t>
            </a:r>
            <a:r>
              <a:rPr lang="ru-RU" sz="5200" dirty="0" err="1" smtClean="0">
                <a:solidFill>
                  <a:srgbClr val="C00000"/>
                </a:solidFill>
              </a:rPr>
              <a:t>вш</a:t>
            </a:r>
            <a:r>
              <a:rPr lang="ru-RU" sz="5200" dirty="0" smtClean="0">
                <a:solidFill>
                  <a:srgbClr val="C00000"/>
                </a:solidFill>
              </a:rPr>
              <a:t> </a:t>
            </a:r>
            <a:r>
              <a:rPr lang="ru-RU" sz="4200" dirty="0" smtClean="0">
                <a:solidFill>
                  <a:srgbClr val="C00000"/>
                </a:solidFill>
              </a:rPr>
              <a:t>—   </a:t>
            </a:r>
            <a:r>
              <a:rPr lang="ru-RU" sz="4200" dirty="0" err="1" smtClean="0">
                <a:solidFill>
                  <a:schemeClr val="tx2"/>
                </a:solidFill>
              </a:rPr>
              <a:t>пч</a:t>
            </a:r>
            <a:endParaRPr lang="ru-RU" sz="4200" dirty="0" smtClean="0">
              <a:solidFill>
                <a:schemeClr val="tx2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200" b="1" dirty="0" smtClean="0">
                <a:solidFill>
                  <a:srgbClr val="7030A0"/>
                </a:solidFill>
              </a:rPr>
              <a:t>суффикс сохранить (!)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4200" dirty="0" smtClean="0">
                <a:solidFill>
                  <a:schemeClr val="tx2"/>
                </a:solidFill>
              </a:rPr>
              <a:t>лаять</a:t>
            </a:r>
            <a:r>
              <a:rPr lang="ru-RU" sz="3800" dirty="0" smtClean="0">
                <a:solidFill>
                  <a:schemeClr val="tx2"/>
                </a:solidFill>
              </a:rPr>
              <a:t> + </a:t>
            </a:r>
            <a:r>
              <a:rPr lang="ru-RU" sz="4700" b="1" i="1" dirty="0" err="1" smtClean="0">
                <a:solidFill>
                  <a:schemeClr val="tx2"/>
                </a:solidFill>
              </a:rPr>
              <a:t>вш</a:t>
            </a:r>
            <a:r>
              <a:rPr lang="ru-RU" sz="3800" dirty="0" smtClean="0">
                <a:solidFill>
                  <a:schemeClr val="tx2"/>
                </a:solidFill>
              </a:rPr>
              <a:t>  —   </a:t>
            </a:r>
            <a:r>
              <a:rPr lang="ru-RU" sz="4200" dirty="0" smtClean="0">
                <a:solidFill>
                  <a:schemeClr val="tx2"/>
                </a:solidFill>
              </a:rPr>
              <a:t>лая</a:t>
            </a:r>
            <a:r>
              <a:rPr lang="ru-RU" sz="4200" dirty="0" smtClean="0">
                <a:solidFill>
                  <a:srgbClr val="DC1E8B"/>
                </a:solidFill>
              </a:rPr>
              <a:t>вш</a:t>
            </a:r>
            <a:r>
              <a:rPr lang="ru-RU" sz="4200" dirty="0" smtClean="0">
                <a:solidFill>
                  <a:schemeClr val="tx2"/>
                </a:solidFill>
              </a:rPr>
              <a:t>ий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4200" dirty="0" smtClean="0">
                <a:solidFill>
                  <a:srgbClr val="002060"/>
                </a:solidFill>
              </a:rPr>
              <a:t>видеть</a:t>
            </a:r>
            <a:r>
              <a:rPr lang="ru-RU" sz="3800" dirty="0" smtClean="0">
                <a:solidFill>
                  <a:srgbClr val="002060"/>
                </a:solidFill>
              </a:rPr>
              <a:t> + </a:t>
            </a:r>
            <a:r>
              <a:rPr lang="ru-RU" sz="4700" b="1" i="1" dirty="0" err="1" smtClean="0">
                <a:solidFill>
                  <a:srgbClr val="002060"/>
                </a:solidFill>
              </a:rPr>
              <a:t>вш</a:t>
            </a:r>
            <a:r>
              <a:rPr lang="ru-RU" sz="3800" dirty="0" smtClean="0">
                <a:solidFill>
                  <a:srgbClr val="002060"/>
                </a:solidFill>
              </a:rPr>
              <a:t>   —  </a:t>
            </a:r>
            <a:r>
              <a:rPr lang="ru-RU" sz="4200" dirty="0" smtClean="0">
                <a:solidFill>
                  <a:srgbClr val="002060"/>
                </a:solidFill>
              </a:rPr>
              <a:t>виде</a:t>
            </a:r>
            <a:r>
              <a:rPr lang="ru-RU" sz="4200" dirty="0" smtClean="0">
                <a:solidFill>
                  <a:srgbClr val="DC1E8B"/>
                </a:solidFill>
              </a:rPr>
              <a:t>вш</a:t>
            </a:r>
            <a:r>
              <a:rPr lang="ru-RU" sz="4200" dirty="0" smtClean="0">
                <a:solidFill>
                  <a:srgbClr val="002060"/>
                </a:solidFill>
              </a:rPr>
              <a:t>ий</a:t>
            </a:r>
            <a:r>
              <a:rPr lang="ru-RU" sz="4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4200" dirty="0" smtClean="0">
                <a:solidFill>
                  <a:srgbClr val="002060"/>
                </a:solidFill>
              </a:rPr>
              <a:t>слышать + </a:t>
            </a:r>
            <a:r>
              <a:rPr lang="ru-RU" sz="4700" b="1" i="1" dirty="0" err="1" smtClean="0">
                <a:solidFill>
                  <a:srgbClr val="002060"/>
                </a:solidFill>
              </a:rPr>
              <a:t>вш</a:t>
            </a:r>
            <a:r>
              <a:rPr lang="ru-RU" sz="4200" dirty="0" smtClean="0">
                <a:solidFill>
                  <a:srgbClr val="002060"/>
                </a:solidFill>
              </a:rPr>
              <a:t>  —  слыша</a:t>
            </a:r>
            <a:r>
              <a:rPr lang="ru-RU" sz="4200" dirty="0" smtClean="0">
                <a:solidFill>
                  <a:srgbClr val="DC1E8B"/>
                </a:solidFill>
              </a:rPr>
              <a:t>вш</a:t>
            </a:r>
            <a:r>
              <a:rPr lang="ru-RU" sz="4200" dirty="0" smtClean="0">
                <a:solidFill>
                  <a:srgbClr val="002060"/>
                </a:solidFill>
              </a:rPr>
              <a:t>ий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4200" dirty="0" smtClean="0">
                <a:solidFill>
                  <a:srgbClr val="002060"/>
                </a:solidFill>
              </a:rPr>
              <a:t>нести</a:t>
            </a:r>
            <a:r>
              <a:rPr lang="ru-RU" sz="3600" dirty="0" smtClean="0">
                <a:solidFill>
                  <a:srgbClr val="002060"/>
                </a:solidFill>
              </a:rPr>
              <a:t> + </a:t>
            </a:r>
            <a:r>
              <a:rPr lang="ru-RU" sz="4700" b="1" i="1" dirty="0" err="1" smtClean="0">
                <a:solidFill>
                  <a:srgbClr val="002060"/>
                </a:solidFill>
              </a:rPr>
              <a:t>ш</a:t>
            </a:r>
            <a:r>
              <a:rPr lang="ru-RU" sz="3600" dirty="0" smtClean="0">
                <a:solidFill>
                  <a:srgbClr val="002060"/>
                </a:solidFill>
              </a:rPr>
              <a:t>   —  </a:t>
            </a:r>
            <a:r>
              <a:rPr lang="ru-RU" sz="4200" dirty="0" smtClean="0">
                <a:solidFill>
                  <a:srgbClr val="002060"/>
                </a:solidFill>
              </a:rPr>
              <a:t>нёс</a:t>
            </a:r>
            <a:r>
              <a:rPr lang="ru-RU" sz="4200" dirty="0" smtClean="0">
                <a:solidFill>
                  <a:srgbClr val="DC1E8B"/>
                </a:solidFill>
              </a:rPr>
              <a:t>ш</a:t>
            </a:r>
            <a:r>
              <a:rPr lang="ru-RU" sz="4200" dirty="0" smtClean="0">
                <a:solidFill>
                  <a:srgbClr val="002060"/>
                </a:solidFill>
              </a:rPr>
              <a:t>ий</a:t>
            </a:r>
            <a:endParaRPr lang="ru-RU" sz="4200" dirty="0">
              <a:solidFill>
                <a:srgbClr val="002060"/>
              </a:solidFill>
            </a:endParaRPr>
          </a:p>
        </p:txBody>
      </p:sp>
      <p:sp>
        <p:nvSpPr>
          <p:cNvPr id="18434" name="Заголовок 2"/>
          <p:cNvSpPr>
            <a:spLocks noGrp="1"/>
          </p:cNvSpPr>
          <p:nvPr>
            <p:ph type="title"/>
          </p:nvPr>
        </p:nvSpPr>
        <p:spPr>
          <a:xfrm>
            <a:off x="642938" y="357188"/>
            <a:ext cx="8229600" cy="857250"/>
          </a:xfrm>
        </p:spPr>
        <p:txBody>
          <a:bodyPr/>
          <a:lstStyle/>
          <a:p>
            <a:pPr algn="ctr"/>
            <a:r>
              <a:rPr lang="ru-RU" sz="4400" i="1" smtClean="0">
                <a:solidFill>
                  <a:srgbClr val="DC1E8B"/>
                </a:solidFill>
              </a:rPr>
              <a:t>      </a:t>
            </a:r>
            <a:r>
              <a:rPr lang="ru-RU" sz="4400" b="1" i="1" smtClean="0">
                <a:solidFill>
                  <a:srgbClr val="DC1E8B"/>
                </a:solidFill>
              </a:rPr>
              <a:t>Прошедшее  время</a:t>
            </a: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43938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76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1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27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38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grpId="0" nodeType="withEffect">
                                  <p:stCondLst>
                                    <p:cond delay="49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964488" cy="302433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smtClean="0">
                <a:latin typeface="Times New Roman" pitchFamily="18" charset="0"/>
                <a:cs typeface="Times New Roman" pitchFamily="18" charset="0"/>
              </a:rPr>
              <a:t>Страдательные* причастия</a:t>
            </a:r>
            <a:r>
              <a:rPr lang="ru-RU" sz="6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smtClean="0">
                <a:latin typeface="Times New Roman" pitchFamily="18" charset="0"/>
                <a:cs typeface="Times New Roman" pitchFamily="18" charset="0"/>
              </a:rPr>
            </a:br>
            <a:endParaRPr lang="ru-RU" sz="6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Текст 2"/>
          <p:cNvSpPr>
            <a:spLocks noGrp="1"/>
          </p:cNvSpPr>
          <p:nvPr>
            <p:ph type="body" idx="1"/>
          </p:nvPr>
        </p:nvSpPr>
        <p:spPr>
          <a:xfrm>
            <a:off x="428625" y="4868863"/>
            <a:ext cx="8129588" cy="1728787"/>
          </a:xfrm>
        </p:spPr>
        <p:txBody>
          <a:bodyPr/>
          <a:lstStyle/>
          <a:p>
            <a:pPr algn="ctr"/>
            <a:r>
              <a:rPr lang="ru-RU" sz="4000" smtClean="0"/>
              <a:t>*Главное  слово не само совершает действие</a:t>
            </a:r>
          </a:p>
        </p:txBody>
      </p:sp>
    </p:spTree>
  </p:cSld>
  <p:clrMapOvr>
    <a:masterClrMapping/>
  </p:clrMapOvr>
  <p:transition advTm="46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229600" cy="1143000"/>
          </a:xfrm>
        </p:spPr>
        <p:txBody>
          <a:bodyPr/>
          <a:lstStyle/>
          <a:p>
            <a:pPr algn="ctr"/>
            <a:r>
              <a:rPr lang="ru-RU" sz="4400" b="1" i="1" smtClean="0">
                <a:solidFill>
                  <a:srgbClr val="DC1E8B"/>
                </a:solidFill>
              </a:rPr>
              <a:t>         Настоящее время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50"/>
            <a:ext cx="9001125" cy="5429250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                                                     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 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100" dirty="0" smtClean="0">
                <a:solidFill>
                  <a:schemeClr val="accent1"/>
                </a:solidFill>
              </a:rPr>
              <a:t>•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4600" dirty="0" smtClean="0">
              <a:solidFill>
                <a:srgbClr val="002060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600" dirty="0" smtClean="0">
                <a:solidFill>
                  <a:srgbClr val="002060"/>
                </a:solidFill>
              </a:rPr>
              <a:t>•вести-(мы) ведём             • видеть-(мы) видим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600" dirty="0" smtClean="0">
                <a:solidFill>
                  <a:srgbClr val="002060"/>
                </a:solidFill>
              </a:rPr>
              <a:t>                                                        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100" dirty="0" smtClean="0">
                <a:solidFill>
                  <a:srgbClr val="002060"/>
                </a:solidFill>
              </a:rPr>
              <a:t>•</a:t>
            </a:r>
            <a:r>
              <a:rPr lang="ru-RU" sz="4600" dirty="0" smtClean="0">
                <a:solidFill>
                  <a:srgbClr val="002060"/>
                </a:solidFill>
              </a:rPr>
              <a:t>нести-(мы) несём            •слышать(мы)слышим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600" dirty="0" smtClean="0">
                <a:solidFill>
                  <a:srgbClr val="002060"/>
                </a:solidFill>
              </a:rPr>
              <a:t>                                           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100" dirty="0" smtClean="0">
                <a:solidFill>
                  <a:srgbClr val="002060"/>
                </a:solidFill>
              </a:rPr>
              <a:t>•</a:t>
            </a:r>
            <a:r>
              <a:rPr lang="ru-RU" sz="4600" dirty="0" smtClean="0">
                <a:solidFill>
                  <a:srgbClr val="002060"/>
                </a:solidFill>
              </a:rPr>
              <a:t>лелеять-(мы) лелеем</a:t>
            </a:r>
            <a:r>
              <a:rPr lang="ru-RU" sz="4100" dirty="0" smtClean="0">
                <a:solidFill>
                  <a:srgbClr val="002060"/>
                </a:solidFill>
              </a:rPr>
              <a:t>                                                    	  </a:t>
            </a:r>
            <a:r>
              <a:rPr lang="ru-RU" sz="4100" dirty="0" smtClean="0">
                <a:solidFill>
                  <a:schemeClr val="accent1"/>
                </a:solidFill>
              </a:rPr>
              <a:t>                                           </a:t>
            </a:r>
            <a:r>
              <a:rPr lang="ru-RU" sz="4600" b="1" i="1" dirty="0" smtClean="0">
                <a:solidFill>
                  <a:srgbClr val="C00000"/>
                </a:solidFill>
              </a:rPr>
              <a:t>движимый</a:t>
            </a:r>
            <a:endParaRPr lang="ru-RU" sz="4600" dirty="0" smtClean="0">
              <a:solidFill>
                <a:schemeClr val="accent1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300" b="1" dirty="0" smtClean="0"/>
              <a:t>Образуются только от переходных глаголов</a:t>
            </a:r>
            <a:endParaRPr lang="ru-RU" sz="4300" b="1" dirty="0"/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01063" y="5715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1071563" y="1571625"/>
            <a:ext cx="2786062" cy="50006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</a:rPr>
              <a:t>-</a:t>
            </a:r>
            <a:r>
              <a:rPr lang="ru-RU" sz="4000" dirty="0" err="1">
                <a:solidFill>
                  <a:srgbClr val="C00000"/>
                </a:solidFill>
              </a:rPr>
              <a:t>ом</a:t>
            </a:r>
            <a:r>
              <a:rPr lang="ru-RU" sz="4000" dirty="0"/>
              <a:t> </a:t>
            </a:r>
            <a:r>
              <a:rPr lang="ru-RU" dirty="0">
                <a:solidFill>
                  <a:schemeClr val="tx1"/>
                </a:solidFill>
              </a:rPr>
              <a:t>от 1 </a:t>
            </a:r>
            <a:r>
              <a:rPr lang="ru-RU" dirty="0" err="1">
                <a:solidFill>
                  <a:schemeClr val="tx1"/>
                </a:solidFill>
              </a:rPr>
              <a:t>спр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143000" y="2071688"/>
            <a:ext cx="2571750" cy="64293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</a:rPr>
              <a:t>-</a:t>
            </a:r>
            <a:r>
              <a:rPr lang="ru-RU" sz="4000" dirty="0">
                <a:solidFill>
                  <a:srgbClr val="C00000"/>
                </a:solidFill>
              </a:rPr>
              <a:t>ем</a:t>
            </a:r>
            <a:r>
              <a:rPr lang="ru-RU" sz="2800" dirty="0"/>
              <a:t> </a:t>
            </a:r>
            <a:r>
              <a:rPr lang="ru-RU" dirty="0">
                <a:solidFill>
                  <a:schemeClr val="tx1"/>
                </a:solidFill>
              </a:rPr>
              <a:t>от 1 </a:t>
            </a:r>
            <a:r>
              <a:rPr lang="ru-RU" dirty="0" err="1">
                <a:solidFill>
                  <a:schemeClr val="tx1"/>
                </a:solidFill>
              </a:rPr>
              <a:t>спр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500563" y="1714500"/>
            <a:ext cx="3071812" cy="50006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</a:rPr>
              <a:t>-</a:t>
            </a:r>
            <a:r>
              <a:rPr lang="ru-RU" sz="4000" dirty="0">
                <a:solidFill>
                  <a:srgbClr val="C00000"/>
                </a:solidFill>
              </a:rPr>
              <a:t>им</a:t>
            </a:r>
            <a:r>
              <a:rPr lang="ru-RU" sz="2800" dirty="0"/>
              <a:t> </a:t>
            </a:r>
            <a:r>
              <a:rPr lang="ru-RU" dirty="0">
                <a:solidFill>
                  <a:schemeClr val="tx1"/>
                </a:solidFill>
              </a:rPr>
              <a:t>от 2 </a:t>
            </a:r>
            <a:r>
              <a:rPr lang="ru-RU" dirty="0" err="1">
                <a:solidFill>
                  <a:schemeClr val="tx1"/>
                </a:solidFill>
              </a:rPr>
              <a:t>спр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28625" y="3429000"/>
            <a:ext cx="2928938" cy="50006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</a:rPr>
              <a:t>вед</a:t>
            </a:r>
            <a:r>
              <a:rPr lang="ru-RU" sz="3200" b="1" i="1" dirty="0">
                <a:solidFill>
                  <a:srgbClr val="002060"/>
                </a:solidFill>
              </a:rPr>
              <a:t>ом</a:t>
            </a:r>
            <a:r>
              <a:rPr lang="ru-RU" sz="3200" dirty="0">
                <a:solidFill>
                  <a:srgbClr val="002060"/>
                </a:solidFill>
              </a:rPr>
              <a:t>ый</a:t>
            </a:r>
            <a:endParaRPr lang="ru-RU" sz="3200" dirty="0"/>
          </a:p>
        </p:txBody>
      </p:sp>
      <p:sp>
        <p:nvSpPr>
          <p:cNvPr id="10" name="Овал 9"/>
          <p:cNvSpPr/>
          <p:nvPr/>
        </p:nvSpPr>
        <p:spPr>
          <a:xfrm>
            <a:off x="5357813" y="3357563"/>
            <a:ext cx="2786062" cy="64293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</a:rPr>
              <a:t>вид</a:t>
            </a:r>
            <a:r>
              <a:rPr lang="ru-RU" sz="3200" b="1" i="1" dirty="0">
                <a:solidFill>
                  <a:srgbClr val="002060"/>
                </a:solidFill>
              </a:rPr>
              <a:t>им</a:t>
            </a:r>
            <a:r>
              <a:rPr lang="ru-RU" sz="3200" dirty="0">
                <a:solidFill>
                  <a:srgbClr val="002060"/>
                </a:solidFill>
              </a:rPr>
              <a:t>ый </a:t>
            </a:r>
            <a:endParaRPr lang="ru-RU" sz="3200" dirty="0"/>
          </a:p>
        </p:txBody>
      </p:sp>
      <p:sp>
        <p:nvSpPr>
          <p:cNvPr id="11" name="Овал 10"/>
          <p:cNvSpPr/>
          <p:nvPr/>
        </p:nvSpPr>
        <p:spPr>
          <a:xfrm>
            <a:off x="357188" y="4429125"/>
            <a:ext cx="3000375" cy="50006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</a:rPr>
              <a:t>нес</a:t>
            </a:r>
            <a:r>
              <a:rPr lang="ru-RU" sz="3200" b="1" i="1" dirty="0">
                <a:solidFill>
                  <a:srgbClr val="002060"/>
                </a:solidFill>
              </a:rPr>
              <a:t>ом</a:t>
            </a:r>
            <a:r>
              <a:rPr lang="ru-RU" sz="3200" dirty="0">
                <a:solidFill>
                  <a:srgbClr val="002060"/>
                </a:solidFill>
              </a:rPr>
              <a:t>ый</a:t>
            </a:r>
            <a:endParaRPr lang="ru-RU" sz="3200" dirty="0"/>
          </a:p>
        </p:txBody>
      </p:sp>
      <p:sp>
        <p:nvSpPr>
          <p:cNvPr id="12" name="Овал 11"/>
          <p:cNvSpPr/>
          <p:nvPr/>
        </p:nvSpPr>
        <p:spPr>
          <a:xfrm>
            <a:off x="5000625" y="4429125"/>
            <a:ext cx="3500438" cy="64293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</a:rPr>
              <a:t>слыш</a:t>
            </a:r>
            <a:r>
              <a:rPr lang="ru-RU" sz="3200" b="1" i="1" dirty="0">
                <a:solidFill>
                  <a:srgbClr val="002060"/>
                </a:solidFill>
              </a:rPr>
              <a:t>им</a:t>
            </a:r>
            <a:r>
              <a:rPr lang="ru-RU" sz="3200" dirty="0">
                <a:solidFill>
                  <a:srgbClr val="002060"/>
                </a:solidFill>
              </a:rPr>
              <a:t>ый</a:t>
            </a:r>
            <a:endParaRPr lang="ru-RU" sz="3200" dirty="0"/>
          </a:p>
        </p:txBody>
      </p:sp>
      <p:sp>
        <p:nvSpPr>
          <p:cNvPr id="13" name="Овал 12"/>
          <p:cNvSpPr/>
          <p:nvPr/>
        </p:nvSpPr>
        <p:spPr>
          <a:xfrm>
            <a:off x="428625" y="5357813"/>
            <a:ext cx="3071813" cy="71437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</a:rPr>
              <a:t>леле</a:t>
            </a:r>
            <a:r>
              <a:rPr lang="ru-RU" sz="3200" b="1" i="1" dirty="0">
                <a:solidFill>
                  <a:srgbClr val="002060"/>
                </a:solidFill>
              </a:rPr>
              <a:t>ем</a:t>
            </a:r>
            <a:r>
              <a:rPr lang="ru-RU" sz="3200" dirty="0">
                <a:solidFill>
                  <a:srgbClr val="002060"/>
                </a:solidFill>
              </a:rPr>
              <a:t>ый </a:t>
            </a:r>
            <a:endParaRPr lang="ru-RU" sz="3200" dirty="0"/>
          </a:p>
        </p:txBody>
      </p:sp>
    </p:spTree>
  </p:cSld>
  <p:clrMapOvr>
    <a:masterClrMapping/>
  </p:clrMapOvr>
  <p:transition advTm="610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nodeType="withEffect">
                                  <p:stCondLst>
                                    <p:cond delay="26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nodeType="withEffect">
                                  <p:stCondLst>
                                    <p:cond delay="3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nodeType="withEffect">
                                  <p:stCondLst>
                                    <p:cond delay="40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nodeType="withEffect">
                                  <p:stCondLst>
                                    <p:cond delay="4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0" presetClass="entr" presetSubtype="0" fill="hold" nodeType="withEffect">
                                  <p:stCondLst>
                                    <p:cond delay="5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1000125"/>
          </a:xfrm>
        </p:spPr>
        <p:txBody>
          <a:bodyPr/>
          <a:lstStyle/>
          <a:p>
            <a:pPr algn="ctr"/>
            <a:r>
              <a:rPr lang="ru-RU" sz="4400" b="1" i="1" smtClean="0">
                <a:solidFill>
                  <a:srgbClr val="DC1E8B"/>
                </a:solidFill>
              </a:rPr>
              <a:t>         Прошедшее время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25"/>
            <a:ext cx="9144000" cy="5857875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               • на </a:t>
            </a:r>
            <a:r>
              <a:rPr lang="ru-RU" sz="3200" u="sng" dirty="0" err="1" smtClean="0">
                <a:solidFill>
                  <a:srgbClr val="002060"/>
                </a:solidFill>
              </a:rPr>
              <a:t>ить</a:t>
            </a:r>
            <a:r>
              <a:rPr lang="ru-RU" sz="3200" dirty="0" smtClean="0">
                <a:solidFill>
                  <a:srgbClr val="002060"/>
                </a:solidFill>
              </a:rPr>
              <a:t> - постро</a:t>
            </a:r>
            <a:r>
              <a:rPr lang="ru-RU" sz="3500" b="1" i="1" dirty="0" smtClean="0">
                <a:solidFill>
                  <a:srgbClr val="002060"/>
                </a:solidFill>
              </a:rPr>
              <a:t>енн</a:t>
            </a:r>
            <a:r>
              <a:rPr lang="ru-RU" sz="3200" dirty="0" smtClean="0">
                <a:solidFill>
                  <a:srgbClr val="002060"/>
                </a:solidFill>
              </a:rPr>
              <a:t>ый дом (построить)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               •на </a:t>
            </a:r>
            <a:r>
              <a:rPr lang="ru-RU" sz="3200" u="sng" dirty="0" err="1" smtClean="0">
                <a:solidFill>
                  <a:srgbClr val="002060"/>
                </a:solidFill>
              </a:rPr>
              <a:t>чь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- </a:t>
            </a:r>
            <a:r>
              <a:rPr lang="ru-RU" sz="3200" dirty="0" smtClean="0">
                <a:solidFill>
                  <a:srgbClr val="002060"/>
                </a:solidFill>
              </a:rPr>
              <a:t>испеч</a:t>
            </a:r>
            <a:r>
              <a:rPr lang="ru-RU" sz="3500" b="1" i="1" dirty="0" smtClean="0">
                <a:solidFill>
                  <a:srgbClr val="002060"/>
                </a:solidFill>
              </a:rPr>
              <a:t>ённ</a:t>
            </a:r>
            <a:r>
              <a:rPr lang="ru-RU" sz="3200" dirty="0" smtClean="0">
                <a:solidFill>
                  <a:srgbClr val="002060"/>
                </a:solidFill>
              </a:rPr>
              <a:t>ый пирог (испечь)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               •на </a:t>
            </a:r>
            <a:r>
              <a:rPr lang="ru-RU" sz="3200" u="sng" dirty="0" err="1" smtClean="0">
                <a:solidFill>
                  <a:srgbClr val="002060"/>
                </a:solidFill>
              </a:rPr>
              <a:t>ти</a:t>
            </a:r>
            <a:r>
              <a:rPr lang="ru-RU" sz="3200" dirty="0" smtClean="0">
                <a:solidFill>
                  <a:srgbClr val="002060"/>
                </a:solidFill>
              </a:rPr>
              <a:t> - найд</a:t>
            </a:r>
            <a:r>
              <a:rPr lang="ru-RU" sz="3500" b="1" i="1" dirty="0" smtClean="0">
                <a:solidFill>
                  <a:srgbClr val="002060"/>
                </a:solidFill>
              </a:rPr>
              <a:t>енн</a:t>
            </a:r>
            <a:r>
              <a:rPr lang="ru-RU" sz="3200" dirty="0" smtClean="0">
                <a:solidFill>
                  <a:srgbClr val="002060"/>
                </a:solidFill>
              </a:rPr>
              <a:t>ый кошелёк (найти)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    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              • на </a:t>
            </a:r>
            <a:r>
              <a:rPr lang="ru-RU" sz="3200" u="sng" dirty="0" err="1" smtClean="0">
                <a:solidFill>
                  <a:srgbClr val="002060"/>
                </a:solidFill>
              </a:rPr>
              <a:t>еть</a:t>
            </a:r>
            <a:r>
              <a:rPr lang="ru-RU" sz="3200" dirty="0" smtClean="0">
                <a:solidFill>
                  <a:srgbClr val="002060"/>
                </a:solidFill>
              </a:rPr>
              <a:t> - увиде</a:t>
            </a:r>
            <a:r>
              <a:rPr lang="ru-RU" sz="3500" b="1" i="1" dirty="0" smtClean="0">
                <a:solidFill>
                  <a:srgbClr val="002060"/>
                </a:solidFill>
              </a:rPr>
              <a:t>нн</a:t>
            </a:r>
            <a:r>
              <a:rPr lang="ru-RU" sz="3200" dirty="0" smtClean="0">
                <a:solidFill>
                  <a:srgbClr val="002060"/>
                </a:solidFill>
              </a:rPr>
              <a:t>ый фильм (увидеть)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 smtClean="0"/>
              <a:t>              •</a:t>
            </a:r>
            <a:r>
              <a:rPr lang="ru-RU" sz="3200" dirty="0" smtClean="0">
                <a:solidFill>
                  <a:schemeClr val="accent1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на </a:t>
            </a:r>
            <a:r>
              <a:rPr lang="ru-RU" sz="3200" u="sng" dirty="0" err="1" smtClean="0">
                <a:solidFill>
                  <a:srgbClr val="002060"/>
                </a:solidFill>
              </a:rPr>
              <a:t>ать</a:t>
            </a:r>
            <a:r>
              <a:rPr lang="ru-RU" sz="3200" dirty="0" smtClean="0">
                <a:solidFill>
                  <a:srgbClr val="002060"/>
                </a:solidFill>
              </a:rPr>
              <a:t> - услыша</a:t>
            </a:r>
            <a:r>
              <a:rPr lang="ru-RU" sz="3500" b="1" i="1" dirty="0" smtClean="0">
                <a:solidFill>
                  <a:srgbClr val="002060"/>
                </a:solidFill>
              </a:rPr>
              <a:t>нн</a:t>
            </a:r>
            <a:r>
              <a:rPr lang="ru-RU" sz="3200" dirty="0" smtClean="0">
                <a:solidFill>
                  <a:srgbClr val="002060"/>
                </a:solidFill>
              </a:rPr>
              <a:t>ый рассказ (услышать)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              •на </a:t>
            </a:r>
            <a:r>
              <a:rPr lang="ru-RU" sz="3200" u="sng" dirty="0" smtClean="0">
                <a:solidFill>
                  <a:srgbClr val="002060"/>
                </a:solidFill>
              </a:rPr>
              <a:t>ять</a:t>
            </a:r>
            <a:r>
              <a:rPr lang="ru-RU" sz="3200" dirty="0" smtClean="0">
                <a:solidFill>
                  <a:srgbClr val="002060"/>
                </a:solidFill>
              </a:rPr>
              <a:t> - потеря</a:t>
            </a:r>
            <a:r>
              <a:rPr lang="ru-RU" sz="3500" b="1" i="1" dirty="0" smtClean="0">
                <a:solidFill>
                  <a:srgbClr val="002060"/>
                </a:solidFill>
              </a:rPr>
              <a:t>нн</a:t>
            </a:r>
            <a:r>
              <a:rPr lang="ru-RU" sz="3200" dirty="0" smtClean="0">
                <a:solidFill>
                  <a:srgbClr val="002060"/>
                </a:solidFill>
              </a:rPr>
              <a:t>ый телефон (потерять)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3200" dirty="0" smtClean="0">
              <a:solidFill>
                <a:schemeClr val="accent1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            •заби</a:t>
            </a:r>
            <a:r>
              <a:rPr lang="ru-RU" sz="3500" b="1" i="1" dirty="0" smtClean="0">
                <a:solidFill>
                  <a:srgbClr val="002060"/>
                </a:solidFill>
              </a:rPr>
              <a:t>т</a:t>
            </a:r>
            <a:r>
              <a:rPr lang="ru-RU" sz="3200" dirty="0" smtClean="0">
                <a:solidFill>
                  <a:srgbClr val="002060"/>
                </a:solidFill>
              </a:rPr>
              <a:t>ый гол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            •моло</a:t>
            </a:r>
            <a:r>
              <a:rPr lang="ru-RU" sz="3500" b="1" i="1" dirty="0" smtClean="0">
                <a:solidFill>
                  <a:srgbClr val="002060"/>
                </a:solidFill>
              </a:rPr>
              <a:t>т</a:t>
            </a:r>
            <a:r>
              <a:rPr lang="ru-RU" sz="3200" dirty="0" smtClean="0">
                <a:solidFill>
                  <a:srgbClr val="002060"/>
                </a:solidFill>
              </a:rPr>
              <a:t>ый кофе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            •разли</a:t>
            </a:r>
            <a:r>
              <a:rPr lang="ru-RU" sz="3800" b="1" i="1" dirty="0" smtClean="0">
                <a:solidFill>
                  <a:srgbClr val="002060"/>
                </a:solidFill>
              </a:rPr>
              <a:t>т</a:t>
            </a:r>
            <a:r>
              <a:rPr lang="ru-RU" sz="3200" dirty="0" smtClean="0">
                <a:solidFill>
                  <a:srgbClr val="002060"/>
                </a:solidFill>
              </a:rPr>
              <a:t>ый чай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500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0" y="1500188"/>
            <a:ext cx="1547813" cy="50006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err="1">
                <a:solidFill>
                  <a:srgbClr val="FF0000"/>
                </a:solidFill>
              </a:rPr>
              <a:t>енн</a:t>
            </a:r>
            <a:endParaRPr lang="ru-RU" sz="3600" dirty="0"/>
          </a:p>
        </p:txBody>
      </p:sp>
      <p:sp>
        <p:nvSpPr>
          <p:cNvPr id="6" name="Овал 5"/>
          <p:cNvSpPr/>
          <p:nvPr/>
        </p:nvSpPr>
        <p:spPr>
          <a:xfrm>
            <a:off x="0" y="3214688"/>
            <a:ext cx="1285875" cy="5715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err="1">
                <a:solidFill>
                  <a:srgbClr val="FF0000"/>
                </a:solidFill>
              </a:rPr>
              <a:t>нн</a:t>
            </a:r>
            <a:r>
              <a:rPr lang="ru-RU" sz="1400" dirty="0">
                <a:solidFill>
                  <a:schemeClr val="accent1"/>
                </a:solidFill>
              </a:rPr>
              <a:t> 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85750" y="5214938"/>
            <a:ext cx="571500" cy="64293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0000"/>
                </a:solidFill>
              </a:rPr>
              <a:t>т</a:t>
            </a:r>
            <a:endParaRPr lang="ru-RU" sz="3600" dirty="0"/>
          </a:p>
        </p:txBody>
      </p:sp>
    </p:spTree>
  </p:cSld>
  <p:clrMapOvr>
    <a:masterClrMapping/>
  </p:clrMapOvr>
  <p:transition advTm="656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nodeType="withEffect">
                                  <p:stCondLst>
                                    <p:cond delay="14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nodeType="withEffect">
                                  <p:stCondLst>
                                    <p:cond delay="2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nodeType="withEffect">
                                  <p:stCondLst>
                                    <p:cond delay="2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nodeType="withEffect">
                                  <p:stCondLst>
                                    <p:cond delay="3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nodeType="withEffect">
                                  <p:stCondLst>
                                    <p:cond delay="4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nodeType="withEffect">
                                  <p:stCondLst>
                                    <p:cond delay="4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1" presetClass="entr" presetSubtype="0" fill="hold" nodeType="withEffect">
                                  <p:stCondLst>
                                    <p:cond delay="53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1" presetClass="entr" presetSubtype="0" fill="hold" nodeType="withEffect">
                                  <p:stCondLst>
                                    <p:cond delay="56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1" presetClass="entr" presetSubtype="0" fill="hold" nodeType="withEffect">
                                  <p:stCondLst>
                                    <p:cond delay="59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tmFilter="0,0; .5, 1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3">
      <a:dk1>
        <a:sysClr val="windowText" lastClr="000000"/>
      </a:dk1>
      <a:lt1>
        <a:sysClr val="window" lastClr="FFFFFF"/>
      </a:lt1>
      <a:dk2>
        <a:srgbClr val="04617B"/>
      </a:dk2>
      <a:lt2>
        <a:srgbClr val="0075A2"/>
      </a:lt2>
      <a:accent1>
        <a:srgbClr val="FFFFFF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3">
    <a:dk1>
      <a:sysClr val="windowText" lastClr="000000"/>
    </a:dk1>
    <a:lt1>
      <a:sysClr val="window" lastClr="FFFFFF"/>
    </a:lt1>
    <a:dk2>
      <a:srgbClr val="04617B"/>
    </a:dk2>
    <a:lt2>
      <a:srgbClr val="0075A2"/>
    </a:lt2>
    <a:accent1>
      <a:srgbClr val="FFFFFF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Другая 3">
    <a:dk1>
      <a:sysClr val="windowText" lastClr="000000"/>
    </a:dk1>
    <a:lt1>
      <a:sysClr val="window" lastClr="FFFFFF"/>
    </a:lt1>
    <a:dk2>
      <a:srgbClr val="04617B"/>
    </a:dk2>
    <a:lt2>
      <a:srgbClr val="0075A2"/>
    </a:lt2>
    <a:accent1>
      <a:srgbClr val="FFFFFF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615</TotalTime>
  <Words>142</Words>
  <Application>Microsoft Office PowerPoint</Application>
  <PresentationFormat>Экран (4:3)</PresentationFormat>
  <Paragraphs>67</Paragraphs>
  <Slides>7</Slides>
  <Notes>1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Constantia</vt:lpstr>
      <vt:lpstr>Arial</vt:lpstr>
      <vt:lpstr>Calibri</vt:lpstr>
      <vt:lpstr>Wingdings 2</vt:lpstr>
      <vt:lpstr>Поток</vt:lpstr>
      <vt:lpstr>Поток</vt:lpstr>
      <vt:lpstr>Поток</vt:lpstr>
      <vt:lpstr>Поток</vt:lpstr>
      <vt:lpstr>Слайд 1</vt:lpstr>
      <vt:lpstr>Слайд 2</vt:lpstr>
      <vt:lpstr>               Настоящее время</vt:lpstr>
      <vt:lpstr>      Прошедшее  время</vt:lpstr>
      <vt:lpstr>Слайд 5</vt:lpstr>
      <vt:lpstr>         Настоящее время</vt:lpstr>
      <vt:lpstr>         Прошедшее время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Лизочка</dc:creator>
  <cp:lastModifiedBy>User</cp:lastModifiedBy>
  <cp:revision>70</cp:revision>
  <dcterms:created xsi:type="dcterms:W3CDTF">2012-01-10T14:01:14Z</dcterms:created>
  <dcterms:modified xsi:type="dcterms:W3CDTF">2013-03-17T15:47:48Z</dcterms:modified>
</cp:coreProperties>
</file>