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350" r:id="rId2"/>
    <p:sldId id="318" r:id="rId3"/>
    <p:sldId id="337" r:id="rId4"/>
    <p:sldId id="323" r:id="rId5"/>
    <p:sldId id="336" r:id="rId6"/>
    <p:sldId id="307" r:id="rId7"/>
    <p:sldId id="339" r:id="rId8"/>
    <p:sldId id="341" r:id="rId9"/>
    <p:sldId id="344" r:id="rId10"/>
    <p:sldId id="354" r:id="rId11"/>
    <p:sldId id="351" r:id="rId12"/>
    <p:sldId id="352" r:id="rId13"/>
    <p:sldId id="353" r:id="rId14"/>
    <p:sldId id="273" r:id="rId15"/>
    <p:sldId id="355" r:id="rId16"/>
    <p:sldId id="356" r:id="rId17"/>
    <p:sldId id="357" r:id="rId18"/>
    <p:sldId id="358" r:id="rId19"/>
    <p:sldId id="304" r:id="rId20"/>
    <p:sldId id="299" r:id="rId21"/>
    <p:sldId id="320" r:id="rId22"/>
    <p:sldId id="317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40D0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444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AC5BEC-CAD1-49C7-8FFF-1B122142EBA3}" type="doc">
      <dgm:prSet loTypeId="urn:microsoft.com/office/officeart/2005/8/layout/cycle7" loCatId="cycle" qsTypeId="urn:microsoft.com/office/officeart/2005/8/quickstyle/simple1#1" qsCatId="simple" csTypeId="urn:microsoft.com/office/officeart/2005/8/colors/accent1_2#1" csCatId="accent1" phldr="1"/>
      <dgm:spPr/>
    </dgm:pt>
    <dgm:pt modelId="{E81EBED6-E0C1-486E-9842-48771A613C4B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Сотворчество  передающего и воспринимающего информацию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6DCB22B8-346F-4AA4-9E01-40438A39F4C3}" type="parTrans" cxnId="{BA2058B1-9234-40BA-9F58-F8EB9964F815}">
      <dgm:prSet/>
      <dgm:spPr/>
      <dgm:t>
        <a:bodyPr/>
        <a:lstStyle/>
        <a:p>
          <a:endParaRPr lang="ru-RU"/>
        </a:p>
      </dgm:t>
    </dgm:pt>
    <dgm:pt modelId="{D6E19CC2-7A08-4E70-A9B5-04D68E87104F}" type="sibTrans" cxnId="{BA2058B1-9234-40BA-9F58-F8EB9964F815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EBE0602E-561B-43BC-8A6E-C117CFBC31D6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Интерактивность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DBE50F79-8095-4711-B856-86F736EF3D76}" type="parTrans" cxnId="{CDF75C82-8AA4-4BE7-921C-1605D6C0FA25}">
      <dgm:prSet/>
      <dgm:spPr/>
      <dgm:t>
        <a:bodyPr/>
        <a:lstStyle/>
        <a:p>
          <a:endParaRPr lang="ru-RU"/>
        </a:p>
      </dgm:t>
    </dgm:pt>
    <dgm:pt modelId="{DB768D68-2EB9-4F65-BB4F-B3336575050B}" type="sibTrans" cxnId="{CDF75C82-8AA4-4BE7-921C-1605D6C0FA25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AEA86038-7528-47F8-8DC6-EEE00DBDBB1C}">
      <dgm:prSet phldrT="[Текст]" custT="1"/>
      <dgm:spPr/>
      <dgm:t>
        <a:bodyPr/>
        <a:lstStyle/>
        <a:p>
          <a:r>
            <a:rPr lang="en-GB" sz="2000" dirty="0" smtClean="0">
              <a:latin typeface="Times New Roman" pitchFamily="18" charset="0"/>
              <a:cs typeface="Times New Roman" pitchFamily="18" charset="0"/>
            </a:rPr>
            <a:t>IT – 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технологии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C37974A9-CD95-4866-9F9C-59E054A9DFB6}" type="parTrans" cxnId="{2EC0482C-3514-47AD-9B3D-F908689FE7BD}">
      <dgm:prSet/>
      <dgm:spPr/>
      <dgm:t>
        <a:bodyPr/>
        <a:lstStyle/>
        <a:p>
          <a:endParaRPr lang="ru-RU"/>
        </a:p>
      </dgm:t>
    </dgm:pt>
    <dgm:pt modelId="{D63EB0F0-E47C-4FEB-8B08-AB2CDC110CD4}" type="sibTrans" cxnId="{2EC0482C-3514-47AD-9B3D-F908689FE7BD}">
      <dgm:prSet/>
      <dgm:spPr>
        <a:solidFill>
          <a:schemeClr val="accent1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2272D50A-B124-4B99-B118-986D971C3580}" type="pres">
      <dgm:prSet presAssocID="{C8AC5BEC-CAD1-49C7-8FFF-1B122142EBA3}" presName="Name0" presStyleCnt="0">
        <dgm:presLayoutVars>
          <dgm:dir/>
          <dgm:resizeHandles val="exact"/>
        </dgm:presLayoutVars>
      </dgm:prSet>
      <dgm:spPr/>
    </dgm:pt>
    <dgm:pt modelId="{421E4131-497E-4C1F-BE75-9ADCE1611F2B}" type="pres">
      <dgm:prSet presAssocID="{E81EBED6-E0C1-486E-9842-48771A613C4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DCED31-B5BE-4D3B-9988-8711D36799B9}" type="pres">
      <dgm:prSet presAssocID="{D6E19CC2-7A08-4E70-A9B5-04D68E87104F}" presName="sibTrans" presStyleLbl="sibTrans2D1" presStyleIdx="0" presStyleCnt="3"/>
      <dgm:spPr/>
      <dgm:t>
        <a:bodyPr/>
        <a:lstStyle/>
        <a:p>
          <a:endParaRPr lang="ru-RU"/>
        </a:p>
      </dgm:t>
    </dgm:pt>
    <dgm:pt modelId="{27D853E0-1F6A-4712-B265-2DDF630CF696}" type="pres">
      <dgm:prSet presAssocID="{D6E19CC2-7A08-4E70-A9B5-04D68E87104F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5DDB6DEA-1FB7-4C35-B5C4-D93BCAFBE4A2}" type="pres">
      <dgm:prSet presAssocID="{EBE0602E-561B-43BC-8A6E-C117CFBC31D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6AD2F-C35D-4889-A0E3-BF5B19B052FC}" type="pres">
      <dgm:prSet presAssocID="{DB768D68-2EB9-4F65-BB4F-B3336575050B}" presName="sibTrans" presStyleLbl="sibTrans2D1" presStyleIdx="1" presStyleCnt="3"/>
      <dgm:spPr/>
      <dgm:t>
        <a:bodyPr/>
        <a:lstStyle/>
        <a:p>
          <a:endParaRPr lang="ru-RU"/>
        </a:p>
      </dgm:t>
    </dgm:pt>
    <dgm:pt modelId="{FA9655FC-6B03-49C4-8835-AF111DB422CE}" type="pres">
      <dgm:prSet presAssocID="{DB768D68-2EB9-4F65-BB4F-B3336575050B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98CADFF9-7E53-4EAF-81D7-AF58C3DEA05C}" type="pres">
      <dgm:prSet presAssocID="{AEA86038-7528-47F8-8DC6-EEE00DBDBB1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20715A-B684-4ED4-8E10-BC5AE11C429E}" type="pres">
      <dgm:prSet presAssocID="{D63EB0F0-E47C-4FEB-8B08-AB2CDC110CD4}" presName="sibTrans" presStyleLbl="sibTrans2D1" presStyleIdx="2" presStyleCnt="3" custLinFactNeighborX="-597" custLinFactNeighborY="-5151"/>
      <dgm:spPr/>
      <dgm:t>
        <a:bodyPr/>
        <a:lstStyle/>
        <a:p>
          <a:endParaRPr lang="ru-RU"/>
        </a:p>
      </dgm:t>
    </dgm:pt>
    <dgm:pt modelId="{DA68E629-232D-4777-AC38-FBE2A735EF1A}" type="pres">
      <dgm:prSet presAssocID="{D63EB0F0-E47C-4FEB-8B08-AB2CDC110CD4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97BE4F19-A4E5-45F3-BB5C-8976688DF873}" type="presOf" srcId="{DB768D68-2EB9-4F65-BB4F-B3336575050B}" destId="{FA9655FC-6B03-49C4-8835-AF111DB422CE}" srcOrd="1" destOrd="0" presId="urn:microsoft.com/office/officeart/2005/8/layout/cycle7"/>
    <dgm:cxn modelId="{BA2058B1-9234-40BA-9F58-F8EB9964F815}" srcId="{C8AC5BEC-CAD1-49C7-8FFF-1B122142EBA3}" destId="{E81EBED6-E0C1-486E-9842-48771A613C4B}" srcOrd="0" destOrd="0" parTransId="{6DCB22B8-346F-4AA4-9E01-40438A39F4C3}" sibTransId="{D6E19CC2-7A08-4E70-A9B5-04D68E87104F}"/>
    <dgm:cxn modelId="{3F9639E6-D0C2-4A29-9C06-D55F0ED25781}" type="presOf" srcId="{D63EB0F0-E47C-4FEB-8B08-AB2CDC110CD4}" destId="{DA68E629-232D-4777-AC38-FBE2A735EF1A}" srcOrd="1" destOrd="0" presId="urn:microsoft.com/office/officeart/2005/8/layout/cycle7"/>
    <dgm:cxn modelId="{61AB76B7-B9BC-4835-A1C7-33B9F7752868}" type="presOf" srcId="{AEA86038-7528-47F8-8DC6-EEE00DBDBB1C}" destId="{98CADFF9-7E53-4EAF-81D7-AF58C3DEA05C}" srcOrd="0" destOrd="0" presId="urn:microsoft.com/office/officeart/2005/8/layout/cycle7"/>
    <dgm:cxn modelId="{34E4FFB3-A746-4F5B-9CD4-9EA874A75416}" type="presOf" srcId="{D6E19CC2-7A08-4E70-A9B5-04D68E87104F}" destId="{27D853E0-1F6A-4712-B265-2DDF630CF696}" srcOrd="1" destOrd="0" presId="urn:microsoft.com/office/officeart/2005/8/layout/cycle7"/>
    <dgm:cxn modelId="{2EC0482C-3514-47AD-9B3D-F908689FE7BD}" srcId="{C8AC5BEC-CAD1-49C7-8FFF-1B122142EBA3}" destId="{AEA86038-7528-47F8-8DC6-EEE00DBDBB1C}" srcOrd="2" destOrd="0" parTransId="{C37974A9-CD95-4866-9F9C-59E054A9DFB6}" sibTransId="{D63EB0F0-E47C-4FEB-8B08-AB2CDC110CD4}"/>
    <dgm:cxn modelId="{F8D2735F-EE64-4DAD-A947-BEDAF7568DDF}" type="presOf" srcId="{D63EB0F0-E47C-4FEB-8B08-AB2CDC110CD4}" destId="{C820715A-B684-4ED4-8E10-BC5AE11C429E}" srcOrd="0" destOrd="0" presId="urn:microsoft.com/office/officeart/2005/8/layout/cycle7"/>
    <dgm:cxn modelId="{B3BA0A35-3E2C-4C76-8FC5-3B75FC8DB340}" type="presOf" srcId="{EBE0602E-561B-43BC-8A6E-C117CFBC31D6}" destId="{5DDB6DEA-1FB7-4C35-B5C4-D93BCAFBE4A2}" srcOrd="0" destOrd="0" presId="urn:microsoft.com/office/officeart/2005/8/layout/cycle7"/>
    <dgm:cxn modelId="{C8545085-9A69-4E3F-8D58-D3E22D91E0ED}" type="presOf" srcId="{D6E19CC2-7A08-4E70-A9B5-04D68E87104F}" destId="{23DCED31-B5BE-4D3B-9988-8711D36799B9}" srcOrd="0" destOrd="0" presId="urn:microsoft.com/office/officeart/2005/8/layout/cycle7"/>
    <dgm:cxn modelId="{44FBA99D-12DE-4F71-82D1-FCAFB46C0950}" type="presOf" srcId="{E81EBED6-E0C1-486E-9842-48771A613C4B}" destId="{421E4131-497E-4C1F-BE75-9ADCE1611F2B}" srcOrd="0" destOrd="0" presId="urn:microsoft.com/office/officeart/2005/8/layout/cycle7"/>
    <dgm:cxn modelId="{BB576041-6EBE-4865-8A5F-0BC9455362CC}" type="presOf" srcId="{DB768D68-2EB9-4F65-BB4F-B3336575050B}" destId="{F516AD2F-C35D-4889-A0E3-BF5B19B052FC}" srcOrd="0" destOrd="0" presId="urn:microsoft.com/office/officeart/2005/8/layout/cycle7"/>
    <dgm:cxn modelId="{CDF75C82-8AA4-4BE7-921C-1605D6C0FA25}" srcId="{C8AC5BEC-CAD1-49C7-8FFF-1B122142EBA3}" destId="{EBE0602E-561B-43BC-8A6E-C117CFBC31D6}" srcOrd="1" destOrd="0" parTransId="{DBE50F79-8095-4711-B856-86F736EF3D76}" sibTransId="{DB768D68-2EB9-4F65-BB4F-B3336575050B}"/>
    <dgm:cxn modelId="{3D97987D-AFB7-4744-B32F-4A2AB8EC4BC8}" type="presOf" srcId="{C8AC5BEC-CAD1-49C7-8FFF-1B122142EBA3}" destId="{2272D50A-B124-4B99-B118-986D971C3580}" srcOrd="0" destOrd="0" presId="urn:microsoft.com/office/officeart/2005/8/layout/cycle7"/>
    <dgm:cxn modelId="{9FCB91C4-3D86-4202-8870-DB3A2B6F0385}" type="presParOf" srcId="{2272D50A-B124-4B99-B118-986D971C3580}" destId="{421E4131-497E-4C1F-BE75-9ADCE1611F2B}" srcOrd="0" destOrd="0" presId="urn:microsoft.com/office/officeart/2005/8/layout/cycle7"/>
    <dgm:cxn modelId="{EEAE7FAC-C59F-4E92-BB65-FF1049ED6F87}" type="presParOf" srcId="{2272D50A-B124-4B99-B118-986D971C3580}" destId="{23DCED31-B5BE-4D3B-9988-8711D36799B9}" srcOrd="1" destOrd="0" presId="urn:microsoft.com/office/officeart/2005/8/layout/cycle7"/>
    <dgm:cxn modelId="{492BCA8A-9DEF-47DE-88F7-635ACB18D9B1}" type="presParOf" srcId="{23DCED31-B5BE-4D3B-9988-8711D36799B9}" destId="{27D853E0-1F6A-4712-B265-2DDF630CF696}" srcOrd="0" destOrd="0" presId="urn:microsoft.com/office/officeart/2005/8/layout/cycle7"/>
    <dgm:cxn modelId="{B537A86D-4542-48F2-BBFE-0AE2F88A0557}" type="presParOf" srcId="{2272D50A-B124-4B99-B118-986D971C3580}" destId="{5DDB6DEA-1FB7-4C35-B5C4-D93BCAFBE4A2}" srcOrd="2" destOrd="0" presId="urn:microsoft.com/office/officeart/2005/8/layout/cycle7"/>
    <dgm:cxn modelId="{AEF3FAF6-FD92-4FE7-8976-A71F66C5687C}" type="presParOf" srcId="{2272D50A-B124-4B99-B118-986D971C3580}" destId="{F516AD2F-C35D-4889-A0E3-BF5B19B052FC}" srcOrd="3" destOrd="0" presId="urn:microsoft.com/office/officeart/2005/8/layout/cycle7"/>
    <dgm:cxn modelId="{52119D20-E0C0-442E-9B13-BD567167D47B}" type="presParOf" srcId="{F516AD2F-C35D-4889-A0E3-BF5B19B052FC}" destId="{FA9655FC-6B03-49C4-8835-AF111DB422CE}" srcOrd="0" destOrd="0" presId="urn:microsoft.com/office/officeart/2005/8/layout/cycle7"/>
    <dgm:cxn modelId="{FDAE1BD0-DFB6-4F0D-8824-225B87C3F6A2}" type="presParOf" srcId="{2272D50A-B124-4B99-B118-986D971C3580}" destId="{98CADFF9-7E53-4EAF-81D7-AF58C3DEA05C}" srcOrd="4" destOrd="0" presId="urn:microsoft.com/office/officeart/2005/8/layout/cycle7"/>
    <dgm:cxn modelId="{E51FFAF5-A389-4984-A50B-75FE8CAB45D4}" type="presParOf" srcId="{2272D50A-B124-4B99-B118-986D971C3580}" destId="{C820715A-B684-4ED4-8E10-BC5AE11C429E}" srcOrd="5" destOrd="0" presId="urn:microsoft.com/office/officeart/2005/8/layout/cycle7"/>
    <dgm:cxn modelId="{230426B4-D5B1-4046-8288-91279FE4CFFE}" type="presParOf" srcId="{C820715A-B684-4ED4-8E10-BC5AE11C429E}" destId="{DA68E629-232D-4777-AC38-FBE2A735EF1A}" srcOrd="0" destOrd="0" presId="urn:microsoft.com/office/officeart/2005/8/layout/cycle7"/>
  </dgm:cxnLst>
  <dgm:bg/>
  <dgm:whole/>
  <dgm:extLst>
    <a:ext uri="http://schemas.microsoft.com/office/drawing/2008/diagram"/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C2D62ED-015D-4496-8551-1AE8232B369F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285357-8BCA-4677-B23F-2771BEF6E3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35EDF1-8AA3-4FCE-83BE-772EF7A88BBC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7DBC0-1979-4A9C-98EE-3D15969E8C32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DF167-286D-4538-BC57-61DA276F89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B1767-B019-487E-8E76-96FB7C8DF049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E9147-FB40-4C99-9D3D-78806EB98D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CCB9D-E97C-44C5-A705-AB13848ED3DF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21FB6-D885-4F19-AE27-BF01D363B8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1CE7D-E93E-4B60-B07D-0946B3584D1D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7B4B0-7F0C-46C2-9400-596AE8A134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40642-1A28-4258-B791-668440EEDFCD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163E1-74EE-4583-AC28-E7644185BA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5029E-087B-4870-A933-7B23B34080C4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EB2CD-DC53-4ADF-8A46-11FCA08D97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A54C1-B15F-4CBE-A8E8-54E23D2CD947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B961F-E823-4232-8396-1841858B81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E3590-903B-477C-AEA9-5F73EC981519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4FC14-EA0C-4B53-A81B-E76214F06F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560FE-36D9-4CA6-8284-C3B2E3A68AE1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7EBCC-4124-4408-9F03-96C8C20761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2E9A1-2481-421B-B3D5-8CBBEF7DAEBE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41B06-4886-410F-95B6-DE33FDA426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23582-568A-473F-890D-71E3F3F191C0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023B9-303C-4A1B-BD19-AFF00E392D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515227-B402-45CE-8B99-854BE4ADD0BF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C8CE82-42FA-43AF-835C-D379F313DF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72" r:id="rId9"/>
    <p:sldLayoutId id="2147483663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../../&#1055;&#1088;&#1077;&#1079;&#1077;&#1085;&#1090;&#1072;&#1094;&#1080;&#1103;%202.pptx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../../&#1055;&#1088;&#1077;&#1079;&#1077;&#1085;&#1090;&#1072;&#1094;&#1080;&#1103;%203.wmv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../../&#1055;&#1088;&#1077;&#1079;&#1077;&#1085;&#1090;&#1072;&#1094;&#1080;&#1103;%204.wmv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../../&#1055;&#1088;&#1077;&#1079;&#1077;&#1085;&#1090;&#1072;&#1094;&#1080;&#1103;%205.wmv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../../&#1055;&#1088;&#1077;&#1079;&#1077;&#1085;&#1090;&#1072;&#1094;&#1080;&#1103;%206.wmv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../../&#1055;&#1088;&#1077;&#1079;&#1077;&#1085;&#1090;&#1072;&#1094;&#1080;&#1103;%207.wmv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../../&#1055;&#1088;&#1077;&#1079;&#1077;&#1085;&#1090;&#1072;&#1094;&#1080;&#1103;%208.wmv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../../&#1055;&#1088;&#1077;&#1079;&#1077;&#1085;&#1090;&#1072;&#1094;&#1080;&#1103;%209.ppt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693737"/>
          </a:xfrm>
        </p:spPr>
        <p:txBody>
          <a:bodyPr/>
          <a:lstStyle/>
          <a:p>
            <a:pPr algn="ctr" eaLnBrk="1" hangingPunct="1"/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smtClean="0">
                <a:latin typeface="Times New Roman" pitchFamily="18" charset="0"/>
                <a:cs typeface="Times New Roman" pitchFamily="18" charset="0"/>
              </a:rPr>
            </a:br>
            <a:endParaRPr lang="ru-RU" sz="2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250825" y="908050"/>
            <a:ext cx="8713788" cy="541655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Wingdings 2" pitchFamily="18" charset="2"/>
              <a:buNone/>
              <a:defRPr/>
            </a:pPr>
            <a:r>
              <a:rPr lang="ru-RU" sz="3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Звуковые </a:t>
            </a:r>
          </a:p>
          <a:p>
            <a:pPr algn="ctr" eaLnBrk="1" hangingPunct="1">
              <a:buFont typeface="Wingdings 2" pitchFamily="18" charset="2"/>
              <a:buNone/>
              <a:defRPr/>
            </a:pPr>
            <a:r>
              <a:rPr lang="ru-RU" sz="3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мультимедийные презентации</a:t>
            </a:r>
          </a:p>
          <a:p>
            <a:pPr algn="ctr" eaLnBrk="1" hangingPunct="1">
              <a:buFont typeface="Wingdings 2" pitchFamily="18" charset="2"/>
              <a:buNone/>
              <a:defRPr/>
            </a:pPr>
            <a:r>
              <a:rPr lang="ru-RU" sz="3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как средство формирования </a:t>
            </a:r>
          </a:p>
          <a:p>
            <a:pPr algn="ctr" eaLnBrk="1" hangingPunct="1">
              <a:buFont typeface="Wingdings 2" pitchFamily="18" charset="2"/>
              <a:buNone/>
              <a:defRPr/>
            </a:pPr>
            <a:r>
              <a:rPr lang="ru-RU" sz="3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ряда ключевых</a:t>
            </a:r>
            <a:r>
              <a:rPr lang="ru-RU" sz="35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компетентностей учащихся.</a:t>
            </a:r>
            <a:endParaRPr lang="ru-RU" sz="3500" b="1" i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buFont typeface="Wingdings 2" pitchFamily="18" charset="2"/>
              <a:buNone/>
              <a:defRPr/>
            </a:pPr>
            <a:endParaRPr lang="ru-RU" b="1" i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buFont typeface="Wingdings 2" pitchFamily="18" charset="2"/>
              <a:buNone/>
              <a:defRPr/>
            </a:pP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Илюшина 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Н. Б., </a:t>
            </a:r>
            <a:endParaRPr lang="ru-RU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buFont typeface="Wingdings 2" pitchFamily="18" charset="2"/>
              <a:buNone/>
              <a:defRPr/>
            </a:pP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русского языка и литературы </a:t>
            </a:r>
          </a:p>
          <a:p>
            <a:pPr algn="r" eaLnBrk="1" hangingPunct="1">
              <a:buFont typeface="Wingdings 2" pitchFamily="18" charset="2"/>
              <a:buNone/>
              <a:defRPr/>
            </a:pPr>
            <a:r>
              <a:rPr lang="ru-RU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лингвистической гимназии № 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 г. Пензы.</a:t>
            </a:r>
            <a:endParaRPr lang="ru-RU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buFont typeface="Wingdings 2" pitchFamily="18" charset="2"/>
              <a:buNone/>
              <a:defRPr/>
            </a:pPr>
            <a:r>
              <a:rPr lang="ru-RU" i="1" dirty="0">
                <a:solidFill>
                  <a:srgbClr val="0070C0"/>
                </a:solidFill>
              </a:rPr>
              <a:t> </a:t>
            </a:r>
          </a:p>
          <a:p>
            <a:pPr algn="r" eaLnBrk="1" hangingPunct="1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2220856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Пример краткосрочного индивидуального учебного проекта по русскому языку.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TextBox 2"/>
          <p:cNvSpPr txBox="1">
            <a:spLocks noChangeArrowheads="1"/>
          </p:cNvSpPr>
          <p:nvPr/>
        </p:nvSpPr>
        <p:spPr bwMode="auto">
          <a:xfrm>
            <a:off x="0" y="3357563"/>
            <a:ext cx="914400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pres?slideindex=1&amp;slidetitle="/>
              </a:rPr>
              <a:t>Звуковая мультимедийная</a:t>
            </a:r>
          </a:p>
          <a:p>
            <a:pPr algn="ctr"/>
            <a:r>
              <a:rPr lang="ru-RU" sz="4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pres?slideindex=1&amp;slidetitle="/>
              </a:rPr>
              <a:t> таблица учебных материалов</a:t>
            </a:r>
          </a:p>
          <a:p>
            <a:pPr algn="ctr"/>
            <a:r>
              <a:rPr lang="ru-RU" sz="4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pres?slideindex=1&amp;slidetitle="/>
              </a:rPr>
              <a:t>  по теме</a:t>
            </a:r>
          </a:p>
          <a:p>
            <a:pPr algn="ctr"/>
            <a:r>
              <a:rPr lang="ru-RU" sz="4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pres?slideindex=1&amp;slidetitle="/>
              </a:rPr>
              <a:t> «Суффиксы причастий»</a:t>
            </a:r>
            <a:r>
              <a:rPr lang="ru-RU" sz="4800" b="1">
                <a:solidFill>
                  <a:srgbClr val="002060"/>
                </a:solidFill>
                <a:hlinkClick r:id="rId2" action="ppaction://hlinkpres?slideindex=1&amp;slidetitle="/>
              </a:rPr>
              <a:t>.</a:t>
            </a:r>
            <a:endParaRPr lang="ru-RU" sz="4800" b="1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2436880"/>
          </a:xfrm>
        </p:spPr>
        <p:txBody>
          <a:bodyPr/>
          <a:lstStyle/>
          <a:p>
            <a:pPr algn="ctr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Пример краткосрочного индивидуального учебного проекта по русскому языку.</a:t>
            </a:r>
            <a:endParaRPr lang="ru-RU" dirty="0"/>
          </a:p>
        </p:txBody>
      </p:sp>
      <p:sp>
        <p:nvSpPr>
          <p:cNvPr id="25602" name="TextBox 2"/>
          <p:cNvSpPr txBox="1">
            <a:spLocks noChangeArrowheads="1"/>
          </p:cNvSpPr>
          <p:nvPr/>
        </p:nvSpPr>
        <p:spPr bwMode="auto">
          <a:xfrm>
            <a:off x="539750" y="3716338"/>
            <a:ext cx="7993063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Звуковая мультимедийная презентация как итог работы над сочинением С1  в формате ЕГЭ.</a:t>
            </a:r>
          </a:p>
          <a:p>
            <a:pPr algn="ctr"/>
            <a:r>
              <a:rPr lang="ru-RU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 Размышления над текстом об отношении человека к животным.</a:t>
            </a:r>
            <a:endParaRPr lang="ru-RU" sz="32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2508888"/>
          </a:xfrm>
        </p:spPr>
        <p:txBody>
          <a:bodyPr/>
          <a:lstStyle/>
          <a:p>
            <a:pPr algn="ctr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Пример краткосрочного индивидуального учебного проекта по русскому языку.</a:t>
            </a:r>
            <a:endParaRPr lang="ru-RU" dirty="0"/>
          </a:p>
        </p:txBody>
      </p:sp>
      <p:sp>
        <p:nvSpPr>
          <p:cNvPr id="26626" name="TextBox 2"/>
          <p:cNvSpPr txBox="1">
            <a:spLocks noChangeArrowheads="1"/>
          </p:cNvSpPr>
          <p:nvPr/>
        </p:nvSpPr>
        <p:spPr bwMode="auto">
          <a:xfrm>
            <a:off x="468313" y="3500438"/>
            <a:ext cx="8280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Звуковая мультимедийная презентация как итог работы над сочинением С1  в формате ЕГЭ.</a:t>
            </a:r>
          </a:p>
          <a:p>
            <a:pPr algn="ctr"/>
            <a:r>
              <a:rPr lang="ru-RU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 Размышления над текстом,  посвященным проблеме героизма во время ВОВ.</a:t>
            </a:r>
            <a:endParaRPr lang="ru-RU" sz="32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2652904"/>
          </a:xfrm>
        </p:spPr>
        <p:txBody>
          <a:bodyPr/>
          <a:lstStyle/>
          <a:p>
            <a:pPr algn="ctr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Пример краткосрочного индивидуального учебного проекта по литературе.</a:t>
            </a:r>
            <a:endParaRPr lang="ru-RU" dirty="0"/>
          </a:p>
        </p:txBody>
      </p:sp>
      <p:sp>
        <p:nvSpPr>
          <p:cNvPr id="27650" name="TextBox 2"/>
          <p:cNvSpPr txBox="1">
            <a:spLocks noChangeArrowheads="1"/>
          </p:cNvSpPr>
          <p:nvPr/>
        </p:nvSpPr>
        <p:spPr bwMode="auto">
          <a:xfrm>
            <a:off x="323850" y="3429000"/>
            <a:ext cx="8424863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Звуковая мультимедийная презентация как итог работы над сочинением «Анализ эпизода романа </a:t>
            </a:r>
          </a:p>
          <a:p>
            <a:pPr algn="ctr"/>
            <a:r>
              <a:rPr lang="ru-RU" sz="36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Ф.М. Достоевского</a:t>
            </a:r>
          </a:p>
          <a:p>
            <a:pPr algn="ctr"/>
            <a:r>
              <a:rPr lang="ru-RU" sz="36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«Преступление и наказание»»</a:t>
            </a:r>
            <a:endParaRPr lang="ru-RU" sz="36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Реализация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учебно-творческого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проекта «Уроки по творчеству М.  Булгакова»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143536"/>
          </a:xfrm>
        </p:spPr>
        <p:txBody>
          <a:bodyPr>
            <a:normAutofit fontScale="92500" lnSpcReduction="10000"/>
          </a:bodyPr>
          <a:lstStyle/>
          <a:p>
            <a:pPr marL="457200" indent="-45720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Создание фотоальбома «Жизнь и творчество М.А. Булгакова».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8" indent="-457200" algn="just">
              <a:buClr>
                <a:schemeClr val="accent3"/>
              </a:buClr>
              <a:buSzPct val="95000"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Мультимедийные  презентации учащихся. «М.Булгаков. Факты жизни и творчества».    </a:t>
            </a:r>
          </a:p>
          <a:p>
            <a:pPr marL="457200" lvl="8" indent="-457200" algn="just">
              <a:buClr>
                <a:schemeClr val="accent3"/>
              </a:buClr>
              <a:buSzPct val="95000"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Электронный выставочный салон иллюстраций к роману «Мастер и Маргарита». </a:t>
            </a:r>
          </a:p>
          <a:p>
            <a:pPr marL="457200" lvl="8" indent="-457200" algn="just">
              <a:buClr>
                <a:schemeClr val="accent3"/>
              </a:buClr>
              <a:buSzPct val="95000"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Электронный кинозал. Документальные фильмы, посвященные жизни и творчеству  писателя, экранизации произведений. </a:t>
            </a:r>
          </a:p>
          <a:p>
            <a:pPr marL="457200" lvl="8" indent="-457200" algn="just">
              <a:buClr>
                <a:schemeClr val="accent3"/>
              </a:buClr>
              <a:buSzPct val="95000"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Электронная энциклопедия сведений о романе.  </a:t>
            </a:r>
          </a:p>
          <a:p>
            <a:pPr marL="457200" lvl="8" indent="-457200" algn="just">
              <a:buClr>
                <a:schemeClr val="accent3"/>
              </a:buClr>
              <a:buSzPct val="95000"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Электронный словарь. Герои романа «Мастер и Маргарита». </a:t>
            </a:r>
          </a:p>
          <a:p>
            <a:pPr marL="457200" lvl="8" indent="-457200" algn="just">
              <a:buClr>
                <a:schemeClr val="accent3"/>
              </a:buClr>
              <a:buSzPct val="95000"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Творческие работы учащихся. «Мои ответы на проблемные вопросы романа». </a:t>
            </a:r>
          </a:p>
          <a:p>
            <a:pPr marL="457200" lvl="8" indent="-457200" algn="just">
              <a:buClr>
                <a:schemeClr val="accent3"/>
              </a:buClr>
              <a:buSzPct val="95000"/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Творческие работы учащихся. «Роман в моем восприятии».   </a:t>
            </a:r>
          </a:p>
          <a:p>
            <a:pPr marL="457200" lvl="8" indent="-457200" algn="just">
              <a:buClr>
                <a:schemeClr val="accent3"/>
              </a:buClr>
              <a:buSzPct val="95000"/>
              <a:buFont typeface="+mj-lt"/>
              <a:buAutoNum type="arabicPeriod"/>
              <a:defRPr/>
            </a:pPr>
            <a:endParaRPr lang="ru-RU" sz="2400" b="1" dirty="0" smtClean="0">
              <a:solidFill>
                <a:srgbClr val="0070C0"/>
              </a:solidFill>
            </a:endParaRPr>
          </a:p>
          <a:p>
            <a:pPr marL="514350" lvl="8" indent="-514350" algn="just">
              <a:buClr>
                <a:schemeClr val="accent3"/>
              </a:buClr>
              <a:buSzPct val="95000"/>
              <a:buFont typeface="+mj-lt"/>
              <a:buAutoNum type="arabicPeriod"/>
              <a:defRPr/>
            </a:pPr>
            <a:endParaRPr lang="ru-RU" sz="2800" b="1" dirty="0" smtClean="0">
              <a:solidFill>
                <a:srgbClr val="0070C0"/>
              </a:solidFill>
            </a:endParaRPr>
          </a:p>
          <a:p>
            <a:pPr marL="742950" indent="-7429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ru-RU" sz="40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2364110"/>
          </a:xfrm>
        </p:spPr>
        <p:txBody>
          <a:bodyPr/>
          <a:lstStyle/>
          <a:p>
            <a:pPr marL="0" lvl="8" algn="ctr" eaLnBrk="0" hangingPunct="0">
              <a:defRPr/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Электронная энциклопедия сведений о романе М. Булгакова «Мастер и Маргарита».  </a:t>
            </a:r>
            <a:b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8" name="Содержимое 2"/>
          <p:cNvSpPr>
            <a:spLocks noGrp="1"/>
          </p:cNvSpPr>
          <p:nvPr>
            <p:ph idx="1"/>
          </p:nvPr>
        </p:nvSpPr>
        <p:spPr>
          <a:xfrm>
            <a:off x="457200" y="2924175"/>
            <a:ext cx="8229600" cy="3313113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Звуковая мультимедийная презентация по теме </a:t>
            </a:r>
          </a:p>
          <a:p>
            <a:pPr algn="ctr"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«История создания романа </a:t>
            </a:r>
          </a:p>
          <a:p>
            <a:pPr algn="ctr"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М. Булгакова </a:t>
            </a:r>
          </a:p>
          <a:p>
            <a:pPr algn="ctr"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«Мастер и Маргарита»».</a:t>
            </a:r>
            <a:endParaRPr lang="ru-RU" sz="36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2004070"/>
          </a:xfrm>
        </p:spPr>
        <p:txBody>
          <a:bodyPr/>
          <a:lstStyle/>
          <a:p>
            <a:pPr marL="0" lvl="8" algn="ctr" eaLnBrk="0" hangingPunct="0">
              <a:defRPr/>
            </a:pP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Электронный словарь. Герои романа «Мастер и Маргарита».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0722" name="Содержимое 2"/>
          <p:cNvSpPr>
            <a:spLocks noGrp="1"/>
          </p:cNvSpPr>
          <p:nvPr>
            <p:ph idx="1"/>
          </p:nvPr>
        </p:nvSpPr>
        <p:spPr>
          <a:xfrm>
            <a:off x="457200" y="2636838"/>
            <a:ext cx="8229600" cy="3687762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4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Звуковая мультимедийная презентация на тему</a:t>
            </a:r>
          </a:p>
          <a:p>
            <a:pPr algn="ctr">
              <a:buFont typeface="Wingdings 2" pitchFamily="18" charset="2"/>
              <a:buNone/>
            </a:pPr>
            <a:r>
              <a:rPr lang="ru-RU" sz="4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«Мастер – главный герой романа М.А. Булгакова»</a:t>
            </a:r>
            <a:endParaRPr lang="ru-RU" sz="48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457200" y="1125538"/>
            <a:ext cx="8229600" cy="2087562"/>
          </a:xfrm>
        </p:spPr>
        <p:txBody>
          <a:bodyPr/>
          <a:lstStyle/>
          <a:p>
            <a:pPr algn="ctr"/>
            <a:r>
              <a:rPr lang="ru-RU" sz="4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Электронный словарь. </a:t>
            </a:r>
            <a:br>
              <a:rPr lang="ru-RU" sz="4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Герои романа «Мастер и Маргарита». </a:t>
            </a:r>
            <a:endParaRPr lang="ru-RU" sz="4800" smtClean="0"/>
          </a:p>
        </p:txBody>
      </p:sp>
      <p:sp>
        <p:nvSpPr>
          <p:cNvPr id="31746" name="Содержимое 2"/>
          <p:cNvSpPr>
            <a:spLocks noGrp="1"/>
          </p:cNvSpPr>
          <p:nvPr>
            <p:ph idx="1"/>
          </p:nvPr>
        </p:nvSpPr>
        <p:spPr>
          <a:xfrm>
            <a:off x="457200" y="3789363"/>
            <a:ext cx="8229600" cy="2535237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6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Музыкальный клип «Кот Бегемот»</a:t>
            </a:r>
            <a:endParaRPr lang="ru-RU" sz="66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2219325"/>
          </a:xfrm>
        </p:spPr>
        <p:txBody>
          <a:bodyPr/>
          <a:lstStyle/>
          <a:p>
            <a:pPr algn="ctr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Пример краткосрочного творческого проекта учащихся среднего звена.</a:t>
            </a:r>
          </a:p>
        </p:txBody>
      </p:sp>
      <p:sp>
        <p:nvSpPr>
          <p:cNvPr id="32770" name="Содержимое 2"/>
          <p:cNvSpPr>
            <a:spLocks noGrp="1"/>
          </p:cNvSpPr>
          <p:nvPr>
            <p:ph idx="1"/>
          </p:nvPr>
        </p:nvSpPr>
        <p:spPr>
          <a:xfrm>
            <a:off x="457200" y="3284538"/>
            <a:ext cx="8229600" cy="3040062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pres?slideindex=1&amp;slidetitle="/>
              </a:rPr>
              <a:t>Звуковая мультимедийная презентация как итог работы над сочинением по русскому языку </a:t>
            </a:r>
          </a:p>
          <a:p>
            <a:pPr algn="ctr"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pres?slideindex=1&amp;slidetitle="/>
              </a:rPr>
              <a:t>в 6 классе на тему</a:t>
            </a:r>
          </a:p>
          <a:p>
            <a:pPr algn="ctr"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pres?slideindex=1&amp;slidetitle="/>
              </a:rPr>
              <a:t>«Наедине с природой».</a:t>
            </a:r>
            <a:endParaRPr lang="ru-RU" sz="36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Преимущества звуковых презентаций.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Посильны учащимся и позволяют реализовать творческие задумки каждого.</a:t>
            </a:r>
          </a:p>
          <a:p>
            <a:pPr marL="514350" indent="-51435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Гармонизируются разрыв между конкретно-образным и абстрактным мышлением.</a:t>
            </a:r>
          </a:p>
          <a:p>
            <a:pPr marL="514350" indent="-51435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Фиксируют уровень творческого и речевого развития.</a:t>
            </a:r>
          </a:p>
          <a:p>
            <a:pPr marL="514350" indent="-51435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Воспроизводимы и не зависят от реального присутствия авторов.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Стратегия модернизации образования.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428750" y="1928813"/>
            <a:ext cx="6429375" cy="8572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Ключевые компетентности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000750" y="3143250"/>
            <a:ext cx="3000375" cy="64293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общекультурные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14313" y="3214688"/>
            <a:ext cx="3000375" cy="64293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ценностно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-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смысловые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214688" y="3857625"/>
            <a:ext cx="3000375" cy="64293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учебно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-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познавательные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285750" y="4572000"/>
            <a:ext cx="3000375" cy="64293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информационные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5795963" y="4724400"/>
            <a:ext cx="3000375" cy="64293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коммуникативные</a:t>
            </a: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571500" y="5857875"/>
            <a:ext cx="3786188" cy="71437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социально-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трудовые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5072063" y="5857875"/>
            <a:ext cx="3643312" cy="71437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личностного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самосовершенствования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4000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33" grpId="0" animBg="1"/>
      <p:bldP spid="34" grpId="0" animBg="1"/>
      <p:bldP spid="35" grpId="0" animBg="1"/>
      <p:bldP spid="37" grpId="0" animBg="1"/>
      <p:bldP spid="39" grpId="0" animBg="1"/>
      <p:bldP spid="4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09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46735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4400" b="1" smtClean="0">
                <a:solidFill>
                  <a:srgbClr val="0070C0"/>
                </a:solidFill>
              </a:rPr>
              <a:t>Мастер-класс по обучению работе </a:t>
            </a:r>
            <a:endParaRPr lang="en-US" sz="4400" b="1" smtClean="0">
              <a:solidFill>
                <a:srgbClr val="0070C0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4400" b="1" smtClean="0">
                <a:solidFill>
                  <a:srgbClr val="0070C0"/>
                </a:solidFill>
              </a:rPr>
              <a:t>в </a:t>
            </a:r>
            <a:r>
              <a:rPr lang="en-US" sz="4400" b="1" smtClean="0">
                <a:solidFill>
                  <a:srgbClr val="0070C0"/>
                </a:solidFill>
              </a:rPr>
              <a:t>Power Point</a:t>
            </a:r>
            <a:r>
              <a:rPr lang="ru-RU" sz="4400" b="1" smtClean="0">
                <a:solidFill>
                  <a:srgbClr val="0070C0"/>
                </a:solidFill>
              </a:rPr>
              <a:t>, </a:t>
            </a:r>
            <a:endParaRPr lang="en-US" sz="4400" b="1" smtClean="0">
              <a:solidFill>
                <a:srgbClr val="0070C0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4400" b="1" smtClean="0">
                <a:solidFill>
                  <a:srgbClr val="0070C0"/>
                </a:solidFill>
              </a:rPr>
              <a:t>в </a:t>
            </a:r>
            <a:r>
              <a:rPr lang="en-US" sz="4400" b="1" smtClean="0">
                <a:solidFill>
                  <a:srgbClr val="0070C0"/>
                </a:solidFill>
              </a:rPr>
              <a:t>Movie Maker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4400" b="1" smtClean="0">
                <a:solidFill>
                  <a:srgbClr val="0070C0"/>
                </a:solidFill>
              </a:rPr>
              <a:t> и других программах.</a:t>
            </a:r>
            <a:endParaRPr lang="ru-RU" sz="4400" smtClean="0">
              <a:solidFill>
                <a:srgbClr val="0070C0"/>
              </a:solidFill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4400" smtClean="0">
                <a:solidFill>
                  <a:srgbClr val="0070C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>
          <a:xfrm>
            <a:off x="214313" y="571500"/>
            <a:ext cx="8472487" cy="1071563"/>
          </a:xfrm>
        </p:spPr>
        <p:txBody>
          <a:bodyPr/>
          <a:lstStyle/>
          <a:p>
            <a:pPr algn="ctr" eaLnBrk="1" hangingPunct="1"/>
            <a:r>
              <a:rPr lang="ru-RU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Звуковые мультимедийные презентации формируют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38"/>
            <a:ext cx="8229600" cy="4929187"/>
          </a:xfrm>
        </p:spPr>
        <p:txBody>
          <a:bodyPr>
            <a:normAutofit fontScale="85000" lnSpcReduction="1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компетенции ценностно-смысловой ориентации в мире: ценности культуры, языковое и речевое развитие.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компетенции в общении: порождение и принятие текста.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компетенции познавательной деятельности: постановка и решение познавательных задач, продуктивное и репродуктивное познание.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компетенции информационных технологий: прием, преобразование, передача информации, мультимедийные технологии, компьютерная грамотность, владение электронными Интернет технологиями.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686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7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Благодарю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7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88"/>
            <a:ext cx="8229600" cy="12858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Методология компетентностного подхода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0" y="2468563"/>
            <a:ext cx="9144000" cy="4389437"/>
          </a:xfrm>
        </p:spPr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5" y="2428875"/>
            <a:ext cx="1714500" cy="241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5" y="2286000"/>
            <a:ext cx="1857375" cy="247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15063" y="2428875"/>
            <a:ext cx="24288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143250" y="4929188"/>
            <a:ext cx="2500313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Зимняя 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Ирина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Алексеевна, доктор психол. наук, академик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РАО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9388" y="4786313"/>
            <a:ext cx="2392362" cy="2032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Хуторской 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Андрей Викторович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доктор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наук, академик Международной педагогической 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академии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392" name="TextBox 10"/>
          <p:cNvSpPr txBox="1">
            <a:spLocks noChangeArrowheads="1"/>
          </p:cNvSpPr>
          <p:nvPr/>
        </p:nvSpPr>
        <p:spPr bwMode="auto">
          <a:xfrm>
            <a:off x="0" y="3429000"/>
            <a:ext cx="46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84888" y="5072063"/>
            <a:ext cx="3059112" cy="1508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Полат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Евгения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Семеновна,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доктор педагогических наук,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профессор.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4" name="Rectangle 6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667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Возможности проектного метода.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КАРО компетен через деятельность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9388" y="2133600"/>
            <a:ext cx="2921000" cy="4389438"/>
          </a:xfrm>
        </p:spPr>
      </p:pic>
      <p:pic>
        <p:nvPicPr>
          <p:cNvPr id="6" name="Рисунок 5" descr="Голуб метод проектов крупно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2565400"/>
            <a:ext cx="2789238" cy="403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Полат Евгения Семеновна Современные ОБЛ книги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1628775"/>
            <a:ext cx="2643188" cy="388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0825" y="333375"/>
            <a:ext cx="8447088" cy="1079500"/>
          </a:xfrm>
          <a:ln w="76200"/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Работа с информацией на уроках русского языка и литературы.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1628775"/>
            <a:ext cx="42497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u="sng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Репродуктивного характера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859338" y="1628775"/>
            <a:ext cx="3887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u="sng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Творческого  характера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357563"/>
            <a:ext cx="3889375" cy="6461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Сведения о жизни и творчестве автора.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221163"/>
            <a:ext cx="3889375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История создания произведения.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724400"/>
            <a:ext cx="3889375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Жанр произведения.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5300663"/>
            <a:ext cx="3889375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Композиция произведения.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716463" y="4149725"/>
            <a:ext cx="4032250" cy="646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Мультимедийные презентации на основе собственного текста.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716463" y="5373688"/>
            <a:ext cx="4032250" cy="6461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Музыкальные  видеоклипы,  виртуальные картинные галереи.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50825" y="5949950"/>
            <a:ext cx="3889375" cy="368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Словарь литературных терминов.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716463" y="2781300"/>
            <a:ext cx="3959225" cy="1292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Творческие работы по различным аспектам изучаемых проблем</a:t>
            </a:r>
          </a:p>
          <a:p>
            <a:pPr algn="ctr"/>
            <a:r>
              <a:rPr lang="ru-RU" sz="14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(сочинение по теме или проблеме,  анализ текста произведения, научное   исследование, эссе и др. ).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716463" y="6092825"/>
            <a:ext cx="4032250" cy="646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Художественные произведения  собственного сочинения.</a:t>
            </a:r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250825" y="2205038"/>
            <a:ext cx="3960813" cy="9239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Орфографические и пунктуационные правила и схемы. Примеры к ним. </a:t>
            </a:r>
          </a:p>
        </p:txBody>
      </p:sp>
      <p:sp>
        <p:nvSpPr>
          <p:cNvPr id="25" name="Прямоугольник 24"/>
          <p:cNvSpPr>
            <a:spLocks noChangeArrowheads="1"/>
          </p:cNvSpPr>
          <p:nvPr/>
        </p:nvSpPr>
        <p:spPr bwMode="auto">
          <a:xfrm>
            <a:off x="4716463" y="4941888"/>
            <a:ext cx="4032250" cy="368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Учебные видеофильмы. </a:t>
            </a:r>
            <a:endParaRPr lang="ru-RU"/>
          </a:p>
        </p:txBody>
      </p:sp>
      <p:sp>
        <p:nvSpPr>
          <p:cNvPr id="26" name="Прямоугольник 25"/>
          <p:cNvSpPr>
            <a:spLocks noChangeArrowheads="1"/>
          </p:cNvSpPr>
          <p:nvPr/>
        </p:nvSpPr>
        <p:spPr bwMode="auto">
          <a:xfrm>
            <a:off x="4716463" y="2060575"/>
            <a:ext cx="3959225" cy="646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Решение лингвистических и литературоведческих  задач.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0"/>
                            </p:stCondLst>
                            <p:childTnLst>
                              <p:par>
                                <p:cTn id="3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000"/>
                            </p:stCondLst>
                            <p:childTnLst>
                              <p:par>
                                <p:cTn id="4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4000"/>
                            </p:stCondLst>
                            <p:childTnLst>
                              <p:par>
                                <p:cTn id="4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7000"/>
                            </p:stCondLst>
                            <p:childTnLst>
                              <p:par>
                                <p:cTn id="5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8000"/>
                            </p:stCondLst>
                            <p:childTnLst>
                              <p:par>
                                <p:cTn id="6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3" grpId="0" animBg="1"/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8958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5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30225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Заголовок 3"/>
          <p:cNvSpPr>
            <a:spLocks noGrp="1"/>
          </p:cNvSpPr>
          <p:nvPr>
            <p:ph type="title"/>
          </p:nvPr>
        </p:nvSpPr>
        <p:spPr>
          <a:xfrm>
            <a:off x="179388" y="908050"/>
            <a:ext cx="8713787" cy="5473700"/>
          </a:xfrm>
        </p:spPr>
        <p:txBody>
          <a:bodyPr/>
          <a:lstStyle/>
          <a:p>
            <a:pPr algn="ctr"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Приоритет  - технологиям </a:t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и приёмам, которые активизируют познавательную деятельность учащихся и  мощно развивают их творческий потенциал.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305800" cy="165844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– продуктивное творческое общение. </a:t>
            </a:r>
            <a:endParaRPr lang="ru-RU" sz="66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1403648" y="2060848"/>
          <a:ext cx="6768752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305800" cy="151216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Интерактивные  приемы</a:t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творческой работы с информацией</a:t>
            </a:r>
            <a:endParaRPr lang="ru-RU" sz="4400" b="1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23850" y="2420938"/>
            <a:ext cx="3743325" cy="830262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Викторины, кроссворды, лото.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0825" y="3500438"/>
            <a:ext cx="3889375" cy="193992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Учебно-познавательные и </a:t>
            </a:r>
            <a:r>
              <a:rPr 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развивающие интеллектуальные  игры по предметам.</a:t>
            </a:r>
            <a:endParaRPr lang="ru-RU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5732463"/>
            <a:ext cx="3889375" cy="831850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Интерактивное повторение по теме.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356100" y="2420938"/>
            <a:ext cx="4464050" cy="830262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Проблемные задачи по предмету.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356100" y="3573463"/>
            <a:ext cx="4464050" cy="1200150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Структурирование и моделирование научных понятий.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356100" y="5157788"/>
            <a:ext cx="4464050" cy="1200150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Индивидуальные и групповые  творческие проекты по созданию учебных продуктов.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305800" cy="5040560"/>
          </a:xfrm>
        </p:spPr>
        <p:txBody>
          <a:bodyPr/>
          <a:lstStyle/>
          <a:p>
            <a:pPr algn="ctr">
              <a:defRPr/>
            </a:pPr>
            <a:r>
              <a:rPr lang="ru-RU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Индивидуальные и групповые  творческие проекты по созданию звуковых мультимедийных презентаций учащимися.</a:t>
            </a:r>
            <a:endParaRPr lang="ru-RU" sz="5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1220</TotalTime>
  <Words>430</Words>
  <Application>Microsoft Office PowerPoint</Application>
  <PresentationFormat>Экран (4:3)</PresentationFormat>
  <Paragraphs>101</Paragraphs>
  <Slides>22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29" baseType="lpstr">
      <vt:lpstr>Arial</vt:lpstr>
      <vt:lpstr>Calibri</vt:lpstr>
      <vt:lpstr>Constantia</vt:lpstr>
      <vt:lpstr>Wingdings 2</vt:lpstr>
      <vt:lpstr>Times New Roman</vt:lpstr>
      <vt:lpstr>Поток</vt:lpstr>
      <vt:lpstr>Поток</vt:lpstr>
      <vt:lpstr> </vt:lpstr>
      <vt:lpstr>Стратегия модернизации образования.</vt:lpstr>
      <vt:lpstr>Методология компетентностного подхода</vt:lpstr>
      <vt:lpstr>Возможности проектного метода.</vt:lpstr>
      <vt:lpstr>Работа с информацией на уроках русского языка и литературы.</vt:lpstr>
      <vt:lpstr> Приоритет  - технологиям  и приёмам, которые активизируют познавательную деятельность учащихся и  мощно развивают их творческий потенциал.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Реализация учебно-творческого проекта «Уроки по творчеству М.  Булгакова»</vt:lpstr>
      <vt:lpstr>Слайд 15</vt:lpstr>
      <vt:lpstr>Слайд 16</vt:lpstr>
      <vt:lpstr>Электронный словарь.  Герои романа «Мастер и Маргарита». </vt:lpstr>
      <vt:lpstr>Пример краткосрочного творческого проекта учащихся среднего звена.</vt:lpstr>
      <vt:lpstr>Преимущества звуковых презентаций.</vt:lpstr>
      <vt:lpstr>Слайд 20</vt:lpstr>
      <vt:lpstr>Звуковые мультимедийные презентации формируют </vt:lpstr>
      <vt:lpstr>Слайд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XIII научно-практическая конференция педагогических работников</dc:title>
  <dc:creator>LapTop</dc:creator>
  <cp:lastModifiedBy>User</cp:lastModifiedBy>
  <cp:revision>138</cp:revision>
  <dcterms:created xsi:type="dcterms:W3CDTF">2010-03-12T19:01:32Z</dcterms:created>
  <dcterms:modified xsi:type="dcterms:W3CDTF">2013-03-17T15:47:17Z</dcterms:modified>
</cp:coreProperties>
</file>