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8" r:id="rId4"/>
    <p:sldId id="262" r:id="rId5"/>
    <p:sldId id="263" r:id="rId6"/>
    <p:sldId id="265" r:id="rId7"/>
    <p:sldId id="268" r:id="rId8"/>
    <p:sldId id="270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0714-0C40-4B9C-8427-1001F93B2140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69E-5045-4592-870E-5CEA80DD10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0714-0C40-4B9C-8427-1001F93B2140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69E-5045-4592-870E-5CEA80DD10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0714-0C40-4B9C-8427-1001F93B2140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69E-5045-4592-870E-5CEA80DD10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0714-0C40-4B9C-8427-1001F93B2140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69E-5045-4592-870E-5CEA80DD10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0714-0C40-4B9C-8427-1001F93B2140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69E-5045-4592-870E-5CEA80DD10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0714-0C40-4B9C-8427-1001F93B2140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69E-5045-4592-870E-5CEA80DD10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0714-0C40-4B9C-8427-1001F93B2140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69E-5045-4592-870E-5CEA80DD10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0714-0C40-4B9C-8427-1001F93B2140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69E-5045-4592-870E-5CEA80DD10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0714-0C40-4B9C-8427-1001F93B2140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69E-5045-4592-870E-5CEA80DD10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0714-0C40-4B9C-8427-1001F93B2140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69E-5045-4592-870E-5CEA80DD103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30714-0C40-4B9C-8427-1001F93B2140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E4F369E-5045-4592-870E-5CEA80DD10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C30714-0C40-4B9C-8427-1001F93B2140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E4F369E-5045-4592-870E-5CEA80DD1034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764704"/>
            <a:ext cx="75608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Урок математики в 4 классе</a:t>
            </a:r>
          </a:p>
          <a:p>
            <a:endParaRPr lang="ru-RU" sz="2800" dirty="0">
              <a:latin typeface="Arial Black" pitchFamily="34" charset="0"/>
            </a:endParaRPr>
          </a:p>
          <a:p>
            <a:r>
              <a:rPr lang="ru-RU" sz="2800" dirty="0" smtClean="0">
                <a:latin typeface="Arial Black" pitchFamily="34" charset="0"/>
              </a:rPr>
              <a:t/>
            </a:r>
            <a:br>
              <a:rPr lang="ru-RU" sz="2800" dirty="0" smtClean="0">
                <a:latin typeface="Arial Black" pitchFamily="34" charset="0"/>
              </a:rPr>
            </a:b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Тема: Понятие «средний»</a:t>
            </a:r>
            <a:endParaRPr lang="ru-RU" sz="3600" dirty="0"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91880" y="486916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Автор: учитель начальных классов  МБОУ 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Сармановская</a:t>
            </a:r>
            <a:r>
              <a:rPr lang="ru-RU" dirty="0" smtClean="0"/>
              <a:t> СОШ»</a:t>
            </a:r>
          </a:p>
          <a:p>
            <a:r>
              <a:rPr lang="ru-RU" dirty="0" smtClean="0"/>
              <a:t>Александрова  </a:t>
            </a:r>
            <a:r>
              <a:rPr lang="ru-RU" dirty="0" err="1" smtClean="0"/>
              <a:t>А.льфинур</a:t>
            </a:r>
            <a:r>
              <a:rPr lang="ru-RU" dirty="0" smtClean="0"/>
              <a:t>  </a:t>
            </a:r>
            <a:r>
              <a:rPr lang="ru-RU" dirty="0" err="1" smtClean="0"/>
              <a:t>Абузаровна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79388" y="836613"/>
            <a:ext cx="2108200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alibri" pitchFamily="34" charset="0"/>
              </a:rPr>
              <a:t>773-103=</a:t>
            </a:r>
          </a:p>
          <a:p>
            <a:r>
              <a:rPr lang="ru-RU" sz="3200" b="1">
                <a:latin typeface="Calibri" pitchFamily="34" charset="0"/>
              </a:rPr>
              <a:t>156+124=</a:t>
            </a:r>
          </a:p>
          <a:p>
            <a:r>
              <a:rPr lang="ru-RU" sz="3200" b="1">
                <a:latin typeface="Calibri" pitchFamily="34" charset="0"/>
              </a:rPr>
              <a:t>62х3=</a:t>
            </a:r>
          </a:p>
          <a:p>
            <a:r>
              <a:rPr lang="ru-RU" sz="3200" b="1">
                <a:latin typeface="Calibri" pitchFamily="34" charset="0"/>
              </a:rPr>
              <a:t>654:6=</a:t>
            </a:r>
          </a:p>
          <a:p>
            <a:r>
              <a:rPr lang="ru-RU" sz="3200" b="1">
                <a:latin typeface="Calibri" pitchFamily="34" charset="0"/>
              </a:rPr>
              <a:t>160х4=</a:t>
            </a:r>
          </a:p>
          <a:p>
            <a:r>
              <a:rPr lang="ru-RU" sz="3200" b="1">
                <a:latin typeface="Calibri" pitchFamily="34" charset="0"/>
              </a:rPr>
              <a:t>1200:600=</a:t>
            </a:r>
          </a:p>
          <a:p>
            <a:r>
              <a:rPr lang="ru-RU" sz="3200" b="1">
                <a:latin typeface="Calibri" pitchFamily="34" charset="0"/>
              </a:rPr>
              <a:t>94х100=</a:t>
            </a:r>
          </a:p>
        </p:txBody>
      </p:sp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4067175" y="908050"/>
            <a:ext cx="2719388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alibri" pitchFamily="34" charset="0"/>
              </a:rPr>
              <a:t>(90-89)х35=</a:t>
            </a:r>
          </a:p>
          <a:p>
            <a:r>
              <a:rPr lang="ru-RU" sz="3200" b="1">
                <a:latin typeface="Calibri" pitchFamily="34" charset="0"/>
              </a:rPr>
              <a:t>0х(376+428)=</a:t>
            </a:r>
          </a:p>
          <a:p>
            <a:r>
              <a:rPr lang="ru-RU" sz="3200" b="1">
                <a:latin typeface="Calibri" pitchFamily="34" charset="0"/>
              </a:rPr>
              <a:t>56</a:t>
            </a:r>
            <a:r>
              <a:rPr lang="ru-RU" sz="3200" b="1">
                <a:latin typeface="Calibri" pitchFamily="34" charset="0"/>
                <a:sym typeface="Wingdings" pitchFamily="2" charset="2"/>
              </a:rPr>
              <a:t>:(3+4)х4</a:t>
            </a:r>
            <a:r>
              <a:rPr lang="ru-RU" sz="3200" b="1">
                <a:latin typeface="Calibri" pitchFamily="34" charset="0"/>
              </a:rPr>
              <a:t>=</a:t>
            </a:r>
          </a:p>
          <a:p>
            <a:r>
              <a:rPr lang="ru-RU" sz="3200" b="1">
                <a:latin typeface="Calibri" pitchFamily="34" charset="0"/>
              </a:rPr>
              <a:t>6200:2х1=</a:t>
            </a:r>
          </a:p>
          <a:p>
            <a:r>
              <a:rPr lang="ru-RU" sz="3200" b="1">
                <a:latin typeface="Calibri" pitchFamily="34" charset="0"/>
              </a:rPr>
              <a:t>82500:100=</a:t>
            </a:r>
          </a:p>
          <a:p>
            <a:r>
              <a:rPr lang="ru-RU" sz="3200" b="1">
                <a:latin typeface="Calibri" pitchFamily="34" charset="0"/>
              </a:rPr>
              <a:t>2/3 от 75=</a:t>
            </a:r>
          </a:p>
          <a:p>
            <a:endParaRPr lang="ru-RU" sz="3200">
              <a:latin typeface="Calibri" pitchFamily="34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28813" y="785813"/>
            <a:ext cx="9286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670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908175" y="13414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280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908175" y="1844675"/>
            <a:ext cx="1093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186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908175" y="2276475"/>
            <a:ext cx="92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109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979613" y="2781300"/>
            <a:ext cx="928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640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339975" y="32845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763713" y="3789363"/>
            <a:ext cx="1019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9400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732588" y="908050"/>
            <a:ext cx="928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35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948488" y="1412875"/>
            <a:ext cx="928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804025" y="1916113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32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372225" y="2420938"/>
            <a:ext cx="1073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3100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659563" y="2852738"/>
            <a:ext cx="9286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825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877050" y="3357563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50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843213" y="836613"/>
            <a:ext cx="928687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Е</a:t>
            </a:r>
          </a:p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А</a:t>
            </a:r>
          </a:p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И</a:t>
            </a:r>
          </a:p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О</a:t>
            </a:r>
          </a:p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С</a:t>
            </a:r>
          </a:p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Р</a:t>
            </a:r>
          </a:p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Д</a:t>
            </a:r>
            <a:r>
              <a:rPr lang="ru-RU" sz="3200" b="1">
                <a:solidFill>
                  <a:srgbClr val="0033CC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667625" y="981075"/>
            <a:ext cx="500063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Н</a:t>
            </a:r>
          </a:p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Ф</a:t>
            </a:r>
            <a:endParaRPr lang="en-US" sz="3200" b="1" i="1">
              <a:solidFill>
                <a:srgbClr val="0033CC"/>
              </a:solidFill>
              <a:latin typeface="Calibri" pitchFamily="34" charset="0"/>
            </a:endParaRPr>
          </a:p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М</a:t>
            </a:r>
          </a:p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Т</a:t>
            </a:r>
          </a:p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К</a:t>
            </a:r>
          </a:p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Ч </a:t>
            </a:r>
            <a:endParaRPr lang="en-US" sz="3200" b="1" i="1">
              <a:solidFill>
                <a:srgbClr val="0033CC"/>
              </a:solidFill>
              <a:latin typeface="Calibri" pitchFamily="34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428625" y="5643563"/>
            <a:ext cx="8286750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28625" y="6143625"/>
            <a:ext cx="828675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28625" y="6572250"/>
            <a:ext cx="828675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-36512" y="6108700"/>
            <a:ext cx="928688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2715419" y="4856956"/>
            <a:ext cx="85725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>
            <a:off x="7608888" y="6107113"/>
            <a:ext cx="928687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6965950" y="6107113"/>
            <a:ext cx="928687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6394450" y="6107113"/>
            <a:ext cx="928687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5764213" y="6124575"/>
            <a:ext cx="928688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5251450" y="6107113"/>
            <a:ext cx="928687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5400000">
            <a:off x="4756150" y="6124575"/>
            <a:ext cx="928688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4108450" y="6053138"/>
            <a:ext cx="928687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5400000">
            <a:off x="8251825" y="6107113"/>
            <a:ext cx="928687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>
            <a:off x="2143919" y="4856956"/>
            <a:ext cx="85725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5400000">
            <a:off x="536575" y="6107113"/>
            <a:ext cx="928687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1036638" y="6107113"/>
            <a:ext cx="928687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>
            <a:off x="1679575" y="6107113"/>
            <a:ext cx="928687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rot="5400000">
            <a:off x="2251075" y="6107113"/>
            <a:ext cx="928687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>
            <a:off x="2822575" y="6107113"/>
            <a:ext cx="928687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5400000">
            <a:off x="3394075" y="6107113"/>
            <a:ext cx="928687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>
            <a:off x="2571750" y="4429125"/>
            <a:ext cx="4500563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2571750" y="4857750"/>
            <a:ext cx="4500563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2571750" y="5286375"/>
            <a:ext cx="4500563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rot="5400000">
            <a:off x="3207544" y="4864894"/>
            <a:ext cx="85725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>
            <a:off x="3783807" y="4864894"/>
            <a:ext cx="857250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4720432" y="4864894"/>
            <a:ext cx="857250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5215732" y="4856956"/>
            <a:ext cx="857250" cy="15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5944394" y="4864894"/>
            <a:ext cx="85725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6665119" y="4864894"/>
            <a:ext cx="85725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2484438" y="4437063"/>
            <a:ext cx="46593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latin typeface="Calibri" pitchFamily="34" charset="0"/>
              </a:rPr>
              <a:t>640  2  670 9400   35  670  670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357188" y="5643563"/>
            <a:ext cx="8643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Calibri" pitchFamily="34" charset="0"/>
              </a:rPr>
              <a:t>280    2    186   0      32   670  3100  186  50  670 640  825  109   670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7500938" y="6072188"/>
            <a:ext cx="5000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1">
                <a:solidFill>
                  <a:srgbClr val="0033CC"/>
                </a:solidFill>
                <a:latin typeface="Calibri" pitchFamily="34" charset="0"/>
              </a:rPr>
              <a:t>О</a:t>
            </a:r>
          </a:p>
        </p:txBody>
      </p:sp>
      <p:sp>
        <p:nvSpPr>
          <p:cNvPr id="60" name="Прямоугольник 59"/>
          <p:cNvSpPr>
            <a:spLocks noChangeArrowheads="1"/>
          </p:cNvSpPr>
          <p:nvPr/>
        </p:nvSpPr>
        <p:spPr bwMode="auto">
          <a:xfrm>
            <a:off x="2643188" y="4786313"/>
            <a:ext cx="3984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С</a:t>
            </a:r>
          </a:p>
        </p:txBody>
      </p:sp>
      <p:sp>
        <p:nvSpPr>
          <p:cNvPr id="61" name="Прямоугольник 60"/>
          <p:cNvSpPr>
            <a:spLocks noChangeArrowheads="1"/>
          </p:cNvSpPr>
          <p:nvPr/>
        </p:nvSpPr>
        <p:spPr bwMode="auto">
          <a:xfrm>
            <a:off x="6429375" y="6072188"/>
            <a:ext cx="3984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С</a:t>
            </a:r>
            <a:endParaRPr lang="ru-RU" sz="3200">
              <a:latin typeface="Calibri" pitchFamily="34" charset="0"/>
            </a:endParaRPr>
          </a:p>
        </p:txBody>
      </p:sp>
      <p:sp>
        <p:nvSpPr>
          <p:cNvPr id="62" name="Прямоугольник 61"/>
          <p:cNvSpPr>
            <a:spLocks noChangeArrowheads="1"/>
          </p:cNvSpPr>
          <p:nvPr/>
        </p:nvSpPr>
        <p:spPr bwMode="auto">
          <a:xfrm>
            <a:off x="3214688" y="4786313"/>
            <a:ext cx="4032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Р</a:t>
            </a:r>
            <a:endParaRPr lang="ru-RU" sz="3200">
              <a:latin typeface="Calibri" pitchFamily="34" charset="0"/>
            </a:endParaRPr>
          </a:p>
        </p:txBody>
      </p:sp>
      <p:sp>
        <p:nvSpPr>
          <p:cNvPr id="63" name="Прямоугольник 62"/>
          <p:cNvSpPr>
            <a:spLocks noChangeArrowheads="1"/>
          </p:cNvSpPr>
          <p:nvPr/>
        </p:nvSpPr>
        <p:spPr bwMode="auto">
          <a:xfrm>
            <a:off x="1071563" y="6072188"/>
            <a:ext cx="4556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Р</a:t>
            </a:r>
            <a:r>
              <a:rPr lang="ru-RU" b="1" i="1">
                <a:solidFill>
                  <a:srgbClr val="0033CC"/>
                </a:solidFill>
                <a:latin typeface="Calibri" pitchFamily="34" charset="0"/>
              </a:rPr>
              <a:t> </a:t>
            </a:r>
            <a:endParaRPr lang="ru-RU">
              <a:latin typeface="Calibri" pitchFamily="34" charset="0"/>
            </a:endParaRPr>
          </a:p>
        </p:txBody>
      </p:sp>
      <p:sp>
        <p:nvSpPr>
          <p:cNvPr id="64" name="Прямоугольник 63"/>
          <p:cNvSpPr>
            <a:spLocks noChangeArrowheads="1"/>
          </p:cNvSpPr>
          <p:nvPr/>
        </p:nvSpPr>
        <p:spPr bwMode="auto">
          <a:xfrm>
            <a:off x="3851275" y="4797425"/>
            <a:ext cx="382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Е</a:t>
            </a:r>
          </a:p>
        </p:txBody>
      </p:sp>
      <p:sp>
        <p:nvSpPr>
          <p:cNvPr id="66" name="Прямоугольник 65"/>
          <p:cNvSpPr>
            <a:spLocks noChangeArrowheads="1"/>
          </p:cNvSpPr>
          <p:nvPr/>
        </p:nvSpPr>
        <p:spPr bwMode="auto">
          <a:xfrm>
            <a:off x="5786438" y="4786313"/>
            <a:ext cx="3857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Е</a:t>
            </a:r>
            <a:endParaRPr lang="ru-RU" sz="3200">
              <a:latin typeface="Calibri" pitchFamily="34" charset="0"/>
            </a:endParaRPr>
          </a:p>
        </p:txBody>
      </p:sp>
      <p:sp>
        <p:nvSpPr>
          <p:cNvPr id="67" name="Прямоугольник 66"/>
          <p:cNvSpPr>
            <a:spLocks noChangeArrowheads="1"/>
          </p:cNvSpPr>
          <p:nvPr/>
        </p:nvSpPr>
        <p:spPr bwMode="auto">
          <a:xfrm>
            <a:off x="6588125" y="4797425"/>
            <a:ext cx="3825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Е</a:t>
            </a:r>
            <a:endParaRPr lang="ru-RU" sz="3200">
              <a:latin typeface="Calibri" pitchFamily="34" charset="0"/>
            </a:endParaRPr>
          </a:p>
        </p:txBody>
      </p:sp>
      <p:sp>
        <p:nvSpPr>
          <p:cNvPr id="68" name="Прямоугольник 67"/>
          <p:cNvSpPr>
            <a:spLocks noChangeArrowheads="1"/>
          </p:cNvSpPr>
          <p:nvPr/>
        </p:nvSpPr>
        <p:spPr bwMode="auto">
          <a:xfrm>
            <a:off x="3429000" y="6072188"/>
            <a:ext cx="3857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Е</a:t>
            </a:r>
            <a:endParaRPr lang="ru-RU" sz="3200">
              <a:latin typeface="Calibri" pitchFamily="34" charset="0"/>
            </a:endParaRPr>
          </a:p>
        </p:txBody>
      </p:sp>
      <p:sp>
        <p:nvSpPr>
          <p:cNvPr id="69" name="Прямоугольник 68"/>
          <p:cNvSpPr>
            <a:spLocks noChangeArrowheads="1"/>
          </p:cNvSpPr>
          <p:nvPr/>
        </p:nvSpPr>
        <p:spPr bwMode="auto">
          <a:xfrm>
            <a:off x="5857875" y="6072188"/>
            <a:ext cx="3857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Е</a:t>
            </a:r>
          </a:p>
        </p:txBody>
      </p:sp>
      <p:sp>
        <p:nvSpPr>
          <p:cNvPr id="70" name="Прямоугольник 69"/>
          <p:cNvSpPr>
            <a:spLocks noChangeArrowheads="1"/>
          </p:cNvSpPr>
          <p:nvPr/>
        </p:nvSpPr>
        <p:spPr bwMode="auto">
          <a:xfrm>
            <a:off x="8215313" y="6072188"/>
            <a:ext cx="3857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Е</a:t>
            </a:r>
            <a:endParaRPr lang="ru-RU" sz="3200">
              <a:latin typeface="Calibri" pitchFamily="34" charset="0"/>
            </a:endParaRPr>
          </a:p>
        </p:txBody>
      </p:sp>
      <p:sp>
        <p:nvSpPr>
          <p:cNvPr id="71" name="Прямоугольник 70"/>
          <p:cNvSpPr>
            <a:spLocks noChangeArrowheads="1"/>
          </p:cNvSpPr>
          <p:nvPr/>
        </p:nvSpPr>
        <p:spPr bwMode="auto">
          <a:xfrm>
            <a:off x="4427538" y="4797425"/>
            <a:ext cx="457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Д</a:t>
            </a:r>
            <a:endParaRPr lang="ru-RU" sz="3200">
              <a:latin typeface="Calibri" pitchFamily="34" charset="0"/>
            </a:endParaRPr>
          </a:p>
        </p:txBody>
      </p:sp>
      <p:sp>
        <p:nvSpPr>
          <p:cNvPr id="72" name="Прямоугольник 71"/>
          <p:cNvSpPr>
            <a:spLocks noChangeArrowheads="1"/>
          </p:cNvSpPr>
          <p:nvPr/>
        </p:nvSpPr>
        <p:spPr bwMode="auto">
          <a:xfrm>
            <a:off x="5148263" y="4797425"/>
            <a:ext cx="4413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Н</a:t>
            </a:r>
          </a:p>
        </p:txBody>
      </p:sp>
      <p:sp>
        <p:nvSpPr>
          <p:cNvPr id="73" name="Прямоугольник 72"/>
          <p:cNvSpPr>
            <a:spLocks noChangeArrowheads="1"/>
          </p:cNvSpPr>
          <p:nvPr/>
        </p:nvSpPr>
        <p:spPr bwMode="auto">
          <a:xfrm>
            <a:off x="500063" y="6072188"/>
            <a:ext cx="485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А</a:t>
            </a:r>
            <a:r>
              <a:rPr lang="ru-RU" b="1" i="1">
                <a:solidFill>
                  <a:srgbClr val="0033CC"/>
                </a:solidFill>
                <a:latin typeface="Calibri" pitchFamily="34" charset="0"/>
              </a:rPr>
              <a:t> </a:t>
            </a:r>
            <a:endParaRPr lang="ru-RU">
              <a:latin typeface="Calibri" pitchFamily="34" charset="0"/>
            </a:endParaRPr>
          </a:p>
        </p:txBody>
      </p:sp>
      <p:sp>
        <p:nvSpPr>
          <p:cNvPr id="74" name="Прямоугольник 73"/>
          <p:cNvSpPr>
            <a:spLocks noChangeArrowheads="1"/>
          </p:cNvSpPr>
          <p:nvPr/>
        </p:nvSpPr>
        <p:spPr bwMode="auto">
          <a:xfrm>
            <a:off x="1571625" y="6072188"/>
            <a:ext cx="4524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И</a:t>
            </a:r>
          </a:p>
        </p:txBody>
      </p:sp>
      <p:sp>
        <p:nvSpPr>
          <p:cNvPr id="75" name="Прямоугольник 74"/>
          <p:cNvSpPr>
            <a:spLocks noChangeArrowheads="1"/>
          </p:cNvSpPr>
          <p:nvPr/>
        </p:nvSpPr>
        <p:spPr bwMode="auto">
          <a:xfrm>
            <a:off x="4572000" y="6072188"/>
            <a:ext cx="4524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И</a:t>
            </a:r>
          </a:p>
        </p:txBody>
      </p:sp>
      <p:sp>
        <p:nvSpPr>
          <p:cNvPr id="76" name="Прямоугольник 75"/>
          <p:cNvSpPr>
            <a:spLocks noChangeArrowheads="1"/>
          </p:cNvSpPr>
          <p:nvPr/>
        </p:nvSpPr>
        <p:spPr bwMode="auto">
          <a:xfrm>
            <a:off x="2214563" y="6072188"/>
            <a:ext cx="481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Ф</a:t>
            </a:r>
            <a:endParaRPr lang="ru-RU" sz="3200">
              <a:latin typeface="Calibri" pitchFamily="34" charset="0"/>
            </a:endParaRPr>
          </a:p>
        </p:txBody>
      </p:sp>
      <p:sp>
        <p:nvSpPr>
          <p:cNvPr id="77" name="Прямоугольник 76"/>
          <p:cNvSpPr>
            <a:spLocks noChangeArrowheads="1"/>
          </p:cNvSpPr>
          <p:nvPr/>
        </p:nvSpPr>
        <p:spPr bwMode="auto">
          <a:xfrm>
            <a:off x="2714625" y="6072188"/>
            <a:ext cx="5445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М</a:t>
            </a:r>
            <a:endParaRPr lang="en-US" sz="3200" b="1" i="1">
              <a:solidFill>
                <a:srgbClr val="0033CC"/>
              </a:solidFill>
              <a:latin typeface="Calibri" pitchFamily="34" charset="0"/>
            </a:endParaRPr>
          </a:p>
        </p:txBody>
      </p:sp>
      <p:sp>
        <p:nvSpPr>
          <p:cNvPr id="78" name="Прямоугольник 77"/>
          <p:cNvSpPr>
            <a:spLocks noChangeArrowheads="1"/>
          </p:cNvSpPr>
          <p:nvPr/>
        </p:nvSpPr>
        <p:spPr bwMode="auto">
          <a:xfrm>
            <a:off x="4000500" y="6072188"/>
            <a:ext cx="3889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Т</a:t>
            </a:r>
          </a:p>
        </p:txBody>
      </p:sp>
      <p:sp>
        <p:nvSpPr>
          <p:cNvPr id="79" name="Прямоугольник 78"/>
          <p:cNvSpPr>
            <a:spLocks noChangeArrowheads="1"/>
          </p:cNvSpPr>
          <p:nvPr/>
        </p:nvSpPr>
        <p:spPr bwMode="auto">
          <a:xfrm>
            <a:off x="5214938" y="6072188"/>
            <a:ext cx="4191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Ч</a:t>
            </a:r>
          </a:p>
        </p:txBody>
      </p:sp>
      <p:sp>
        <p:nvSpPr>
          <p:cNvPr id="80" name="Прямоугольник 79"/>
          <p:cNvSpPr>
            <a:spLocks noChangeArrowheads="1"/>
          </p:cNvSpPr>
          <p:nvPr/>
        </p:nvSpPr>
        <p:spPr bwMode="auto">
          <a:xfrm>
            <a:off x="6929438" y="6072188"/>
            <a:ext cx="4159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i="1">
                <a:solidFill>
                  <a:srgbClr val="0033CC"/>
                </a:solidFill>
                <a:latin typeface="Calibri" pitchFamily="34" charset="0"/>
              </a:rPr>
              <a:t>К</a:t>
            </a: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179388" y="836613"/>
            <a:ext cx="2108200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alibri" pitchFamily="34" charset="0"/>
              </a:rPr>
              <a:t>773-103=</a:t>
            </a:r>
          </a:p>
          <a:p>
            <a:r>
              <a:rPr lang="ru-RU" sz="3200" b="1">
                <a:latin typeface="Calibri" pitchFamily="34" charset="0"/>
              </a:rPr>
              <a:t>156+124=</a:t>
            </a:r>
          </a:p>
          <a:p>
            <a:r>
              <a:rPr lang="ru-RU" sz="3200" b="1">
                <a:latin typeface="Calibri" pitchFamily="34" charset="0"/>
              </a:rPr>
              <a:t>62х3=</a:t>
            </a:r>
          </a:p>
          <a:p>
            <a:r>
              <a:rPr lang="ru-RU" sz="3200" b="1">
                <a:latin typeface="Calibri" pitchFamily="34" charset="0"/>
              </a:rPr>
              <a:t>654:6=</a:t>
            </a:r>
          </a:p>
          <a:p>
            <a:r>
              <a:rPr lang="ru-RU" sz="3200" b="1">
                <a:latin typeface="Calibri" pitchFamily="34" charset="0"/>
              </a:rPr>
              <a:t>160х4=</a:t>
            </a:r>
          </a:p>
          <a:p>
            <a:r>
              <a:rPr lang="ru-RU" sz="3200" b="1">
                <a:latin typeface="Calibri" pitchFamily="34" charset="0"/>
              </a:rPr>
              <a:t>1200:600=</a:t>
            </a:r>
          </a:p>
          <a:p>
            <a:r>
              <a:rPr lang="ru-RU" sz="3200" b="1">
                <a:latin typeface="Calibri" pitchFamily="34" charset="0"/>
              </a:rPr>
              <a:t>94х100=</a:t>
            </a:r>
          </a:p>
        </p:txBody>
      </p:sp>
      <p:sp>
        <p:nvSpPr>
          <p:cNvPr id="20" name="TextBox 10"/>
          <p:cNvSpPr txBox="1">
            <a:spLocks noChangeArrowheads="1"/>
          </p:cNvSpPr>
          <p:nvPr/>
        </p:nvSpPr>
        <p:spPr bwMode="auto">
          <a:xfrm>
            <a:off x="1763713" y="3789363"/>
            <a:ext cx="1019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9400</a:t>
            </a:r>
          </a:p>
        </p:txBody>
      </p:sp>
      <p:sp>
        <p:nvSpPr>
          <p:cNvPr id="24" name="TextBox 9"/>
          <p:cNvSpPr txBox="1">
            <a:spLocks noChangeArrowheads="1"/>
          </p:cNvSpPr>
          <p:nvPr/>
        </p:nvSpPr>
        <p:spPr bwMode="auto">
          <a:xfrm>
            <a:off x="2339975" y="32845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2" name="TextBox 1"/>
          <p:cNvSpPr txBox="1">
            <a:spLocks noChangeArrowheads="1"/>
          </p:cNvSpPr>
          <p:nvPr/>
        </p:nvSpPr>
        <p:spPr bwMode="auto">
          <a:xfrm>
            <a:off x="179388" y="836613"/>
            <a:ext cx="2108200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alibri" pitchFamily="34" charset="0"/>
              </a:rPr>
              <a:t>773-103=</a:t>
            </a:r>
          </a:p>
          <a:p>
            <a:r>
              <a:rPr lang="ru-RU" sz="3200" b="1">
                <a:latin typeface="Calibri" pitchFamily="34" charset="0"/>
              </a:rPr>
              <a:t>156+124=</a:t>
            </a:r>
          </a:p>
          <a:p>
            <a:r>
              <a:rPr lang="ru-RU" sz="3200" b="1">
                <a:latin typeface="Calibri" pitchFamily="34" charset="0"/>
              </a:rPr>
              <a:t>62х3=</a:t>
            </a:r>
          </a:p>
          <a:p>
            <a:r>
              <a:rPr lang="ru-RU" sz="3200" b="1">
                <a:latin typeface="Calibri" pitchFamily="34" charset="0"/>
              </a:rPr>
              <a:t>654:6=</a:t>
            </a:r>
          </a:p>
          <a:p>
            <a:r>
              <a:rPr lang="ru-RU" sz="3200" b="1">
                <a:latin typeface="Calibri" pitchFamily="34" charset="0"/>
              </a:rPr>
              <a:t>160х4=</a:t>
            </a:r>
          </a:p>
          <a:p>
            <a:r>
              <a:rPr lang="ru-RU" sz="3200" b="1">
                <a:latin typeface="Calibri" pitchFamily="34" charset="0"/>
              </a:rPr>
              <a:t>1200:600=</a:t>
            </a:r>
          </a:p>
          <a:p>
            <a:r>
              <a:rPr lang="ru-RU" sz="3200" b="1">
                <a:latin typeface="Calibri" pitchFamily="34" charset="0"/>
              </a:rPr>
              <a:t>94х100=</a:t>
            </a:r>
          </a:p>
        </p:txBody>
      </p:sp>
      <p:sp>
        <p:nvSpPr>
          <p:cNvPr id="46" name="TextBox 10"/>
          <p:cNvSpPr txBox="1">
            <a:spLocks noChangeArrowheads="1"/>
          </p:cNvSpPr>
          <p:nvPr/>
        </p:nvSpPr>
        <p:spPr bwMode="auto">
          <a:xfrm>
            <a:off x="1763713" y="3789363"/>
            <a:ext cx="1019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9400</a:t>
            </a:r>
          </a:p>
        </p:txBody>
      </p:sp>
      <p:sp>
        <p:nvSpPr>
          <p:cNvPr id="53" name="TextBox 8"/>
          <p:cNvSpPr txBox="1">
            <a:spLocks noChangeArrowheads="1"/>
          </p:cNvSpPr>
          <p:nvPr/>
        </p:nvSpPr>
        <p:spPr bwMode="auto">
          <a:xfrm>
            <a:off x="1979613" y="2781300"/>
            <a:ext cx="928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640</a:t>
            </a:r>
          </a:p>
        </p:txBody>
      </p:sp>
      <p:sp>
        <p:nvSpPr>
          <p:cNvPr id="55" name="TextBox 9"/>
          <p:cNvSpPr txBox="1">
            <a:spLocks noChangeArrowheads="1"/>
          </p:cNvSpPr>
          <p:nvPr/>
        </p:nvSpPr>
        <p:spPr bwMode="auto">
          <a:xfrm>
            <a:off x="2339975" y="32845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6" name="TextBox 1"/>
          <p:cNvSpPr txBox="1">
            <a:spLocks noChangeArrowheads="1"/>
          </p:cNvSpPr>
          <p:nvPr/>
        </p:nvSpPr>
        <p:spPr bwMode="auto">
          <a:xfrm>
            <a:off x="179388" y="836613"/>
            <a:ext cx="2108200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alibri" pitchFamily="34" charset="0"/>
              </a:rPr>
              <a:t>773-103=</a:t>
            </a:r>
          </a:p>
          <a:p>
            <a:r>
              <a:rPr lang="ru-RU" sz="3200" b="1">
                <a:latin typeface="Calibri" pitchFamily="34" charset="0"/>
              </a:rPr>
              <a:t>156+124=</a:t>
            </a:r>
          </a:p>
          <a:p>
            <a:r>
              <a:rPr lang="ru-RU" sz="3200" b="1">
                <a:latin typeface="Calibri" pitchFamily="34" charset="0"/>
              </a:rPr>
              <a:t>62х3=</a:t>
            </a:r>
          </a:p>
          <a:p>
            <a:r>
              <a:rPr lang="ru-RU" sz="3200" b="1">
                <a:latin typeface="Calibri" pitchFamily="34" charset="0"/>
              </a:rPr>
              <a:t>654:6=</a:t>
            </a:r>
          </a:p>
          <a:p>
            <a:r>
              <a:rPr lang="ru-RU" sz="3200" b="1">
                <a:latin typeface="Calibri" pitchFamily="34" charset="0"/>
              </a:rPr>
              <a:t>160х4=</a:t>
            </a:r>
          </a:p>
          <a:p>
            <a:r>
              <a:rPr lang="ru-RU" sz="3200" b="1">
                <a:latin typeface="Calibri" pitchFamily="34" charset="0"/>
              </a:rPr>
              <a:t>1200:600=</a:t>
            </a:r>
          </a:p>
          <a:p>
            <a:r>
              <a:rPr lang="ru-RU" sz="3200" b="1">
                <a:latin typeface="Calibri" pitchFamily="34" charset="0"/>
              </a:rPr>
              <a:t>94х100=</a:t>
            </a:r>
          </a:p>
        </p:txBody>
      </p:sp>
      <p:sp>
        <p:nvSpPr>
          <p:cNvPr id="57" name="TextBox 10"/>
          <p:cNvSpPr txBox="1">
            <a:spLocks noChangeArrowheads="1"/>
          </p:cNvSpPr>
          <p:nvPr/>
        </p:nvSpPr>
        <p:spPr bwMode="auto">
          <a:xfrm>
            <a:off x="1763713" y="3789363"/>
            <a:ext cx="1019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9400</a:t>
            </a:r>
          </a:p>
        </p:txBody>
      </p:sp>
      <p:sp>
        <p:nvSpPr>
          <p:cNvPr id="65" name="TextBox 7"/>
          <p:cNvSpPr txBox="1">
            <a:spLocks noChangeArrowheads="1"/>
          </p:cNvSpPr>
          <p:nvPr/>
        </p:nvSpPr>
        <p:spPr bwMode="auto">
          <a:xfrm>
            <a:off x="1908175" y="2276475"/>
            <a:ext cx="92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109</a:t>
            </a:r>
          </a:p>
        </p:txBody>
      </p:sp>
      <p:sp>
        <p:nvSpPr>
          <p:cNvPr id="81" name="TextBox 8"/>
          <p:cNvSpPr txBox="1">
            <a:spLocks noChangeArrowheads="1"/>
          </p:cNvSpPr>
          <p:nvPr/>
        </p:nvSpPr>
        <p:spPr bwMode="auto">
          <a:xfrm>
            <a:off x="1979613" y="2781300"/>
            <a:ext cx="928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640</a:t>
            </a:r>
          </a:p>
        </p:txBody>
      </p:sp>
      <p:sp>
        <p:nvSpPr>
          <p:cNvPr id="82" name="TextBox 9"/>
          <p:cNvSpPr txBox="1">
            <a:spLocks noChangeArrowheads="1"/>
          </p:cNvSpPr>
          <p:nvPr/>
        </p:nvSpPr>
        <p:spPr bwMode="auto">
          <a:xfrm>
            <a:off x="2339975" y="32845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83" name="TextBox 1"/>
          <p:cNvSpPr txBox="1">
            <a:spLocks noChangeArrowheads="1"/>
          </p:cNvSpPr>
          <p:nvPr/>
        </p:nvSpPr>
        <p:spPr bwMode="auto">
          <a:xfrm>
            <a:off x="179388" y="836613"/>
            <a:ext cx="2108200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alibri" pitchFamily="34" charset="0"/>
              </a:rPr>
              <a:t>773-103=</a:t>
            </a:r>
          </a:p>
          <a:p>
            <a:r>
              <a:rPr lang="ru-RU" sz="3200" b="1">
                <a:latin typeface="Calibri" pitchFamily="34" charset="0"/>
              </a:rPr>
              <a:t>156+124=</a:t>
            </a:r>
          </a:p>
          <a:p>
            <a:r>
              <a:rPr lang="ru-RU" sz="3200" b="1">
                <a:latin typeface="Calibri" pitchFamily="34" charset="0"/>
              </a:rPr>
              <a:t>62х3=</a:t>
            </a:r>
          </a:p>
          <a:p>
            <a:r>
              <a:rPr lang="ru-RU" sz="3200" b="1">
                <a:latin typeface="Calibri" pitchFamily="34" charset="0"/>
              </a:rPr>
              <a:t>654:6=</a:t>
            </a:r>
          </a:p>
          <a:p>
            <a:r>
              <a:rPr lang="ru-RU" sz="3200" b="1">
                <a:latin typeface="Calibri" pitchFamily="34" charset="0"/>
              </a:rPr>
              <a:t>160х4=</a:t>
            </a:r>
          </a:p>
          <a:p>
            <a:r>
              <a:rPr lang="ru-RU" sz="3200" b="1">
                <a:latin typeface="Calibri" pitchFamily="34" charset="0"/>
              </a:rPr>
              <a:t>1200:600=</a:t>
            </a:r>
          </a:p>
          <a:p>
            <a:r>
              <a:rPr lang="ru-RU" sz="3200" b="1">
                <a:latin typeface="Calibri" pitchFamily="34" charset="0"/>
              </a:rPr>
              <a:t>94х100=</a:t>
            </a:r>
          </a:p>
        </p:txBody>
      </p:sp>
      <p:sp>
        <p:nvSpPr>
          <p:cNvPr id="84" name="TextBox 10"/>
          <p:cNvSpPr txBox="1">
            <a:spLocks noChangeArrowheads="1"/>
          </p:cNvSpPr>
          <p:nvPr/>
        </p:nvSpPr>
        <p:spPr bwMode="auto">
          <a:xfrm>
            <a:off x="1763713" y="3789363"/>
            <a:ext cx="1019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9400</a:t>
            </a:r>
          </a:p>
        </p:txBody>
      </p:sp>
      <p:sp>
        <p:nvSpPr>
          <p:cNvPr id="85" name="TextBox 6"/>
          <p:cNvSpPr txBox="1">
            <a:spLocks noChangeArrowheads="1"/>
          </p:cNvSpPr>
          <p:nvPr/>
        </p:nvSpPr>
        <p:spPr bwMode="auto">
          <a:xfrm>
            <a:off x="1908175" y="1844675"/>
            <a:ext cx="1093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186</a:t>
            </a:r>
          </a:p>
        </p:txBody>
      </p:sp>
      <p:sp>
        <p:nvSpPr>
          <p:cNvPr id="86" name="TextBox 7"/>
          <p:cNvSpPr txBox="1">
            <a:spLocks noChangeArrowheads="1"/>
          </p:cNvSpPr>
          <p:nvPr/>
        </p:nvSpPr>
        <p:spPr bwMode="auto">
          <a:xfrm>
            <a:off x="1908175" y="2276475"/>
            <a:ext cx="92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109</a:t>
            </a:r>
          </a:p>
        </p:txBody>
      </p:sp>
      <p:sp>
        <p:nvSpPr>
          <p:cNvPr id="87" name="TextBox 8"/>
          <p:cNvSpPr txBox="1">
            <a:spLocks noChangeArrowheads="1"/>
          </p:cNvSpPr>
          <p:nvPr/>
        </p:nvSpPr>
        <p:spPr bwMode="auto">
          <a:xfrm>
            <a:off x="1979613" y="2781300"/>
            <a:ext cx="928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640</a:t>
            </a:r>
          </a:p>
        </p:txBody>
      </p:sp>
      <p:sp>
        <p:nvSpPr>
          <p:cNvPr id="88" name="TextBox 9"/>
          <p:cNvSpPr txBox="1">
            <a:spLocks noChangeArrowheads="1"/>
          </p:cNvSpPr>
          <p:nvPr/>
        </p:nvSpPr>
        <p:spPr bwMode="auto">
          <a:xfrm>
            <a:off x="2339975" y="32845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89" name="TextBox 1"/>
          <p:cNvSpPr txBox="1">
            <a:spLocks noChangeArrowheads="1"/>
          </p:cNvSpPr>
          <p:nvPr/>
        </p:nvSpPr>
        <p:spPr bwMode="auto">
          <a:xfrm>
            <a:off x="179388" y="836613"/>
            <a:ext cx="2108200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alibri" pitchFamily="34" charset="0"/>
              </a:rPr>
              <a:t>773-103=</a:t>
            </a:r>
          </a:p>
          <a:p>
            <a:r>
              <a:rPr lang="ru-RU" sz="3200" b="1">
                <a:latin typeface="Calibri" pitchFamily="34" charset="0"/>
              </a:rPr>
              <a:t>156+124=</a:t>
            </a:r>
          </a:p>
          <a:p>
            <a:r>
              <a:rPr lang="ru-RU" sz="3200" b="1">
                <a:latin typeface="Calibri" pitchFamily="34" charset="0"/>
              </a:rPr>
              <a:t>62х3=</a:t>
            </a:r>
          </a:p>
          <a:p>
            <a:r>
              <a:rPr lang="ru-RU" sz="3200" b="1">
                <a:latin typeface="Calibri" pitchFamily="34" charset="0"/>
              </a:rPr>
              <a:t>654:6=</a:t>
            </a:r>
          </a:p>
          <a:p>
            <a:r>
              <a:rPr lang="ru-RU" sz="3200" b="1">
                <a:latin typeface="Calibri" pitchFamily="34" charset="0"/>
              </a:rPr>
              <a:t>160х4=</a:t>
            </a:r>
          </a:p>
          <a:p>
            <a:r>
              <a:rPr lang="ru-RU" sz="3200" b="1">
                <a:latin typeface="Calibri" pitchFamily="34" charset="0"/>
              </a:rPr>
              <a:t>1200:600=</a:t>
            </a:r>
          </a:p>
          <a:p>
            <a:r>
              <a:rPr lang="ru-RU" sz="3200" b="1">
                <a:latin typeface="Calibri" pitchFamily="34" charset="0"/>
              </a:rPr>
              <a:t>94х100=</a:t>
            </a:r>
          </a:p>
        </p:txBody>
      </p:sp>
      <p:sp>
        <p:nvSpPr>
          <p:cNvPr id="90" name="TextBox 10"/>
          <p:cNvSpPr txBox="1">
            <a:spLocks noChangeArrowheads="1"/>
          </p:cNvSpPr>
          <p:nvPr/>
        </p:nvSpPr>
        <p:spPr bwMode="auto">
          <a:xfrm>
            <a:off x="1763713" y="3789363"/>
            <a:ext cx="1019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9400</a:t>
            </a:r>
          </a:p>
        </p:txBody>
      </p:sp>
      <p:sp>
        <p:nvSpPr>
          <p:cNvPr id="91" name="TextBox 5"/>
          <p:cNvSpPr txBox="1">
            <a:spLocks noChangeArrowheads="1"/>
          </p:cNvSpPr>
          <p:nvPr/>
        </p:nvSpPr>
        <p:spPr bwMode="auto">
          <a:xfrm>
            <a:off x="1908175" y="13414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280</a:t>
            </a:r>
          </a:p>
        </p:txBody>
      </p:sp>
      <p:sp>
        <p:nvSpPr>
          <p:cNvPr id="92" name="TextBox 6"/>
          <p:cNvSpPr txBox="1">
            <a:spLocks noChangeArrowheads="1"/>
          </p:cNvSpPr>
          <p:nvPr/>
        </p:nvSpPr>
        <p:spPr bwMode="auto">
          <a:xfrm>
            <a:off x="1908175" y="1844675"/>
            <a:ext cx="1093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186</a:t>
            </a:r>
          </a:p>
        </p:txBody>
      </p:sp>
      <p:sp>
        <p:nvSpPr>
          <p:cNvPr id="93" name="TextBox 7"/>
          <p:cNvSpPr txBox="1">
            <a:spLocks noChangeArrowheads="1"/>
          </p:cNvSpPr>
          <p:nvPr/>
        </p:nvSpPr>
        <p:spPr bwMode="auto">
          <a:xfrm>
            <a:off x="1908175" y="2276475"/>
            <a:ext cx="92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109</a:t>
            </a:r>
          </a:p>
        </p:txBody>
      </p:sp>
      <p:sp>
        <p:nvSpPr>
          <p:cNvPr id="94" name="TextBox 8"/>
          <p:cNvSpPr txBox="1">
            <a:spLocks noChangeArrowheads="1"/>
          </p:cNvSpPr>
          <p:nvPr/>
        </p:nvSpPr>
        <p:spPr bwMode="auto">
          <a:xfrm>
            <a:off x="1979613" y="2781300"/>
            <a:ext cx="928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640</a:t>
            </a:r>
          </a:p>
        </p:txBody>
      </p:sp>
      <p:sp>
        <p:nvSpPr>
          <p:cNvPr id="95" name="TextBox 9"/>
          <p:cNvSpPr txBox="1">
            <a:spLocks noChangeArrowheads="1"/>
          </p:cNvSpPr>
          <p:nvPr/>
        </p:nvSpPr>
        <p:spPr bwMode="auto">
          <a:xfrm>
            <a:off x="2339975" y="32845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96" name="TextBox 1"/>
          <p:cNvSpPr txBox="1">
            <a:spLocks noChangeArrowheads="1"/>
          </p:cNvSpPr>
          <p:nvPr/>
        </p:nvSpPr>
        <p:spPr bwMode="auto">
          <a:xfrm>
            <a:off x="179388" y="836613"/>
            <a:ext cx="2108200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alibri" pitchFamily="34" charset="0"/>
              </a:rPr>
              <a:t>773-103=</a:t>
            </a:r>
          </a:p>
          <a:p>
            <a:r>
              <a:rPr lang="ru-RU" sz="3200" b="1">
                <a:latin typeface="Calibri" pitchFamily="34" charset="0"/>
              </a:rPr>
              <a:t>156+124=</a:t>
            </a:r>
          </a:p>
          <a:p>
            <a:r>
              <a:rPr lang="ru-RU" sz="3200" b="1">
                <a:latin typeface="Calibri" pitchFamily="34" charset="0"/>
              </a:rPr>
              <a:t>62х3=</a:t>
            </a:r>
          </a:p>
          <a:p>
            <a:r>
              <a:rPr lang="ru-RU" sz="3200" b="1">
                <a:latin typeface="Calibri" pitchFamily="34" charset="0"/>
              </a:rPr>
              <a:t>654:6=</a:t>
            </a:r>
          </a:p>
          <a:p>
            <a:r>
              <a:rPr lang="ru-RU" sz="3200" b="1">
                <a:latin typeface="Calibri" pitchFamily="34" charset="0"/>
              </a:rPr>
              <a:t>160х4=</a:t>
            </a:r>
          </a:p>
          <a:p>
            <a:r>
              <a:rPr lang="ru-RU" sz="3200" b="1">
                <a:latin typeface="Calibri" pitchFamily="34" charset="0"/>
              </a:rPr>
              <a:t>1200:600=</a:t>
            </a:r>
          </a:p>
          <a:p>
            <a:r>
              <a:rPr lang="ru-RU" sz="3200" b="1">
                <a:latin typeface="Calibri" pitchFamily="34" charset="0"/>
              </a:rPr>
              <a:t>94х100=</a:t>
            </a:r>
          </a:p>
        </p:txBody>
      </p:sp>
      <p:sp>
        <p:nvSpPr>
          <p:cNvPr id="97" name="TextBox 10"/>
          <p:cNvSpPr txBox="1">
            <a:spLocks noChangeArrowheads="1"/>
          </p:cNvSpPr>
          <p:nvPr/>
        </p:nvSpPr>
        <p:spPr bwMode="auto">
          <a:xfrm>
            <a:off x="1763713" y="3789363"/>
            <a:ext cx="1019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9400</a:t>
            </a:r>
          </a:p>
        </p:txBody>
      </p:sp>
      <p:sp>
        <p:nvSpPr>
          <p:cNvPr id="98" name="TextBox 4"/>
          <p:cNvSpPr txBox="1">
            <a:spLocks noChangeArrowheads="1"/>
          </p:cNvSpPr>
          <p:nvPr/>
        </p:nvSpPr>
        <p:spPr bwMode="auto">
          <a:xfrm>
            <a:off x="1928813" y="785813"/>
            <a:ext cx="9286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670</a:t>
            </a:r>
          </a:p>
        </p:txBody>
      </p:sp>
      <p:sp>
        <p:nvSpPr>
          <p:cNvPr id="99" name="TextBox 10"/>
          <p:cNvSpPr txBox="1">
            <a:spLocks noChangeArrowheads="1"/>
          </p:cNvSpPr>
          <p:nvPr/>
        </p:nvSpPr>
        <p:spPr bwMode="auto">
          <a:xfrm>
            <a:off x="1763713" y="3789363"/>
            <a:ext cx="1019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9400</a:t>
            </a:r>
          </a:p>
        </p:txBody>
      </p:sp>
      <p:sp>
        <p:nvSpPr>
          <p:cNvPr id="100" name="TextBox 9"/>
          <p:cNvSpPr txBox="1">
            <a:spLocks noChangeArrowheads="1"/>
          </p:cNvSpPr>
          <p:nvPr/>
        </p:nvSpPr>
        <p:spPr bwMode="auto">
          <a:xfrm>
            <a:off x="2339975" y="32845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01" name="TextBox 4"/>
          <p:cNvSpPr txBox="1">
            <a:spLocks noChangeArrowheads="1"/>
          </p:cNvSpPr>
          <p:nvPr/>
        </p:nvSpPr>
        <p:spPr bwMode="auto">
          <a:xfrm>
            <a:off x="1928813" y="785813"/>
            <a:ext cx="9286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670</a:t>
            </a:r>
          </a:p>
        </p:txBody>
      </p:sp>
      <p:sp>
        <p:nvSpPr>
          <p:cNvPr id="102" name="TextBox 10"/>
          <p:cNvSpPr txBox="1">
            <a:spLocks noChangeArrowheads="1"/>
          </p:cNvSpPr>
          <p:nvPr/>
        </p:nvSpPr>
        <p:spPr bwMode="auto">
          <a:xfrm>
            <a:off x="1763713" y="3789363"/>
            <a:ext cx="1019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9400</a:t>
            </a:r>
          </a:p>
        </p:txBody>
      </p:sp>
      <p:sp>
        <p:nvSpPr>
          <p:cNvPr id="103" name="TextBox 1"/>
          <p:cNvSpPr txBox="1">
            <a:spLocks noChangeArrowheads="1"/>
          </p:cNvSpPr>
          <p:nvPr/>
        </p:nvSpPr>
        <p:spPr bwMode="auto">
          <a:xfrm>
            <a:off x="179388" y="836613"/>
            <a:ext cx="2108200" cy="3503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latin typeface="Calibri" pitchFamily="34" charset="0"/>
              </a:rPr>
              <a:t>773-103=</a:t>
            </a:r>
          </a:p>
          <a:p>
            <a:r>
              <a:rPr lang="ru-RU" sz="3200" b="1">
                <a:latin typeface="Calibri" pitchFamily="34" charset="0"/>
              </a:rPr>
              <a:t>156+124=</a:t>
            </a:r>
          </a:p>
          <a:p>
            <a:r>
              <a:rPr lang="ru-RU" sz="3200" b="1">
                <a:latin typeface="Calibri" pitchFamily="34" charset="0"/>
              </a:rPr>
              <a:t>62х3=</a:t>
            </a:r>
          </a:p>
          <a:p>
            <a:r>
              <a:rPr lang="ru-RU" sz="3200" b="1">
                <a:latin typeface="Calibri" pitchFamily="34" charset="0"/>
              </a:rPr>
              <a:t>654:6=</a:t>
            </a:r>
          </a:p>
          <a:p>
            <a:r>
              <a:rPr lang="ru-RU" sz="3200" b="1">
                <a:latin typeface="Calibri" pitchFamily="34" charset="0"/>
              </a:rPr>
              <a:t>160х4=</a:t>
            </a:r>
          </a:p>
          <a:p>
            <a:r>
              <a:rPr lang="ru-RU" sz="3200" b="1">
                <a:latin typeface="Calibri" pitchFamily="34" charset="0"/>
              </a:rPr>
              <a:t>1200:600=</a:t>
            </a:r>
          </a:p>
          <a:p>
            <a:r>
              <a:rPr lang="ru-RU" sz="3200" b="1">
                <a:latin typeface="Calibri" pitchFamily="34" charset="0"/>
              </a:rPr>
              <a:t>94х100=</a:t>
            </a:r>
          </a:p>
        </p:txBody>
      </p:sp>
      <p:sp>
        <p:nvSpPr>
          <p:cNvPr id="104" name="TextBox 9"/>
          <p:cNvSpPr txBox="1">
            <a:spLocks noChangeArrowheads="1"/>
          </p:cNvSpPr>
          <p:nvPr/>
        </p:nvSpPr>
        <p:spPr bwMode="auto">
          <a:xfrm>
            <a:off x="2339975" y="32845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05" name="TextBox 4"/>
          <p:cNvSpPr txBox="1">
            <a:spLocks noChangeArrowheads="1"/>
          </p:cNvSpPr>
          <p:nvPr/>
        </p:nvSpPr>
        <p:spPr bwMode="auto">
          <a:xfrm>
            <a:off x="1928813" y="785813"/>
            <a:ext cx="9286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670</a:t>
            </a:r>
          </a:p>
        </p:txBody>
      </p:sp>
      <p:sp>
        <p:nvSpPr>
          <p:cNvPr id="106" name="TextBox 10"/>
          <p:cNvSpPr txBox="1">
            <a:spLocks noChangeArrowheads="1"/>
          </p:cNvSpPr>
          <p:nvPr/>
        </p:nvSpPr>
        <p:spPr bwMode="auto">
          <a:xfrm>
            <a:off x="1763713" y="3789363"/>
            <a:ext cx="1019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9400</a:t>
            </a:r>
          </a:p>
        </p:txBody>
      </p:sp>
      <p:sp>
        <p:nvSpPr>
          <p:cNvPr id="107" name="TextBox 5"/>
          <p:cNvSpPr txBox="1">
            <a:spLocks noChangeArrowheads="1"/>
          </p:cNvSpPr>
          <p:nvPr/>
        </p:nvSpPr>
        <p:spPr bwMode="auto">
          <a:xfrm>
            <a:off x="1908175" y="13414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280</a:t>
            </a:r>
          </a:p>
        </p:txBody>
      </p:sp>
      <p:sp>
        <p:nvSpPr>
          <p:cNvPr id="108" name="TextBox 4"/>
          <p:cNvSpPr txBox="1">
            <a:spLocks noChangeArrowheads="1"/>
          </p:cNvSpPr>
          <p:nvPr/>
        </p:nvSpPr>
        <p:spPr bwMode="auto">
          <a:xfrm>
            <a:off x="1928813" y="785813"/>
            <a:ext cx="9286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670</a:t>
            </a:r>
          </a:p>
        </p:txBody>
      </p:sp>
      <p:sp>
        <p:nvSpPr>
          <p:cNvPr id="109" name="TextBox 7"/>
          <p:cNvSpPr txBox="1">
            <a:spLocks noChangeArrowheads="1"/>
          </p:cNvSpPr>
          <p:nvPr/>
        </p:nvSpPr>
        <p:spPr bwMode="auto">
          <a:xfrm>
            <a:off x="1908175" y="2276475"/>
            <a:ext cx="92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109</a:t>
            </a:r>
          </a:p>
        </p:txBody>
      </p:sp>
      <p:sp>
        <p:nvSpPr>
          <p:cNvPr id="110" name="TextBox 5"/>
          <p:cNvSpPr txBox="1">
            <a:spLocks noChangeArrowheads="1"/>
          </p:cNvSpPr>
          <p:nvPr/>
        </p:nvSpPr>
        <p:spPr bwMode="auto">
          <a:xfrm>
            <a:off x="1908175" y="13414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280</a:t>
            </a:r>
          </a:p>
        </p:txBody>
      </p:sp>
      <p:sp>
        <p:nvSpPr>
          <p:cNvPr id="111" name="TextBox 4"/>
          <p:cNvSpPr txBox="1">
            <a:spLocks noChangeArrowheads="1"/>
          </p:cNvSpPr>
          <p:nvPr/>
        </p:nvSpPr>
        <p:spPr bwMode="auto">
          <a:xfrm>
            <a:off x="1928813" y="785813"/>
            <a:ext cx="9286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670</a:t>
            </a:r>
          </a:p>
        </p:txBody>
      </p:sp>
      <p:sp>
        <p:nvSpPr>
          <p:cNvPr id="112" name="TextBox 6"/>
          <p:cNvSpPr txBox="1">
            <a:spLocks noChangeArrowheads="1"/>
          </p:cNvSpPr>
          <p:nvPr/>
        </p:nvSpPr>
        <p:spPr bwMode="auto">
          <a:xfrm>
            <a:off x="1908175" y="1844675"/>
            <a:ext cx="1093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186</a:t>
            </a:r>
          </a:p>
        </p:txBody>
      </p:sp>
      <p:sp>
        <p:nvSpPr>
          <p:cNvPr id="113" name="TextBox 7"/>
          <p:cNvSpPr txBox="1">
            <a:spLocks noChangeArrowheads="1"/>
          </p:cNvSpPr>
          <p:nvPr/>
        </p:nvSpPr>
        <p:spPr bwMode="auto">
          <a:xfrm>
            <a:off x="1908175" y="2276475"/>
            <a:ext cx="92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109</a:t>
            </a:r>
          </a:p>
        </p:txBody>
      </p:sp>
      <p:sp>
        <p:nvSpPr>
          <p:cNvPr id="114" name="TextBox 5"/>
          <p:cNvSpPr txBox="1">
            <a:spLocks noChangeArrowheads="1"/>
          </p:cNvSpPr>
          <p:nvPr/>
        </p:nvSpPr>
        <p:spPr bwMode="auto">
          <a:xfrm>
            <a:off x="1908175" y="13414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280</a:t>
            </a:r>
          </a:p>
        </p:txBody>
      </p:sp>
      <p:sp>
        <p:nvSpPr>
          <p:cNvPr id="115" name="TextBox 4"/>
          <p:cNvSpPr txBox="1">
            <a:spLocks noChangeArrowheads="1"/>
          </p:cNvSpPr>
          <p:nvPr/>
        </p:nvSpPr>
        <p:spPr bwMode="auto">
          <a:xfrm>
            <a:off x="1928813" y="785813"/>
            <a:ext cx="9286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670</a:t>
            </a:r>
          </a:p>
        </p:txBody>
      </p:sp>
      <p:sp>
        <p:nvSpPr>
          <p:cNvPr id="116" name="TextBox 8"/>
          <p:cNvSpPr txBox="1">
            <a:spLocks noChangeArrowheads="1"/>
          </p:cNvSpPr>
          <p:nvPr/>
        </p:nvSpPr>
        <p:spPr bwMode="auto">
          <a:xfrm>
            <a:off x="1979613" y="2781300"/>
            <a:ext cx="928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640</a:t>
            </a:r>
          </a:p>
        </p:txBody>
      </p:sp>
      <p:sp>
        <p:nvSpPr>
          <p:cNvPr id="117" name="TextBox 6"/>
          <p:cNvSpPr txBox="1">
            <a:spLocks noChangeArrowheads="1"/>
          </p:cNvSpPr>
          <p:nvPr/>
        </p:nvSpPr>
        <p:spPr bwMode="auto">
          <a:xfrm>
            <a:off x="1908175" y="1844675"/>
            <a:ext cx="1093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186</a:t>
            </a:r>
          </a:p>
        </p:txBody>
      </p:sp>
      <p:sp>
        <p:nvSpPr>
          <p:cNvPr id="118" name="TextBox 7"/>
          <p:cNvSpPr txBox="1">
            <a:spLocks noChangeArrowheads="1"/>
          </p:cNvSpPr>
          <p:nvPr/>
        </p:nvSpPr>
        <p:spPr bwMode="auto">
          <a:xfrm>
            <a:off x="1908175" y="2276475"/>
            <a:ext cx="92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109</a:t>
            </a:r>
          </a:p>
        </p:txBody>
      </p:sp>
      <p:sp>
        <p:nvSpPr>
          <p:cNvPr id="119" name="TextBox 5"/>
          <p:cNvSpPr txBox="1">
            <a:spLocks noChangeArrowheads="1"/>
          </p:cNvSpPr>
          <p:nvPr/>
        </p:nvSpPr>
        <p:spPr bwMode="auto">
          <a:xfrm>
            <a:off x="1908175" y="13414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280</a:t>
            </a:r>
          </a:p>
        </p:txBody>
      </p:sp>
      <p:sp>
        <p:nvSpPr>
          <p:cNvPr id="120" name="TextBox 4"/>
          <p:cNvSpPr txBox="1">
            <a:spLocks noChangeArrowheads="1"/>
          </p:cNvSpPr>
          <p:nvPr/>
        </p:nvSpPr>
        <p:spPr bwMode="auto">
          <a:xfrm>
            <a:off x="1928813" y="785813"/>
            <a:ext cx="9286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670</a:t>
            </a:r>
          </a:p>
        </p:txBody>
      </p:sp>
      <p:sp>
        <p:nvSpPr>
          <p:cNvPr id="121" name="TextBox 9"/>
          <p:cNvSpPr txBox="1">
            <a:spLocks noChangeArrowheads="1"/>
          </p:cNvSpPr>
          <p:nvPr/>
        </p:nvSpPr>
        <p:spPr bwMode="auto">
          <a:xfrm>
            <a:off x="2339975" y="32845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22" name="TextBox 8"/>
          <p:cNvSpPr txBox="1">
            <a:spLocks noChangeArrowheads="1"/>
          </p:cNvSpPr>
          <p:nvPr/>
        </p:nvSpPr>
        <p:spPr bwMode="auto">
          <a:xfrm>
            <a:off x="1979613" y="2781300"/>
            <a:ext cx="928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640</a:t>
            </a:r>
          </a:p>
        </p:txBody>
      </p:sp>
      <p:sp>
        <p:nvSpPr>
          <p:cNvPr id="123" name="TextBox 6"/>
          <p:cNvSpPr txBox="1">
            <a:spLocks noChangeArrowheads="1"/>
          </p:cNvSpPr>
          <p:nvPr/>
        </p:nvSpPr>
        <p:spPr bwMode="auto">
          <a:xfrm>
            <a:off x="1908175" y="1844675"/>
            <a:ext cx="1093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186</a:t>
            </a:r>
          </a:p>
        </p:txBody>
      </p:sp>
      <p:sp>
        <p:nvSpPr>
          <p:cNvPr id="124" name="TextBox 7"/>
          <p:cNvSpPr txBox="1">
            <a:spLocks noChangeArrowheads="1"/>
          </p:cNvSpPr>
          <p:nvPr/>
        </p:nvSpPr>
        <p:spPr bwMode="auto">
          <a:xfrm>
            <a:off x="1908175" y="2276475"/>
            <a:ext cx="92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109</a:t>
            </a:r>
          </a:p>
        </p:txBody>
      </p:sp>
      <p:sp>
        <p:nvSpPr>
          <p:cNvPr id="125" name="TextBox 5"/>
          <p:cNvSpPr txBox="1">
            <a:spLocks noChangeArrowheads="1"/>
          </p:cNvSpPr>
          <p:nvPr/>
        </p:nvSpPr>
        <p:spPr bwMode="auto">
          <a:xfrm>
            <a:off x="1908175" y="13414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280</a:t>
            </a:r>
          </a:p>
        </p:txBody>
      </p:sp>
      <p:sp>
        <p:nvSpPr>
          <p:cNvPr id="126" name="TextBox 4"/>
          <p:cNvSpPr txBox="1">
            <a:spLocks noChangeArrowheads="1"/>
          </p:cNvSpPr>
          <p:nvPr/>
        </p:nvSpPr>
        <p:spPr bwMode="auto">
          <a:xfrm>
            <a:off x="1928813" y="785813"/>
            <a:ext cx="9286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670</a:t>
            </a:r>
          </a:p>
        </p:txBody>
      </p:sp>
      <p:sp>
        <p:nvSpPr>
          <p:cNvPr id="127" name="TextBox 10"/>
          <p:cNvSpPr txBox="1">
            <a:spLocks noChangeArrowheads="1"/>
          </p:cNvSpPr>
          <p:nvPr/>
        </p:nvSpPr>
        <p:spPr bwMode="auto">
          <a:xfrm>
            <a:off x="1763713" y="3789363"/>
            <a:ext cx="1019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9400</a:t>
            </a:r>
          </a:p>
        </p:txBody>
      </p:sp>
      <p:sp>
        <p:nvSpPr>
          <p:cNvPr id="128" name="TextBox 9"/>
          <p:cNvSpPr txBox="1">
            <a:spLocks noChangeArrowheads="1"/>
          </p:cNvSpPr>
          <p:nvPr/>
        </p:nvSpPr>
        <p:spPr bwMode="auto">
          <a:xfrm>
            <a:off x="2339975" y="32845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29" name="TextBox 10"/>
          <p:cNvSpPr txBox="1">
            <a:spLocks noChangeArrowheads="1"/>
          </p:cNvSpPr>
          <p:nvPr/>
        </p:nvSpPr>
        <p:spPr bwMode="auto">
          <a:xfrm>
            <a:off x="1763713" y="3789363"/>
            <a:ext cx="1019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9400</a:t>
            </a:r>
          </a:p>
        </p:txBody>
      </p:sp>
      <p:sp>
        <p:nvSpPr>
          <p:cNvPr id="130" name="TextBox 8"/>
          <p:cNvSpPr txBox="1">
            <a:spLocks noChangeArrowheads="1"/>
          </p:cNvSpPr>
          <p:nvPr/>
        </p:nvSpPr>
        <p:spPr bwMode="auto">
          <a:xfrm>
            <a:off x="1979613" y="2781300"/>
            <a:ext cx="928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640</a:t>
            </a:r>
          </a:p>
        </p:txBody>
      </p:sp>
      <p:sp>
        <p:nvSpPr>
          <p:cNvPr id="131" name="TextBox 9"/>
          <p:cNvSpPr txBox="1">
            <a:spLocks noChangeArrowheads="1"/>
          </p:cNvSpPr>
          <p:nvPr/>
        </p:nvSpPr>
        <p:spPr bwMode="auto">
          <a:xfrm>
            <a:off x="2339975" y="32845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32" name="TextBox 10"/>
          <p:cNvSpPr txBox="1">
            <a:spLocks noChangeArrowheads="1"/>
          </p:cNvSpPr>
          <p:nvPr/>
        </p:nvSpPr>
        <p:spPr bwMode="auto">
          <a:xfrm>
            <a:off x="1763713" y="3789363"/>
            <a:ext cx="1019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9400</a:t>
            </a:r>
          </a:p>
        </p:txBody>
      </p:sp>
      <p:sp>
        <p:nvSpPr>
          <p:cNvPr id="133" name="TextBox 7"/>
          <p:cNvSpPr txBox="1">
            <a:spLocks noChangeArrowheads="1"/>
          </p:cNvSpPr>
          <p:nvPr/>
        </p:nvSpPr>
        <p:spPr bwMode="auto">
          <a:xfrm>
            <a:off x="1908175" y="2276475"/>
            <a:ext cx="92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109</a:t>
            </a:r>
          </a:p>
        </p:txBody>
      </p:sp>
      <p:sp>
        <p:nvSpPr>
          <p:cNvPr id="134" name="TextBox 8"/>
          <p:cNvSpPr txBox="1">
            <a:spLocks noChangeArrowheads="1"/>
          </p:cNvSpPr>
          <p:nvPr/>
        </p:nvSpPr>
        <p:spPr bwMode="auto">
          <a:xfrm>
            <a:off x="1979613" y="2781300"/>
            <a:ext cx="928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640</a:t>
            </a:r>
          </a:p>
        </p:txBody>
      </p:sp>
      <p:sp>
        <p:nvSpPr>
          <p:cNvPr id="135" name="TextBox 9"/>
          <p:cNvSpPr txBox="1">
            <a:spLocks noChangeArrowheads="1"/>
          </p:cNvSpPr>
          <p:nvPr/>
        </p:nvSpPr>
        <p:spPr bwMode="auto">
          <a:xfrm>
            <a:off x="2339975" y="32845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36" name="TextBox 10"/>
          <p:cNvSpPr txBox="1">
            <a:spLocks noChangeArrowheads="1"/>
          </p:cNvSpPr>
          <p:nvPr/>
        </p:nvSpPr>
        <p:spPr bwMode="auto">
          <a:xfrm>
            <a:off x="1763713" y="3789363"/>
            <a:ext cx="1019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9400</a:t>
            </a:r>
          </a:p>
        </p:txBody>
      </p:sp>
      <p:sp>
        <p:nvSpPr>
          <p:cNvPr id="137" name="TextBox 6"/>
          <p:cNvSpPr txBox="1">
            <a:spLocks noChangeArrowheads="1"/>
          </p:cNvSpPr>
          <p:nvPr/>
        </p:nvSpPr>
        <p:spPr bwMode="auto">
          <a:xfrm>
            <a:off x="1908175" y="1844675"/>
            <a:ext cx="1093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186</a:t>
            </a:r>
          </a:p>
        </p:txBody>
      </p:sp>
      <p:sp>
        <p:nvSpPr>
          <p:cNvPr id="138" name="TextBox 7"/>
          <p:cNvSpPr txBox="1">
            <a:spLocks noChangeArrowheads="1"/>
          </p:cNvSpPr>
          <p:nvPr/>
        </p:nvSpPr>
        <p:spPr bwMode="auto">
          <a:xfrm>
            <a:off x="1908175" y="2276475"/>
            <a:ext cx="92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109</a:t>
            </a:r>
          </a:p>
        </p:txBody>
      </p:sp>
      <p:sp>
        <p:nvSpPr>
          <p:cNvPr id="139" name="TextBox 8"/>
          <p:cNvSpPr txBox="1">
            <a:spLocks noChangeArrowheads="1"/>
          </p:cNvSpPr>
          <p:nvPr/>
        </p:nvSpPr>
        <p:spPr bwMode="auto">
          <a:xfrm>
            <a:off x="1979613" y="2781300"/>
            <a:ext cx="928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640</a:t>
            </a:r>
          </a:p>
        </p:txBody>
      </p:sp>
      <p:sp>
        <p:nvSpPr>
          <p:cNvPr id="140" name="TextBox 9"/>
          <p:cNvSpPr txBox="1">
            <a:spLocks noChangeArrowheads="1"/>
          </p:cNvSpPr>
          <p:nvPr/>
        </p:nvSpPr>
        <p:spPr bwMode="auto">
          <a:xfrm>
            <a:off x="2339975" y="32845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41" name="TextBox 10"/>
          <p:cNvSpPr txBox="1">
            <a:spLocks noChangeArrowheads="1"/>
          </p:cNvSpPr>
          <p:nvPr/>
        </p:nvSpPr>
        <p:spPr bwMode="auto">
          <a:xfrm>
            <a:off x="1763713" y="3789363"/>
            <a:ext cx="1019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9400</a:t>
            </a:r>
          </a:p>
        </p:txBody>
      </p:sp>
      <p:sp>
        <p:nvSpPr>
          <p:cNvPr id="142" name="TextBox 5"/>
          <p:cNvSpPr txBox="1">
            <a:spLocks noChangeArrowheads="1"/>
          </p:cNvSpPr>
          <p:nvPr/>
        </p:nvSpPr>
        <p:spPr bwMode="auto">
          <a:xfrm>
            <a:off x="1908175" y="13414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280</a:t>
            </a:r>
          </a:p>
        </p:txBody>
      </p:sp>
      <p:sp>
        <p:nvSpPr>
          <p:cNvPr id="143" name="TextBox 6"/>
          <p:cNvSpPr txBox="1">
            <a:spLocks noChangeArrowheads="1"/>
          </p:cNvSpPr>
          <p:nvPr/>
        </p:nvSpPr>
        <p:spPr bwMode="auto">
          <a:xfrm>
            <a:off x="1908175" y="1844675"/>
            <a:ext cx="10937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186</a:t>
            </a:r>
          </a:p>
        </p:txBody>
      </p:sp>
      <p:sp>
        <p:nvSpPr>
          <p:cNvPr id="144" name="TextBox 7"/>
          <p:cNvSpPr txBox="1">
            <a:spLocks noChangeArrowheads="1"/>
          </p:cNvSpPr>
          <p:nvPr/>
        </p:nvSpPr>
        <p:spPr bwMode="auto">
          <a:xfrm>
            <a:off x="1908175" y="2276475"/>
            <a:ext cx="9286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109</a:t>
            </a:r>
          </a:p>
        </p:txBody>
      </p:sp>
      <p:sp>
        <p:nvSpPr>
          <p:cNvPr id="145" name="TextBox 8"/>
          <p:cNvSpPr txBox="1">
            <a:spLocks noChangeArrowheads="1"/>
          </p:cNvSpPr>
          <p:nvPr/>
        </p:nvSpPr>
        <p:spPr bwMode="auto">
          <a:xfrm>
            <a:off x="1979613" y="2781300"/>
            <a:ext cx="9286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640</a:t>
            </a:r>
          </a:p>
        </p:txBody>
      </p:sp>
      <p:sp>
        <p:nvSpPr>
          <p:cNvPr id="146" name="TextBox 9"/>
          <p:cNvSpPr txBox="1">
            <a:spLocks noChangeArrowheads="1"/>
          </p:cNvSpPr>
          <p:nvPr/>
        </p:nvSpPr>
        <p:spPr bwMode="auto">
          <a:xfrm>
            <a:off x="2339975" y="3284538"/>
            <a:ext cx="92868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47" name="TextBox 10"/>
          <p:cNvSpPr txBox="1">
            <a:spLocks noChangeArrowheads="1"/>
          </p:cNvSpPr>
          <p:nvPr/>
        </p:nvSpPr>
        <p:spPr bwMode="auto">
          <a:xfrm>
            <a:off x="1763713" y="3789363"/>
            <a:ext cx="10191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C00000"/>
                </a:solidFill>
                <a:latin typeface="Calibri" pitchFamily="34" charset="0"/>
              </a:rPr>
              <a:t>9400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1000"/>
                            </p:stCondLst>
                            <p:childTnLst>
                              <p:par>
                                <p:cTn id="20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8" fill="hold">
                      <p:stCondLst>
                        <p:cond delay="indefinite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8" dur="1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1000"/>
                            </p:stCondLst>
                            <p:childTnLst>
                              <p:par>
                                <p:cTn id="26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10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4" dur="10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0" fill="hold">
                            <p:stCondLst>
                              <p:cond delay="1000"/>
                            </p:stCondLst>
                            <p:childTnLst>
                              <p:par>
                                <p:cTn id="28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3" dur="1000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5" dur="10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1" fill="hold">
                            <p:stCondLst>
                              <p:cond delay="1000"/>
                            </p:stCondLst>
                            <p:childTnLst>
                              <p:par>
                                <p:cTn id="30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4" dur="1000" fill="hold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5" dur="1000" fill="hold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6" dur="1000"/>
                                        <p:tgtEl>
                                          <p:spTgt spid="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1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1000"/>
                            </p:stCondLst>
                            <p:childTnLst>
                              <p:par>
                                <p:cTn id="3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1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2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5" dur="10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7" dur="10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3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6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7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8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1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1000"/>
                            </p:stCondLst>
                            <p:childTnLst>
                              <p:par>
                                <p:cTn id="35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2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4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>
                      <p:stCondLst>
                        <p:cond delay="indefinite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8" dur="1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1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0" dur="1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5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>
                      <p:stCondLst>
                        <p:cond delay="indefinite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1" fill="hold">
                            <p:stCondLst>
                              <p:cond delay="1000"/>
                            </p:stCondLst>
                            <p:childTnLst>
                              <p:par>
                                <p:cTn id="38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4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5" dur="10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6" dur="10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1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>
                      <p:stCondLst>
                        <p:cond delay="indefinite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7" fill="hold">
                            <p:stCondLst>
                              <p:cond delay="1000"/>
                            </p:stCondLst>
                            <p:childTnLst>
                              <p:par>
                                <p:cTn id="39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0" dur="10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1" dur="1000" fill="hold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2" dur="1000"/>
                                        <p:tgtEl>
                                          <p:spTgt spid="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5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0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3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6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9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2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5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8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1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0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3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6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9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2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5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8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1" dur="1000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4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7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0" dur="1000"/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3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6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9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2" dur="1000"/>
                                        <p:tgtEl>
                                          <p:spTgt spid="1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5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8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1" dur="10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4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27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0" dur="1000"/>
                                        <p:tgtEl>
                                          <p:spTgt spid="1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3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6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9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2" dur="1000"/>
                                        <p:tgtEl>
                                          <p:spTgt spid="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5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8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1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4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7" dur="1000"/>
                                        <p:tgtEl>
                                          <p:spTgt spid="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0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3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6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9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2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5" dur="10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78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1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4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7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0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3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6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9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2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5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8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1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4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7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0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3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6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9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2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5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8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54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6" grpId="0"/>
      <p:bldP spid="67" grpId="0"/>
      <p:bldP spid="68" grpId="0"/>
      <p:bldP spid="69" grpId="0"/>
      <p:bldP spid="70" grpId="0"/>
      <p:bldP spid="71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4" grpId="0"/>
      <p:bldP spid="20" grpId="0"/>
      <p:bldP spid="24" grpId="0"/>
      <p:bldP spid="42" grpId="0"/>
      <p:bldP spid="46" grpId="0"/>
      <p:bldP spid="53" grpId="0"/>
      <p:bldP spid="55" grpId="0"/>
      <p:bldP spid="56" grpId="0"/>
      <p:bldP spid="57" grpId="0"/>
      <p:bldP spid="65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  <p:bldP spid="92" grpId="0"/>
      <p:bldP spid="93" grpId="0"/>
      <p:bldP spid="94" grpId="0"/>
      <p:bldP spid="95" grpId="0"/>
      <p:bldP spid="96" grpId="0"/>
      <p:bldP spid="97" grpId="0"/>
      <p:bldP spid="99" grpId="0"/>
      <p:bldP spid="100" grpId="0"/>
      <p:bldP spid="102" grpId="0"/>
      <p:bldP spid="103" grpId="0"/>
      <p:bldP spid="104" grpId="0"/>
      <p:bldP spid="106" grpId="0"/>
      <p:bldP spid="109" grpId="0"/>
      <p:bldP spid="112" grpId="0"/>
      <p:bldP spid="113" grpId="0"/>
      <p:bldP spid="116" grpId="0"/>
      <p:bldP spid="117" grpId="0"/>
      <p:bldP spid="118" grpId="0"/>
      <p:bldP spid="121" grpId="0"/>
      <p:bldP spid="122" grpId="0"/>
      <p:bldP spid="123" grpId="0"/>
      <p:bldP spid="124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/>
      <p:bldP spid="140" grpId="0"/>
      <p:bldP spid="141" grpId="0"/>
      <p:bldP spid="143" grpId="0"/>
      <p:bldP spid="144" grpId="0"/>
      <p:bldP spid="145" grpId="0"/>
      <p:bldP spid="146" grpId="0"/>
      <p:bldP spid="1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60648"/>
            <a:ext cx="7854696" cy="4720488"/>
          </a:xfrm>
        </p:spPr>
        <p:txBody>
          <a:bodyPr/>
          <a:lstStyle/>
          <a:p>
            <a:pPr algn="l"/>
            <a:endParaRPr lang="ru-RU" dirty="0" smtClean="0"/>
          </a:p>
          <a:p>
            <a:pPr algn="l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Что такое «среднее   арифметическое»? </a:t>
            </a:r>
          </a:p>
          <a:p>
            <a:pPr algn="l"/>
            <a:endParaRPr lang="ru-RU" dirty="0" smtClean="0"/>
          </a:p>
          <a:p>
            <a:pPr algn="l"/>
            <a:r>
              <a:rPr lang="ru-RU" sz="4400" dirty="0" smtClean="0">
                <a:solidFill>
                  <a:srgbClr val="002060"/>
                </a:solidFill>
              </a:rPr>
              <a:t>Среднее</a:t>
            </a:r>
            <a:r>
              <a:rPr lang="ru-RU" dirty="0" smtClean="0"/>
              <a:t> – находящееся посередине</a:t>
            </a:r>
          </a:p>
          <a:p>
            <a:pPr algn="l"/>
            <a:r>
              <a:rPr lang="ru-RU" sz="4400" dirty="0" smtClean="0">
                <a:solidFill>
                  <a:srgbClr val="002060"/>
                </a:solidFill>
              </a:rPr>
              <a:t>Арифметическое</a:t>
            </a:r>
            <a:r>
              <a:rPr lang="ru-RU" dirty="0" smtClean="0"/>
              <a:t> – от слова число</a:t>
            </a:r>
          </a:p>
          <a:p>
            <a:pPr algn="l"/>
            <a:r>
              <a:rPr lang="ru-RU" dirty="0" smtClean="0"/>
              <a:t>Значит, среднее арифметическое означает</a:t>
            </a:r>
          </a:p>
          <a:p>
            <a:pPr algn="l"/>
            <a:r>
              <a:rPr lang="ru-RU" dirty="0" smtClean="0"/>
              <a:t>                          </a:t>
            </a:r>
            <a:r>
              <a:rPr lang="ru-RU" sz="3200" i="1" dirty="0" smtClean="0">
                <a:solidFill>
                  <a:srgbClr val="002060"/>
                </a:solidFill>
              </a:rPr>
              <a:t>среднее число</a:t>
            </a:r>
          </a:p>
          <a:p>
            <a:pPr algn="l"/>
            <a:endParaRPr lang="ru-RU" dirty="0" smtClean="0"/>
          </a:p>
          <a:p>
            <a:pPr algn="l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47"/>
          <p:cNvSpPr txBox="1">
            <a:spLocks noChangeArrowheads="1"/>
          </p:cNvSpPr>
          <p:nvPr/>
        </p:nvSpPr>
        <p:spPr bwMode="auto">
          <a:xfrm>
            <a:off x="3132138" y="115888"/>
            <a:ext cx="27098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1" dirty="0">
                <a:solidFill>
                  <a:srgbClr val="002060"/>
                </a:solidFill>
                <a:latin typeface="Calibri" pitchFamily="34" charset="0"/>
              </a:rPr>
              <a:t>ЗАДАЧА №1</a:t>
            </a:r>
          </a:p>
        </p:txBody>
      </p:sp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179388" y="476250"/>
            <a:ext cx="8666162" cy="2016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802" rIns="0" bIns="0" anchor="ctr"/>
          <a:lstStyle/>
          <a:p>
            <a:pPr defTabSz="449263">
              <a:spcBef>
                <a:spcPct val="2000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endParaRPr lang="ru-RU" sz="2900" dirty="0" smtClean="0"/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250825" y="4221163"/>
            <a:ext cx="942657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среднем 180 шагов до школы.</a:t>
            </a:r>
            <a:endParaRPr lang="ru-RU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5148263" y="3644900"/>
            <a:ext cx="152157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180(</a:t>
            </a:r>
            <a:r>
              <a:rPr lang="ru-RU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1835150" y="3644900"/>
            <a:ext cx="35525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(182+185+173):3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-649288" y="3068638"/>
            <a:ext cx="97932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3000" b="1">
                <a:solidFill>
                  <a:srgbClr val="3333CC"/>
                </a:solidFill>
              </a:rPr>
              <a:t>       2) Разделим сумму на количество слагаемых.</a:t>
            </a: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250825" y="2492375"/>
            <a:ext cx="8229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ru-RU" sz="3000" b="1" dirty="0">
                <a:solidFill>
                  <a:srgbClr val="002060"/>
                </a:solidFill>
              </a:rPr>
              <a:t>         1) Найдём сумму всех слагаемых.</a:t>
            </a:r>
          </a:p>
        </p:txBody>
      </p:sp>
      <p:sp>
        <p:nvSpPr>
          <p:cNvPr id="8202" name="Rectangle 12"/>
          <p:cNvSpPr>
            <a:spLocks noChangeArrowheads="1"/>
          </p:cNvSpPr>
          <p:nvPr/>
        </p:nvSpPr>
        <p:spPr bwMode="auto">
          <a:xfrm>
            <a:off x="179388" y="476250"/>
            <a:ext cx="8666162" cy="2016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802" rIns="0" bIns="0" anchor="ctr"/>
          <a:lstStyle/>
          <a:p>
            <a:pPr defTabSz="449263">
              <a:spcBef>
                <a:spcPct val="2000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   Оля, Таня и Света решили узнать, сколько шагов от дома, в котором они живут, до школы. Света насчитала 182 шага, Оля-185 шагов, а Таня-173 шага. Сколько в среднем шагов до школы</a:t>
            </a:r>
            <a:r>
              <a:rPr lang="ru-RU" sz="2900" dirty="0" smtClean="0"/>
              <a:t> ?</a:t>
            </a:r>
            <a:endParaRPr lang="en-US" sz="29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725144"/>
            <a:ext cx="2868910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5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50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5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5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5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2" grpId="0"/>
      <p:bldP spid="45063" grpId="0"/>
      <p:bldP spid="45064" grpId="0"/>
      <p:bldP spid="45065" grpId="0"/>
      <p:bldP spid="4506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47"/>
          <p:cNvSpPr txBox="1">
            <a:spLocks noChangeArrowheads="1"/>
          </p:cNvSpPr>
          <p:nvPr/>
        </p:nvSpPr>
        <p:spPr bwMode="auto">
          <a:xfrm>
            <a:off x="3132138" y="115888"/>
            <a:ext cx="27098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№2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250825" y="4221163"/>
            <a:ext cx="94265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Ответ: </a:t>
            </a:r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310</a:t>
            </a:r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 ткани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среднем </a:t>
            </a:r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расходовала на одно</a:t>
            </a:r>
          </a:p>
          <a:p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платье.</a:t>
            </a:r>
            <a:endParaRPr lang="ru-RU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4067945" y="3645024"/>
            <a:ext cx="1800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310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(м.)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179512" y="3573016"/>
            <a:ext cx="48965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(300+280+320+340):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Text Box 7"/>
          <p:cNvSpPr txBox="1">
            <a:spLocks noChangeArrowheads="1"/>
          </p:cNvSpPr>
          <p:nvPr/>
        </p:nvSpPr>
        <p:spPr bwMode="auto">
          <a:xfrm>
            <a:off x="-649288" y="3068638"/>
            <a:ext cx="97932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3000" b="1" dirty="0">
                <a:solidFill>
                  <a:srgbClr val="3333CC"/>
                </a:solidFill>
              </a:rPr>
              <a:t>       </a:t>
            </a:r>
            <a:r>
              <a:rPr lang="ru-RU" sz="3000" b="1" dirty="0">
                <a:solidFill>
                  <a:srgbClr val="002060"/>
                </a:solidFill>
              </a:rPr>
              <a:t>2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Разделим сумму на количество слагаемых</a:t>
            </a:r>
            <a:r>
              <a:rPr lang="ru-RU" sz="3000" b="1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9223" name="Rectangle 8"/>
          <p:cNvSpPr>
            <a:spLocks noChangeArrowheads="1"/>
          </p:cNvSpPr>
          <p:nvPr/>
        </p:nvSpPr>
        <p:spPr bwMode="auto">
          <a:xfrm>
            <a:off x="250825" y="2492375"/>
            <a:ext cx="82296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ru-RU" sz="3000" b="1" dirty="0">
                <a:solidFill>
                  <a:srgbClr val="002060"/>
                </a:solidFill>
              </a:rPr>
              <a:t>        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1) Найдём сумму всех слагаемых</a:t>
            </a:r>
            <a:r>
              <a:rPr lang="ru-RU" sz="3000" b="1" dirty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9225" name="Rectangle 10"/>
          <p:cNvSpPr>
            <a:spLocks noChangeArrowheads="1"/>
          </p:cNvSpPr>
          <p:nvPr/>
        </p:nvSpPr>
        <p:spPr bwMode="auto">
          <a:xfrm>
            <a:off x="179388" y="188913"/>
            <a:ext cx="8666162" cy="172791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28802" rIns="0" bIns="0" anchor="ctr"/>
          <a:lstStyle/>
          <a:p>
            <a:pPr defTabSz="449263">
              <a:spcBef>
                <a:spcPct val="2000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</a:pPr>
            <a:r>
              <a:rPr lang="ru-RU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dirty="0" smtClean="0">
                <a:latin typeface="Times New Roman" pitchFamily="18" charset="0"/>
                <a:cs typeface="Times New Roman" pitchFamily="18" charset="0"/>
              </a:rPr>
              <a:t> На одно платье у портнихи пошло 3 м ткани, на другое - 2м 80см такой же ткани, на третье – 3м 20 см, а на четвёртое – 3м 40 см. 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0" y="1844675"/>
            <a:ext cx="896219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Сколько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среднем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ткани расходовала портниха на одно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платье?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4725144"/>
            <a:ext cx="1361980" cy="1716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3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3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3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/>
      <p:bldP spid="9220" grpId="0"/>
      <p:bldP spid="9221" grpId="0"/>
      <p:bldP spid="9222" grpId="0"/>
      <p:bldP spid="9223" grpId="0"/>
      <p:bldP spid="532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7584" y="1484784"/>
            <a:ext cx="7632848" cy="3024336"/>
          </a:xfrm>
        </p:spPr>
        <p:txBody>
          <a:bodyPr>
            <a:normAutofit fontScale="25000" lnSpcReduction="20000"/>
          </a:bodyPr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6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Запомни!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6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Среднее арифметическое</a:t>
            </a:r>
            <a:r>
              <a:rPr lang="ru-RU" sz="160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6000" b="1" dirty="0" smtClean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6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(сумма всех слагаемых)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6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6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количество слагаемых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ru-RU" sz="16000" b="1" dirty="0" smtClean="0">
              <a:solidFill>
                <a:srgbClr val="00B050"/>
              </a:solidFill>
              <a:latin typeface="Impact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16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С.А.= (</a:t>
            </a:r>
            <a:r>
              <a:rPr lang="ru-RU" sz="160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а+а+а</a:t>
            </a:r>
            <a:r>
              <a:rPr lang="ru-RU" sz="16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 : 3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4284374"/>
            <a:ext cx="1979712" cy="2573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Задания на смекалку.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6958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1. На столе лежат три палочки, прибавь к ним ещё две и получи восемь.</a:t>
            </a:r>
          </a:p>
          <a:p>
            <a:pPr algn="ctr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smtClean="0"/>
              <a:t>(</a:t>
            </a:r>
            <a:r>
              <a:rPr lang="en-US" sz="3200" dirty="0" smtClean="0"/>
              <a:t>III+V)=VIII</a:t>
            </a:r>
            <a:endParaRPr lang="ru-RU" sz="3200" dirty="0" smtClean="0"/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Сложите три одинаковых квадрата из 11 спичек.</a:t>
            </a:r>
          </a:p>
        </p:txBody>
      </p:sp>
      <p:sp>
        <p:nvSpPr>
          <p:cNvPr id="4" name="Рамка 3"/>
          <p:cNvSpPr/>
          <p:nvPr/>
        </p:nvSpPr>
        <p:spPr>
          <a:xfrm>
            <a:off x="1331640" y="5229200"/>
            <a:ext cx="914400" cy="91440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Рамка 4"/>
          <p:cNvSpPr/>
          <p:nvPr/>
        </p:nvSpPr>
        <p:spPr>
          <a:xfrm>
            <a:off x="2987824" y="4365104"/>
            <a:ext cx="936104" cy="936104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Рамка 5"/>
          <p:cNvSpPr/>
          <p:nvPr/>
        </p:nvSpPr>
        <p:spPr>
          <a:xfrm>
            <a:off x="2195736" y="4365104"/>
            <a:ext cx="914400" cy="936104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2492896"/>
            <a:ext cx="697895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Wave4">
              <a:avLst/>
            </a:prstTxWarp>
            <a:spAutoFit/>
          </a:bodyPr>
          <a:lstStyle/>
          <a:p>
            <a:pPr algn="ctr"/>
            <a:r>
              <a:rPr lang="ru-RU" sz="567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Спасибо за урок!</a:t>
            </a:r>
            <a:endParaRPr lang="ru-RU" sz="567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Использованная литература: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Математика, класс.М.И.Моро,М.А.Бантова,2011.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Поурочные разработки по математике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 О.И.Дмитриева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http://www.metodika.ru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http://www.openworld.ru/school/m.cgi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http://yandex.ru/yandsearch?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630</TotalTime>
  <Words>543</Words>
  <Application>Microsoft Office PowerPoint</Application>
  <PresentationFormat>Экран (4:3)</PresentationFormat>
  <Paragraphs>234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Задания на смекалку.</vt:lpstr>
      <vt:lpstr>Слайд 8</vt:lpstr>
      <vt:lpstr>  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40</cp:revision>
  <dcterms:created xsi:type="dcterms:W3CDTF">2013-01-27T14:33:43Z</dcterms:created>
  <dcterms:modified xsi:type="dcterms:W3CDTF">2013-01-28T18:17:15Z</dcterms:modified>
</cp:coreProperties>
</file>