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1" r:id="rId4"/>
    <p:sldId id="272" r:id="rId5"/>
    <p:sldId id="262" r:id="rId6"/>
    <p:sldId id="263" r:id="rId7"/>
    <p:sldId id="264" r:id="rId8"/>
    <p:sldId id="265" r:id="rId9"/>
    <p:sldId id="269" r:id="rId10"/>
    <p:sldId id="266" r:id="rId11"/>
    <p:sldId id="270" r:id="rId12"/>
    <p:sldId id="267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yasmi.ru/uploads/posts/2012-11/1353846647_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282603" cy="171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Типология социальных групп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Павлова Ольга Владимировна.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262-872-990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11268" name="Picture 4" descr="http://www.saimnieks.lv/upload/article_img/article_9261.jpg"/>
          <p:cNvPicPr>
            <a:picLocks noChangeAspect="1" noChangeArrowheads="1"/>
          </p:cNvPicPr>
          <p:nvPr/>
        </p:nvPicPr>
        <p:blipFill>
          <a:blip r:embed="rId3" cstate="print"/>
          <a:srcRect b="12701"/>
          <a:stretch>
            <a:fillRect/>
          </a:stretch>
        </p:blipFill>
        <p:spPr bwMode="auto">
          <a:xfrm>
            <a:off x="214282" y="2357430"/>
            <a:ext cx="2214578" cy="1928826"/>
          </a:xfrm>
          <a:prstGeom prst="rect">
            <a:avLst/>
          </a:prstGeom>
          <a:noFill/>
        </p:spPr>
      </p:pic>
      <p:pic>
        <p:nvPicPr>
          <p:cNvPr id="11270" name="Picture 6" descr="http://flyingcricket.com/wp-content/uploads/2012/04/human-resour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286016" cy="1824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Отдельный индивид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Одиночество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Неспособность выполнить ряд задач</a:t>
            </a:r>
            <a:endParaRPr lang="ru-RU" dirty="0"/>
          </a:p>
        </p:txBody>
      </p:sp>
      <p:pic>
        <p:nvPicPr>
          <p:cNvPr id="4098" name="Picture 2" descr="http://www.eylence.az/blogs/media/blogs/eylence/2007/07/wWw.EylencE.Az_Ordan_Burdan_From_Jenan_Jul_2007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2743200" cy="4095750"/>
          </a:xfrm>
          <a:prstGeom prst="rect">
            <a:avLst/>
          </a:prstGeom>
          <a:noFill/>
        </p:spPr>
      </p:pic>
      <p:pic>
        <p:nvPicPr>
          <p:cNvPr id="4102" name="Picture 6" descr="http://mojatropa.runwww.mojatropa.ru/asia/fany2010/IMGT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71678"/>
            <a:ext cx="4248150" cy="28479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- Малая </a:t>
            </a:r>
            <a:r>
              <a:rPr lang="ru-RU" dirty="0" smtClean="0"/>
              <a:t>группа</a:t>
            </a:r>
            <a:endParaRPr lang="ru-RU" dirty="0"/>
          </a:p>
        </p:txBody>
      </p:sp>
      <p:pic>
        <p:nvPicPr>
          <p:cNvPr id="3074" name="Picture 2" descr="http://mojasemja.ru/wp-content/uploads/2010/09/happy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6500858" cy="48683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Групповые нормы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Одобрение группой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Порицание группой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dams-happy.ru/pics/issues/2552/preview.jpg"/>
          <p:cNvPicPr>
            <a:picLocks noChangeAspect="1" noChangeArrowheads="1"/>
          </p:cNvPicPr>
          <p:nvPr/>
        </p:nvPicPr>
        <p:blipFill>
          <a:blip r:embed="rId2" cstate="print"/>
          <a:srcRect l="16816"/>
          <a:stretch>
            <a:fillRect/>
          </a:stretch>
        </p:blipFill>
        <p:spPr bwMode="auto">
          <a:xfrm>
            <a:off x="428596" y="2071678"/>
            <a:ext cx="3533770" cy="3190876"/>
          </a:xfrm>
          <a:prstGeom prst="rect">
            <a:avLst/>
          </a:prstGeom>
          <a:noFill/>
        </p:spPr>
      </p:pic>
      <p:pic>
        <p:nvPicPr>
          <p:cNvPr id="2052" name="Picture 4" descr="http://www.petrov-ui.ru/files/y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09" y="2071678"/>
            <a:ext cx="3497903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Принадлежность к группе – потребность подростка</a:t>
            </a:r>
            <a:endParaRPr lang="ru-RU" dirty="0"/>
          </a:p>
        </p:txBody>
      </p:sp>
      <p:pic>
        <p:nvPicPr>
          <p:cNvPr id="38914" name="Picture 2" descr="http://bulk.destructoid.com/ul/user/1/111007-208394-sport1304411227jpg-62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1857364"/>
            <a:ext cx="6329359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239000" cy="11430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Общество – совокупность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4" name="Picture 4" descr="http://statmari.gks.ru/VPN2010/logotip/%D0%BA%D0%B0%D1%80%D1%82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7358115" cy="40420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239000" cy="3286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группа – устойчивые совокупности людей, имеющие общие интересы, ценности, нормы поведения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www.nsp.ntnu.no/files/pages/346/all-together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496"/>
            <a:ext cx="4248150" cy="36290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Типология групп</a:t>
            </a:r>
            <a:endParaRPr lang="ru-RU" dirty="0"/>
          </a:p>
        </p:txBody>
      </p:sp>
      <p:pic>
        <p:nvPicPr>
          <p:cNvPr id="37890" name="Picture 2" descr="http://pics.livejournal.com/doct_felix/pic/0007td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005393" cy="48585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 размеру: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Большие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Малые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lmtimebank.org/images/tb-group-peo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697233" cy="2876547"/>
          </a:xfrm>
          <a:prstGeom prst="rect">
            <a:avLst/>
          </a:prstGeom>
          <a:noFill/>
        </p:spPr>
      </p:pic>
      <p:pic>
        <p:nvPicPr>
          <p:cNvPr id="9220" name="Picture 4" descr="http://img694.imageshack.us/img694/4859/businessnetworkmeeting.jpg"/>
          <p:cNvPicPr>
            <a:picLocks noChangeAspect="1" noChangeArrowheads="1"/>
          </p:cNvPicPr>
          <p:nvPr/>
        </p:nvPicPr>
        <p:blipFill>
          <a:blip r:embed="rId3" cstate="print"/>
          <a:srcRect r="44963"/>
          <a:stretch>
            <a:fillRect/>
          </a:stretch>
        </p:blipFill>
        <p:spPr bwMode="auto">
          <a:xfrm>
            <a:off x="4714876" y="2285992"/>
            <a:ext cx="2500330" cy="2892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 </a:t>
            </a:r>
            <a:r>
              <a:rPr lang="ru-RU" dirty="0" smtClean="0"/>
              <a:t>факту существования: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Реальные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Номинальные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ww.jhp2.com/st/ca/group/images/businesst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286116" cy="2468272"/>
          </a:xfrm>
          <a:prstGeom prst="rect">
            <a:avLst/>
          </a:prstGeom>
          <a:noFill/>
        </p:spPr>
      </p:pic>
      <p:pic>
        <p:nvPicPr>
          <p:cNvPr id="8196" name="Picture 4" descr="http://img-2002-09.photosight.ru/30/90164.jpg"/>
          <p:cNvPicPr>
            <a:picLocks noChangeAspect="1" noChangeArrowheads="1"/>
          </p:cNvPicPr>
          <p:nvPr/>
        </p:nvPicPr>
        <p:blipFill>
          <a:blip r:embed="rId3" cstate="print"/>
          <a:srcRect l="13453" r="7510" b="17207"/>
          <a:stretch>
            <a:fillRect/>
          </a:stretch>
        </p:blipFill>
        <p:spPr bwMode="auto">
          <a:xfrm>
            <a:off x="4286248" y="2428868"/>
            <a:ext cx="3357586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 эмоциональной связи: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Первичные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Вторичные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peguhka.rublya.net/2009/10/00000/0097.jpg"/>
          <p:cNvPicPr>
            <a:picLocks noChangeAspect="1" noChangeArrowheads="1"/>
          </p:cNvPicPr>
          <p:nvPr/>
        </p:nvPicPr>
        <p:blipFill>
          <a:blip r:embed="rId2" cstate="print"/>
          <a:srcRect l="23543"/>
          <a:stretch>
            <a:fillRect/>
          </a:stretch>
        </p:blipFill>
        <p:spPr bwMode="auto">
          <a:xfrm>
            <a:off x="571472" y="2357430"/>
            <a:ext cx="3248018" cy="2838450"/>
          </a:xfrm>
          <a:prstGeom prst="rect">
            <a:avLst/>
          </a:prstGeom>
          <a:noFill/>
        </p:spPr>
      </p:pic>
      <p:pic>
        <p:nvPicPr>
          <p:cNvPr id="7172" name="Picture 4" descr="http://static.diary.ru/userdir/7/7/6/8/776881/71577762.jpg"/>
          <p:cNvPicPr>
            <a:picLocks noChangeAspect="1" noChangeArrowheads="1"/>
          </p:cNvPicPr>
          <p:nvPr/>
        </p:nvPicPr>
        <p:blipFill>
          <a:blip r:embed="rId3" cstate="print"/>
          <a:srcRect l="8408" r="7511"/>
          <a:stretch>
            <a:fillRect/>
          </a:stretch>
        </p:blipFill>
        <p:spPr bwMode="auto">
          <a:xfrm>
            <a:off x="4143372" y="2357430"/>
            <a:ext cx="3571900" cy="2828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классовой, половой, национальной принадлежности: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- группы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Вы- группы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smi2.ru/data/images/396462.jpeg"/>
          <p:cNvPicPr>
            <a:picLocks noChangeAspect="1" noChangeArrowheads="1"/>
          </p:cNvPicPr>
          <p:nvPr/>
        </p:nvPicPr>
        <p:blipFill>
          <a:blip r:embed="rId2" cstate="print"/>
          <a:srcRect t="13433" r="15919"/>
          <a:stretch>
            <a:fillRect/>
          </a:stretch>
        </p:blipFill>
        <p:spPr bwMode="auto">
          <a:xfrm>
            <a:off x="428596" y="2571744"/>
            <a:ext cx="3571900" cy="2762248"/>
          </a:xfrm>
          <a:prstGeom prst="rect">
            <a:avLst/>
          </a:prstGeom>
          <a:noFill/>
        </p:spPr>
      </p:pic>
      <p:pic>
        <p:nvPicPr>
          <p:cNvPr id="6148" name="Picture 4" descr="http://img1.liveinternet.ru/images/attach/c/1/74/775/74775455_3571750_132c04243fd65be15010f61321a.jpg"/>
          <p:cNvPicPr>
            <a:picLocks noChangeAspect="1" noChangeArrowheads="1"/>
          </p:cNvPicPr>
          <p:nvPr/>
        </p:nvPicPr>
        <p:blipFill>
          <a:blip r:embed="rId3" cstate="print"/>
          <a:srcRect r="17600"/>
          <a:stretch>
            <a:fillRect/>
          </a:stretch>
        </p:blipFill>
        <p:spPr bwMode="auto">
          <a:xfrm>
            <a:off x="4214810" y="2714620"/>
            <a:ext cx="3500462" cy="2552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 </a:t>
            </a:r>
            <a:r>
              <a:rPr lang="ru-RU" dirty="0" smtClean="0"/>
              <a:t>организации: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Формальные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Неформальные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9921.userapi.com/u27303780/-14/x_edbeaa4c.jpg"/>
          <p:cNvPicPr>
            <a:picLocks noChangeAspect="1" noChangeArrowheads="1"/>
          </p:cNvPicPr>
          <p:nvPr/>
        </p:nvPicPr>
        <p:blipFill>
          <a:blip r:embed="rId2" cstate="print"/>
          <a:srcRect r="15919"/>
          <a:stretch>
            <a:fillRect/>
          </a:stretch>
        </p:blipFill>
        <p:spPr bwMode="auto">
          <a:xfrm>
            <a:off x="428596" y="2428868"/>
            <a:ext cx="3571900" cy="2838450"/>
          </a:xfrm>
          <a:prstGeom prst="rect">
            <a:avLst/>
          </a:prstGeom>
          <a:noFill/>
        </p:spPr>
      </p:pic>
      <p:pic>
        <p:nvPicPr>
          <p:cNvPr id="5124" name="Picture 4" descr="http://www.unextour.ru/Pictures/Guide/ht6883_12051220462900070.jpg"/>
          <p:cNvPicPr>
            <a:picLocks noChangeAspect="1" noChangeArrowheads="1"/>
          </p:cNvPicPr>
          <p:nvPr/>
        </p:nvPicPr>
        <p:blipFill>
          <a:blip r:embed="rId3" cstate="print"/>
          <a:srcRect l="15135"/>
          <a:stretch>
            <a:fillRect/>
          </a:stretch>
        </p:blipFill>
        <p:spPr bwMode="auto">
          <a:xfrm>
            <a:off x="4143372" y="2500306"/>
            <a:ext cx="3605208" cy="2838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</TotalTime>
  <Words>87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Типология социальных групп</vt:lpstr>
      <vt:lpstr>Общество – совокупность групп </vt:lpstr>
      <vt:lpstr>Социальная группа – устойчивые совокупности людей, имеющие общие интересы, ценности, нормы поведения </vt:lpstr>
      <vt:lpstr>Типология групп</vt:lpstr>
      <vt:lpstr>По размеру:</vt:lpstr>
      <vt:lpstr>По факту существования:</vt:lpstr>
      <vt:lpstr>По эмоциональной связи:</vt:lpstr>
      <vt:lpstr>По классовой, половой, национальной принадлежности:</vt:lpstr>
      <vt:lpstr>По организации:</vt:lpstr>
      <vt:lpstr>Отдельный индивид</vt:lpstr>
      <vt:lpstr>Семья - Малая группа</vt:lpstr>
      <vt:lpstr>Групповые нормы</vt:lpstr>
      <vt:lpstr>Принадлежность к группе – потребность подростка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Типология социальных групп</dc:title>
  <dc:creator>Genius</dc:creator>
  <cp:lastModifiedBy>Genius</cp:lastModifiedBy>
  <cp:revision>11</cp:revision>
  <dcterms:created xsi:type="dcterms:W3CDTF">2013-01-27T12:37:27Z</dcterms:created>
  <dcterms:modified xsi:type="dcterms:W3CDTF">2013-01-29T07:35:35Z</dcterms:modified>
</cp:coreProperties>
</file>