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764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0" y="24384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Наибольшее и наименьшее значение функции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 математики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Аксайского казачьего кадетского корпуса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Хачатурова Т.Ф.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 математики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Аксайского казачьего кадетского корпуса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Хачатурова Т.Ф.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41020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 математики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Аксайского казачьего кадетского корпуса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Хачатурова Т.Ф.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223323" y="4800600"/>
            <a:ext cx="4463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Учитель математики </a:t>
            </a:r>
            <a:r>
              <a:rPr lang="ru-RU" i="1" dirty="0" err="1" smtClean="0">
                <a:solidFill>
                  <a:srgbClr val="FFFF00"/>
                </a:solidFill>
              </a:rPr>
              <a:t>Аксайского</a:t>
            </a:r>
            <a:r>
              <a:rPr lang="ru-RU" i="1" dirty="0" smtClean="0">
                <a:solidFill>
                  <a:srgbClr val="FFFF00"/>
                </a:solidFill>
              </a:rPr>
              <a:t> казачьего кадетского корпуса </a:t>
            </a:r>
            <a:r>
              <a:rPr lang="ru-RU" i="1" dirty="0" err="1" smtClean="0">
                <a:solidFill>
                  <a:srgbClr val="FFFF00"/>
                </a:solidFill>
              </a:rPr>
              <a:t>Хачатурова</a:t>
            </a:r>
            <a:r>
              <a:rPr lang="ru-RU" i="1" dirty="0" smtClean="0">
                <a:solidFill>
                  <a:srgbClr val="FFFF00"/>
                </a:solidFill>
              </a:rPr>
              <a:t> Т.Ф.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 математики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Аксайского казачьего кадетского корпуса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Хачатурова Т.Ф.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655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Решите самостоятельно</a:t>
            </a:r>
            <a:r>
              <a:rPr lang="ru-RU" b="1" dirty="0" smtClean="0"/>
              <a:t>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Найти </a:t>
            </a:r>
            <a:r>
              <a:rPr lang="ru-RU" sz="2400" dirty="0" err="1" smtClean="0">
                <a:solidFill>
                  <a:schemeClr val="bg1"/>
                </a:solidFill>
              </a:rPr>
              <a:t>нименьшее</a:t>
            </a:r>
            <a:r>
              <a:rPr lang="ru-RU" sz="2400" dirty="0" smtClean="0">
                <a:solidFill>
                  <a:schemeClr val="bg1"/>
                </a:solidFill>
              </a:rPr>
              <a:t> значение функции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 = х</a:t>
            </a:r>
            <a:r>
              <a:rPr lang="ru-RU" sz="2400" baseline="30000" dirty="0" smtClean="0">
                <a:solidFill>
                  <a:schemeClr val="bg1"/>
                </a:solidFill>
              </a:rPr>
              <a:t>3</a:t>
            </a:r>
            <a:r>
              <a:rPr lang="ru-RU" sz="2400" dirty="0" smtClean="0">
                <a:solidFill>
                  <a:schemeClr val="bg1"/>
                </a:solidFill>
              </a:rPr>
              <a:t> + 6х</a:t>
            </a:r>
            <a:r>
              <a:rPr lang="ru-RU" sz="2400" baseline="30000" dirty="0" smtClean="0">
                <a:solidFill>
                  <a:schemeClr val="bg1"/>
                </a:solidFill>
              </a:rPr>
              <a:t>2</a:t>
            </a:r>
            <a:r>
              <a:rPr lang="ru-RU" sz="2400" dirty="0" smtClean="0">
                <a:solidFill>
                  <a:schemeClr val="bg1"/>
                </a:solidFill>
              </a:rPr>
              <a:t> + 9х + 21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 отрезке [-3; 0].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33525"/>
            <a:ext cx="4038600" cy="479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Д/З: §52 (выучить алгоритм)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№ В</a:t>
            </a:r>
            <a:r>
              <a:rPr lang="ru-RU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вариант 3, 7, 9, 10 из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сборника ЕГЭ 2012г.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04800" y="1343115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Продолжите фразу: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4384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"Сегодня на уроке я узнал..."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"Сегодня на уроке я научился..."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"Сегодня на уроке я познакомился..."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"Сегодня на уроке я повторил..."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"Сегодня на уроке я закрепил..."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2286000"/>
            <a:ext cx="71628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33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Вывод к уроку: </a:t>
            </a:r>
            <a:r>
              <a:rPr lang="ru-RU" b="1" i="1" u="sng" dirty="0" smtClean="0">
                <a:solidFill>
                  <a:schemeClr val="bg1"/>
                </a:solidFill>
              </a:rPr>
              <a:t>«Если вы хотите научиться плавать, то   смело входите в воду, а если хотите научиться решать задачи, то решайте их!»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                                  Пойа Д.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804988"/>
            <a:ext cx="54102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i="1" u="sng" dirty="0" smtClean="0"/>
              <a:t>Цель урока: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Изучить алгоритм нахождения наибольшего  и наименьшего значения функции.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457200"/>
            <a:ext cx="4038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Математике должно учить</a:t>
            </a:r>
          </a:p>
          <a:p>
            <a:r>
              <a:rPr lang="ru-RU" sz="1400" dirty="0" smtClean="0"/>
              <a:t> в школе еще с той целью, </a:t>
            </a:r>
          </a:p>
          <a:p>
            <a:r>
              <a:rPr lang="ru-RU" sz="1400" dirty="0" smtClean="0"/>
              <a:t>чтобы познания, здесь </a:t>
            </a:r>
          </a:p>
          <a:p>
            <a:r>
              <a:rPr lang="ru-RU" sz="1400" dirty="0" smtClean="0"/>
              <a:t>приобретаемые, были </a:t>
            </a:r>
            <a:r>
              <a:rPr lang="ru-RU" sz="1400" dirty="0" err="1" smtClean="0"/>
              <a:t>д</a:t>
            </a:r>
            <a:endParaRPr lang="ru-RU" sz="1400" dirty="0" smtClean="0"/>
          </a:p>
          <a:p>
            <a:r>
              <a:rPr lang="ru-RU" sz="1400" dirty="0" smtClean="0"/>
              <a:t>остаточными для обыкновенных потребностей в жизни.</a:t>
            </a:r>
          </a:p>
          <a:p>
            <a:r>
              <a:rPr lang="ru-RU" sz="1400" dirty="0" smtClean="0"/>
              <a:t>                                                     И.Л. Лобачевский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2057400"/>
            <a:ext cx="4038600" cy="435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057400"/>
            <a:ext cx="4419600" cy="441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1" y="304800"/>
            <a:ext cx="736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Установи соответствие формул: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1" y="990600"/>
            <a:ext cx="1066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p</a:t>
            </a:r>
            <a:r>
              <a:rPr lang="en-US" i="1" dirty="0" smtClean="0"/>
              <a:t>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3244334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(C)</a:t>
            </a:r>
            <a:r>
              <a:rPr lang="en-US" b="1" baseline="30000" dirty="0" smtClean="0"/>
              <a:t>/</a:t>
            </a:r>
            <a:r>
              <a:rPr lang="en-US" b="1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9560" y="1828800"/>
            <a:ext cx="1429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(</a:t>
            </a:r>
            <a:r>
              <a:rPr lang="en-US" i="1" dirty="0" smtClean="0"/>
              <a:t>x</a:t>
            </a:r>
            <a:r>
              <a:rPr lang="en-US" i="1" baseline="30000" dirty="0" smtClean="0"/>
              <a:t>3</a:t>
            </a:r>
            <a:r>
              <a:rPr lang="en-US" i="1" dirty="0" smtClean="0"/>
              <a:t>)</a:t>
            </a:r>
            <a:r>
              <a:rPr lang="en-US" b="1" i="1" baseline="30000" dirty="0" smtClean="0"/>
              <a:t>/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3201" y="2209800"/>
            <a:ext cx="914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i="1" baseline="30000" dirty="0" smtClean="0"/>
              <a:t>x</a:t>
            </a:r>
            <a:r>
              <a:rPr lang="en-US" i="1" dirty="0" smtClean="0"/>
              <a:t>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3600" y="17526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px</a:t>
            </a:r>
            <a:r>
              <a:rPr lang="en-US" i="1" baseline="30000" dirty="0" smtClean="0"/>
              <a:t>p-1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38401" y="9144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sin x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599" y="2971800"/>
            <a:ext cx="1066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36386" y="2590800"/>
            <a:ext cx="1050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52601" y="3244334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1/x</a:t>
            </a:r>
            <a:r>
              <a:rPr lang="en-US" i="1" baseline="30000" dirty="0" smtClean="0"/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19600" y="2514600"/>
            <a:ext cx="1143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cos</a:t>
            </a:r>
            <a:r>
              <a:rPr lang="en-US" i="1" dirty="0" smtClean="0"/>
              <a:t> x)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71801" y="2971800"/>
            <a:ext cx="1371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3x</a:t>
            </a:r>
            <a:r>
              <a:rPr lang="en-US" i="1" baseline="30000" dirty="0" smtClean="0"/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5181600" y="3613666"/>
            <a:ext cx="1752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2x</a:t>
            </a: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533400" y="3613666"/>
            <a:ext cx="459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kx</a:t>
            </a:r>
            <a:r>
              <a:rPr lang="en-US" i="1" dirty="0" smtClean="0"/>
              <a:t> + b)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1600201" y="3613666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1/x)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48000" y="3244334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sin x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82923" y="3982998"/>
            <a:ext cx="97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1/ cos</a:t>
            </a:r>
            <a:r>
              <a:rPr lang="en-US" i="1" baseline="30000" dirty="0" smtClean="0"/>
              <a:t>2</a:t>
            </a:r>
            <a:r>
              <a:rPr lang="en-US" i="1" dirty="0" smtClean="0"/>
              <a:t>x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24000" y="4721662"/>
            <a:ext cx="338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cos</a:t>
            </a:r>
            <a:r>
              <a:rPr lang="en-US" i="1" dirty="0" smtClean="0"/>
              <a:t> x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19800" y="3244334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35021" y="4721662"/>
            <a:ext cx="873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tg</a:t>
            </a:r>
            <a:r>
              <a:rPr lang="en-US" i="1" dirty="0" smtClean="0"/>
              <a:t> x)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40631" y="3244334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ln</a:t>
            </a:r>
            <a:r>
              <a:rPr lang="en-US" i="1" dirty="0" smtClean="0"/>
              <a:t> x)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34000" y="31242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620000" y="3244334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sin x 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58000" y="5460326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1/x</a:t>
            </a:r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6096000" y="435233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10400" y="398299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k</a:t>
            </a:r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6019796" y="4721662"/>
            <a:ext cx="914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</a:t>
            </a:r>
            <a:r>
              <a:rPr lang="en-US" i="1" baseline="30000" dirty="0" smtClean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860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Сформулируй и запиши правила дифференцирования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19200"/>
            <a:ext cx="322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</a:t>
            </a:r>
            <a:r>
              <a:rPr lang="en-US" i="1" dirty="0" err="1" smtClean="0"/>
              <a:t>f</a:t>
            </a:r>
            <a:r>
              <a:rPr lang="en-US" i="1" dirty="0" smtClean="0"/>
              <a:t>(x))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</a:t>
            </a:r>
            <a:r>
              <a:rPr lang="ru-RU" b="1" i="1" dirty="0" smtClean="0"/>
              <a:t>   </a:t>
            </a:r>
            <a:r>
              <a:rPr lang="en-US" b="1" i="1" dirty="0" smtClean="0"/>
              <a:t>=</a:t>
            </a:r>
            <a:r>
              <a:rPr lang="ru-RU" b="1" i="1" dirty="0" smtClean="0"/>
              <a:t>       </a:t>
            </a:r>
            <a:r>
              <a:rPr lang="en-US" b="1" i="1" dirty="0" smtClean="0"/>
              <a:t> </a:t>
            </a:r>
            <a:r>
              <a:rPr lang="en-US" b="1" i="1" dirty="0" err="1" smtClean="0"/>
              <a:t>Cf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(x)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9799" y="1752600"/>
            <a:ext cx="396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 </a:t>
            </a:r>
            <a:r>
              <a:rPr lang="en-US" i="1" dirty="0" smtClean="0"/>
              <a:t>f(x) + g(x))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= </a:t>
            </a:r>
            <a:r>
              <a:rPr lang="ru-RU" b="1" i="1" dirty="0" smtClean="0"/>
              <a:t>  </a:t>
            </a:r>
            <a:r>
              <a:rPr lang="en-US" b="1" i="1" dirty="0" smtClean="0"/>
              <a:t>f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(x) +  g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(x)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2438400"/>
            <a:ext cx="426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f(x) g(x))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 = f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(x)g(x) + f(x)g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(x)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f(x)</a:t>
            </a:r>
            <a:r>
              <a:rPr lang="ru-RU" i="1" dirty="0" smtClean="0"/>
              <a:t>     </a:t>
            </a:r>
            <a:r>
              <a:rPr lang="en-US" b="1" i="1" baseline="30000" dirty="0" smtClean="0"/>
              <a:t>/	</a:t>
            </a:r>
            <a:r>
              <a:rPr lang="ru-RU" b="1" i="1" baseline="30000" dirty="0" smtClean="0"/>
              <a:t>               </a:t>
            </a:r>
            <a:r>
              <a:rPr lang="en-US" b="1" i="1" baseline="30000" dirty="0" smtClean="0"/>
              <a:t> </a:t>
            </a:r>
            <a:r>
              <a:rPr lang="en-US" b="1" i="1" dirty="0" smtClean="0"/>
              <a:t>f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(x)g(x) + f(x)g</a:t>
            </a:r>
            <a:r>
              <a:rPr lang="en-US" b="1" i="1" baseline="30000" dirty="0" smtClean="0"/>
              <a:t>/</a:t>
            </a:r>
            <a:r>
              <a:rPr lang="en-US" b="1" i="1" dirty="0" smtClean="0"/>
              <a:t>(x)</a:t>
            </a:r>
          </a:p>
          <a:p>
            <a:r>
              <a:rPr lang="en-US" i="1" dirty="0" smtClean="0"/>
              <a:t>g(x)	        </a:t>
            </a:r>
            <a:r>
              <a:rPr lang="ru-RU" i="1" dirty="0" smtClean="0"/>
              <a:t>                     </a:t>
            </a:r>
            <a:r>
              <a:rPr lang="en-US" i="1" dirty="0" smtClean="0"/>
              <a:t>g</a:t>
            </a:r>
            <a:r>
              <a:rPr lang="en-US" i="1" baseline="30000" dirty="0" smtClean="0"/>
              <a:t>2</a:t>
            </a:r>
            <a:r>
              <a:rPr lang="en-US" i="1" dirty="0" smtClean="0"/>
              <a:t>(x)</a:t>
            </a:r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2209800" y="2971800"/>
            <a:ext cx="73152" cy="914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>
            <a:off x="2895600" y="2971800"/>
            <a:ext cx="73152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8" idx="1"/>
            <a:endCxn id="11" idx="2"/>
          </p:cNvCxnSpPr>
          <p:nvPr/>
        </p:nvCxnSpPr>
        <p:spPr>
          <a:xfrm rot="10800000" flipH="1">
            <a:off x="2286000" y="3429001"/>
            <a:ext cx="6827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10000" y="3429000"/>
            <a:ext cx="266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76600" y="3276600"/>
            <a:ext cx="1490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=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886200" y="1049689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86200" y="1676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657600" y="23622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657600" y="3086100"/>
            <a:ext cx="3200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-Рекламный щит имеет форму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прямоугольника площадью 9 м</a:t>
            </a:r>
            <a:r>
              <a:rPr lang="ru-RU" baseline="30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Необходимо изготовить щит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 виде прямоугольника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с наименьшим периметром.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724" y="0"/>
            <a:ext cx="2733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887" y="3048000"/>
            <a:ext cx="4561113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105400" y="3886200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Садовый участок имеет форму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прямоугольника. Длина забора 12 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Какие должны быть  размеры этого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участка, чтобы площадь его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была наибольшей.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305424"/>
            <a:ext cx="942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5431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Это надо знать!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Памятка: нахождение наибольшего и наименьшего значения функции.</a:t>
            </a:r>
          </a:p>
          <a:p>
            <a:endParaRPr lang="ru-RU" b="1" dirty="0" smtClean="0"/>
          </a:p>
          <a:p>
            <a:r>
              <a:rPr lang="ru-RU" dirty="0" smtClean="0"/>
              <a:t>АЛГОРИТМ РЕШЕНИЯ </a:t>
            </a:r>
            <a:r>
              <a:rPr lang="ru-RU" i="1" u="sng" dirty="0" smtClean="0">
                <a:solidFill>
                  <a:srgbClr val="FF0000"/>
                </a:solidFill>
              </a:rPr>
              <a:t>Образец записи решения</a:t>
            </a:r>
            <a:r>
              <a:rPr lang="ru-RU" i="1" u="sng" dirty="0" smtClean="0"/>
              <a:t>.        </a:t>
            </a:r>
            <a:r>
              <a:rPr lang="ru-RU" i="1" u="sng" dirty="0" err="1" smtClean="0"/>
              <a:t>у=</a:t>
            </a:r>
            <a:r>
              <a:rPr lang="ru-RU" i="1" u="sng" dirty="0" smtClean="0"/>
              <a:t> х</a:t>
            </a:r>
            <a:r>
              <a:rPr lang="ru-RU" i="1" u="sng" baseline="30000" dirty="0" smtClean="0"/>
              <a:t>4</a:t>
            </a:r>
            <a:r>
              <a:rPr lang="ru-RU" i="1" u="sng" dirty="0" smtClean="0"/>
              <a:t> - 2х</a:t>
            </a:r>
            <a:r>
              <a:rPr lang="ru-RU" i="1" u="sng" baseline="30000" dirty="0" smtClean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143000"/>
            <a:ext cx="485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Найдите производную функции.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7400" y="121920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у</a:t>
            </a:r>
            <a:r>
              <a:rPr lang="ru-RU" b="1" baseline="30000" dirty="0" smtClean="0"/>
              <a:t>/</a:t>
            </a:r>
            <a:r>
              <a:rPr lang="ru-RU" b="1" dirty="0" smtClean="0"/>
              <a:t>= 4х</a:t>
            </a:r>
            <a:r>
              <a:rPr lang="ru-RU" b="1" baseline="30000" dirty="0" smtClean="0"/>
              <a:t>3</a:t>
            </a:r>
            <a:r>
              <a:rPr lang="ru-RU" b="1" dirty="0" smtClean="0"/>
              <a:t> - 4х = </a:t>
            </a:r>
            <a:r>
              <a:rPr lang="ru-RU" b="1" dirty="0" err="1" smtClean="0"/>
              <a:t>4х</a:t>
            </a:r>
            <a:r>
              <a:rPr lang="ru-RU" b="1" dirty="0" smtClean="0"/>
              <a:t>(х</a:t>
            </a:r>
            <a:r>
              <a:rPr lang="ru-RU" b="1" baseline="30000" dirty="0" smtClean="0"/>
              <a:t>2</a:t>
            </a:r>
            <a:r>
              <a:rPr lang="ru-RU" b="1" dirty="0" smtClean="0"/>
              <a:t> - 1) = </a:t>
            </a:r>
          </a:p>
          <a:p>
            <a:r>
              <a:rPr lang="ru-RU" dirty="0" smtClean="0"/>
              <a:t>    = 4х (</a:t>
            </a:r>
            <a:r>
              <a:rPr lang="ru-RU" dirty="0" err="1" smtClean="0"/>
              <a:t>х</a:t>
            </a:r>
            <a:r>
              <a:rPr lang="ru-RU" dirty="0" smtClean="0"/>
              <a:t> - 1) (</a:t>
            </a:r>
            <a:r>
              <a:rPr lang="ru-RU" dirty="0" err="1" smtClean="0"/>
              <a:t>х</a:t>
            </a:r>
            <a:r>
              <a:rPr lang="ru-RU" dirty="0" smtClean="0"/>
              <a:t> + 1) 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752601"/>
            <a:ext cx="548640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2) Найдите критические точки </a:t>
            </a:r>
          </a:p>
          <a:p>
            <a:r>
              <a:rPr lang="ru-RU" dirty="0" smtClean="0"/>
              <a:t>    из уравнения у</a:t>
            </a:r>
            <a:r>
              <a:rPr lang="ru-RU" b="1" baseline="30000" dirty="0" smtClean="0"/>
              <a:t>/</a:t>
            </a:r>
            <a:r>
              <a:rPr lang="ru-RU" b="1" dirty="0" smtClean="0"/>
              <a:t>(</a:t>
            </a:r>
            <a:r>
              <a:rPr lang="ru-RU" b="1" dirty="0" err="1" smtClean="0"/>
              <a:t>х</a:t>
            </a:r>
            <a:r>
              <a:rPr lang="ru-RU" b="1" dirty="0" smtClean="0"/>
              <a:t>) = 0.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190500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2) 4х (</a:t>
            </a:r>
            <a:r>
              <a:rPr lang="ru-RU" dirty="0" err="1" smtClean="0"/>
              <a:t>х</a:t>
            </a:r>
            <a:r>
              <a:rPr lang="ru-RU" dirty="0" smtClean="0"/>
              <a:t> - 1) (</a:t>
            </a:r>
            <a:r>
              <a:rPr lang="ru-RU" dirty="0" err="1" smtClean="0"/>
              <a:t>х</a:t>
            </a:r>
            <a:r>
              <a:rPr lang="ru-RU" dirty="0" smtClean="0"/>
              <a:t> + 1) = 0</a:t>
            </a:r>
          </a:p>
          <a:p>
            <a:r>
              <a:rPr lang="ru-RU" dirty="0" smtClean="0"/>
              <a:t>    х</a:t>
            </a:r>
            <a:r>
              <a:rPr lang="ru-RU" baseline="-25000" dirty="0" smtClean="0"/>
              <a:t>1</a:t>
            </a:r>
            <a:r>
              <a:rPr lang="ru-RU" dirty="0" smtClean="0"/>
              <a:t> = 0, х</a:t>
            </a:r>
            <a:r>
              <a:rPr lang="ru-RU" baseline="-25000" dirty="0" smtClean="0"/>
              <a:t>2</a:t>
            </a:r>
            <a:r>
              <a:rPr lang="ru-RU" dirty="0" smtClean="0"/>
              <a:t> = 1, х</a:t>
            </a:r>
            <a:r>
              <a:rPr lang="ru-RU" baseline="-25000" dirty="0" smtClean="0"/>
              <a:t>3</a:t>
            </a:r>
            <a:r>
              <a:rPr lang="ru-RU" dirty="0" smtClean="0"/>
              <a:t> = -1,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24384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3) Определите критические точки, </a:t>
            </a:r>
          </a:p>
          <a:p>
            <a:r>
              <a:rPr lang="ru-RU" dirty="0" smtClean="0"/>
              <a:t>    которые принадлежат  данному </a:t>
            </a:r>
          </a:p>
          <a:p>
            <a:r>
              <a:rPr lang="ru-RU" dirty="0" smtClean="0"/>
              <a:t>    интервалу  (</a:t>
            </a:r>
            <a:r>
              <a:rPr lang="en-US" dirty="0" smtClean="0"/>
              <a:t>a; b)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259080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3) Внутри [0; 2] критическая </a:t>
            </a:r>
          </a:p>
          <a:p>
            <a:r>
              <a:rPr lang="ru-RU" dirty="0" smtClean="0"/>
              <a:t>    точка </a:t>
            </a:r>
            <a:r>
              <a:rPr lang="ru-RU" dirty="0" err="1" smtClean="0"/>
              <a:t>х</a:t>
            </a:r>
            <a:r>
              <a:rPr lang="ru-RU" dirty="0" smtClean="0"/>
              <a:t> = 1,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34290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4) Найдите значения функции в     </a:t>
            </a:r>
          </a:p>
          <a:p>
            <a:r>
              <a:rPr lang="ru-RU" dirty="0" smtClean="0"/>
              <a:t>  критических</a:t>
            </a:r>
          </a:p>
          <a:p>
            <a:r>
              <a:rPr lang="ru-RU" dirty="0" smtClean="0"/>
              <a:t> точках (внутри данного отрезка)</a:t>
            </a:r>
          </a:p>
          <a:p>
            <a:r>
              <a:rPr lang="ru-RU" dirty="0" smtClean="0"/>
              <a:t> и на концах отрезка в точках </a:t>
            </a:r>
            <a:r>
              <a:rPr lang="ru-RU" dirty="0" err="1" smtClean="0"/>
              <a:t>х=а</a:t>
            </a:r>
            <a:r>
              <a:rPr lang="ru-RU" dirty="0" smtClean="0"/>
              <a:t> и </a:t>
            </a:r>
            <a:r>
              <a:rPr lang="ru-RU" dirty="0" err="1" smtClean="0"/>
              <a:t>х=в</a:t>
            </a:r>
            <a:r>
              <a:rPr lang="ru-RU" dirty="0" smtClean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7400" y="36576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4) у(1) = 1 - 2 - 3 = -4.</a:t>
            </a:r>
          </a:p>
          <a:p>
            <a:r>
              <a:rPr lang="ru-RU" dirty="0" smtClean="0"/>
              <a:t>    у(0) = -3,</a:t>
            </a:r>
          </a:p>
          <a:p>
            <a:r>
              <a:rPr lang="ru-RU" dirty="0" smtClean="0"/>
              <a:t>    у(2) = 16 - 8 - 3 = 5,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7800" y="4724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5) Выберите наибольшее </a:t>
            </a:r>
            <a:r>
              <a:rPr lang="en-US" dirty="0" smtClean="0"/>
              <a:t>f(x)</a:t>
            </a:r>
            <a:r>
              <a:rPr lang="ru-RU" baseline="-25000" dirty="0" smtClean="0"/>
              <a:t>наиб.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и (или) наименьшее </a:t>
            </a:r>
            <a:r>
              <a:rPr lang="ru-RU" dirty="0" err="1" smtClean="0"/>
              <a:t>f</a:t>
            </a:r>
            <a:r>
              <a:rPr lang="ru-RU" dirty="0" smtClean="0"/>
              <a:t>(</a:t>
            </a:r>
            <a:r>
              <a:rPr lang="ru-RU" dirty="0" err="1" smtClean="0"/>
              <a:t>x</a:t>
            </a:r>
            <a:r>
              <a:rPr lang="ru-RU" dirty="0" smtClean="0"/>
              <a:t>)</a:t>
            </a:r>
            <a:r>
              <a:rPr lang="ru-RU" baseline="-25000" dirty="0" err="1" smtClean="0"/>
              <a:t>наим</a:t>
            </a:r>
            <a:r>
              <a:rPr lang="ru-RU" baseline="-25000" dirty="0" smtClean="0"/>
              <a:t>. </a:t>
            </a:r>
            <a:r>
              <a:rPr lang="ru-RU" dirty="0" smtClean="0"/>
              <a:t>значения.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3600" y="47244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5)  у (</a:t>
            </a:r>
            <a:r>
              <a:rPr lang="ru-RU" dirty="0" err="1" smtClean="0"/>
              <a:t>х</a:t>
            </a:r>
            <a:r>
              <a:rPr lang="ru-RU" dirty="0" smtClean="0"/>
              <a:t>)</a:t>
            </a:r>
            <a:r>
              <a:rPr lang="ru-RU" baseline="-25000" dirty="0" err="1" smtClean="0"/>
              <a:t>наим</a:t>
            </a:r>
            <a:r>
              <a:rPr lang="ru-RU" dirty="0" smtClean="0"/>
              <a:t> = -4,</a:t>
            </a:r>
          </a:p>
          <a:p>
            <a:r>
              <a:rPr lang="ru-RU" dirty="0" smtClean="0"/>
              <a:t>     у (</a:t>
            </a:r>
            <a:r>
              <a:rPr lang="ru-RU" dirty="0" err="1" smtClean="0"/>
              <a:t>х</a:t>
            </a:r>
            <a:r>
              <a:rPr lang="ru-RU" dirty="0" smtClean="0"/>
              <a:t>)</a:t>
            </a:r>
            <a:r>
              <a:rPr lang="ru-RU" baseline="-25000" dirty="0" smtClean="0"/>
              <a:t>наиб</a:t>
            </a:r>
            <a:r>
              <a:rPr lang="ru-RU" dirty="0" smtClean="0"/>
              <a:t> = 5.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133600" y="0"/>
            <a:ext cx="563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810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Решите задачи на закрепление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изученного материала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526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Задача: Найти наибольшее и наименьшее значение функции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у = х</a:t>
            </a:r>
            <a:r>
              <a:rPr lang="ru-RU" sz="2000" baseline="30000" dirty="0" smtClean="0">
                <a:solidFill>
                  <a:schemeClr val="bg1"/>
                </a:solidFill>
              </a:rPr>
              <a:t>4</a:t>
            </a:r>
            <a:r>
              <a:rPr lang="ru-RU" sz="2000" dirty="0" smtClean="0">
                <a:solidFill>
                  <a:schemeClr val="bg1"/>
                </a:solidFill>
              </a:rPr>
              <a:t> - 8х</a:t>
            </a:r>
            <a:r>
              <a:rPr lang="ru-RU" sz="2000" baseline="30000" dirty="0" smtClean="0">
                <a:solidFill>
                  <a:schemeClr val="bg1"/>
                </a:solidFill>
              </a:rPr>
              <a:t>2</a:t>
            </a:r>
            <a:r>
              <a:rPr lang="ru-RU" sz="2000" dirty="0" smtClean="0">
                <a:solidFill>
                  <a:schemeClr val="bg1"/>
                </a:solidFill>
              </a:rPr>
              <a:t> + 5 на отрезке [- 3; 2]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38400" y="3200400"/>
            <a:ext cx="370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Задача из учебника: № 937(1).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81200" y="3029010"/>
            <a:ext cx="3886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29011"/>
            <a:ext cx="2999853" cy="367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4530" y="304800"/>
            <a:ext cx="6112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Задача из сборника задач ЕГЭ 2012г.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2192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Найти наибольшее  значение функции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y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= 9x - 8sinx + 7 на отрезке [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-π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/2; 0].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фици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152</TotalTime>
  <Words>671</Words>
  <Application>Microsoft Office PowerPoint</Application>
  <PresentationFormat>Экран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Официальная</vt:lpstr>
      <vt:lpstr>Апекс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Саныч</dc:creator>
  <cp:lastModifiedBy>Саныч</cp:lastModifiedBy>
  <cp:revision>56</cp:revision>
  <dcterms:created xsi:type="dcterms:W3CDTF">2013-05-03T10:13:40Z</dcterms:created>
  <dcterms:modified xsi:type="dcterms:W3CDTF">2013-05-05T15:55:03Z</dcterms:modified>
</cp:coreProperties>
</file>