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1"/>
  </p:notesMasterIdLst>
  <p:sldIdLst>
    <p:sldId id="256" r:id="rId2"/>
    <p:sldId id="258" r:id="rId3"/>
    <p:sldId id="261" r:id="rId4"/>
    <p:sldId id="271" r:id="rId5"/>
    <p:sldId id="272" r:id="rId6"/>
    <p:sldId id="257" r:id="rId7"/>
    <p:sldId id="274" r:id="rId8"/>
    <p:sldId id="260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66" r:id="rId22"/>
    <p:sldId id="287" r:id="rId23"/>
    <p:sldId id="288" r:id="rId24"/>
    <p:sldId id="289" r:id="rId25"/>
    <p:sldId id="262" r:id="rId26"/>
    <p:sldId id="290" r:id="rId27"/>
    <p:sldId id="267" r:id="rId28"/>
    <p:sldId id="269" r:id="rId29"/>
    <p:sldId id="270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3460" autoAdjust="0"/>
  </p:normalViewPr>
  <p:slideViewPr>
    <p:cSldViewPr>
      <p:cViewPr varScale="1">
        <p:scale>
          <a:sx n="68" d="100"/>
          <a:sy n="68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3BE9661-5489-4058-A527-DF7DE40C19E9}" type="datetimeFigureOut">
              <a:rPr lang="ru-RU"/>
              <a:pPr>
                <a:defRPr/>
              </a:pPr>
              <a:t>22.04.2013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6825F88-52C0-4E30-8919-01DFC7A0C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Материал работы частично можно использовать на уроках русского языка и литературы или в полном объёме на занятиях-спецкурсах по предмету (например, на занятиях спецкурса «Русское слово»).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2509CA-AA94-4ED5-BB30-43CE19696C37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Эту презентацию можно продолжить, используя материалы, подобранные учащимися и отредактированные учителем.</a:t>
            </a:r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8F1D2E-7567-4DF2-B624-D88E438BDC47}" type="slidenum">
              <a:rPr lang="ru-RU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658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658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B935E-8358-4469-A668-01970206F5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CBAC9-ADC4-432C-B44B-12B3CCE74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6B15A-ED75-486E-82E3-F3A9C01971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92BA7-83ED-47EE-8547-4D3C3F818A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8E6E3-08AA-46F8-ADBF-5AEE3D491C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47F64-674E-47DA-8AE3-325F0008E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57F06-CB6D-4C48-9A5B-B2DF682A4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F70A9-E0A4-4596-BC61-69FEAE81A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9C938-CB04-4F22-9DF3-32761F2EA6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DB98A-FCCE-4B62-8761-A5B5FE4197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3FE19-91F9-4DC5-A019-4B2F47061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C3356-A21B-48AF-BCBA-1185927BCA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6553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4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5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5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5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5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5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5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5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555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555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555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6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6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0BB0A36-3C1A-423B-A4A5-26DABD8C9F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500063"/>
            <a:ext cx="7673975" cy="4071937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3366FF"/>
                </a:solidFill>
              </a:rPr>
              <a:t>Лексико-семантическая группа прилагательных запаха в лирике С.Есенина</a:t>
            </a:r>
            <a:r>
              <a:rPr lang="ru-RU" sz="6600" dirty="0" smtClean="0">
                <a:solidFill>
                  <a:schemeClr val="folHlink"/>
                </a:solidFill>
              </a:rPr>
              <a:t/>
            </a:r>
            <a:br>
              <a:rPr lang="ru-RU" sz="6600" dirty="0" smtClean="0">
                <a:solidFill>
                  <a:schemeClr val="folHlink"/>
                </a:solidFill>
              </a:rPr>
            </a:br>
            <a:endParaRPr lang="ru-RU" sz="66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41888"/>
            <a:ext cx="6400800" cy="13668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dirty="0" err="1" smtClean="0"/>
              <a:t>Ненахова</a:t>
            </a:r>
            <a:r>
              <a:rPr lang="ru-RU" sz="2000" dirty="0" smtClean="0"/>
              <a:t> Наталья Александровна,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учитель русского языка и литературы,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МБОУ «СОШ №27»,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г. Балаково Саратовской обл.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1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Назовите оценочное прилагательное.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Найдите в словаре ЛЗ этого слова.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Найдите ЛЗ слова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туман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Значит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пахучим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был воздух (запах рощи, природы).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Какую оценочную сему можно выделить в ЛЗ слова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пахучий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?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5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Есть и другой пример с прилагательным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пахучий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: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О красном вечере задумалась дорога,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Кусты рябин туманней глубины,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Изба-старуха челюстью порога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Жуёт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пахучий мякиш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тишины.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rgbClr val="002060"/>
                </a:solidFill>
                <a:effectLst/>
              </a:rPr>
              <a:t>Проанализируйте самостоятельно.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9" name="Содержимое 5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500687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Ах, как много на свете кашек,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Нам с тобой их не счесть никогда.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Сердцу снится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душистый горошек</a:t>
            </a:r>
            <a:endParaRPr lang="ru-RU" sz="3600" smtClean="0">
              <a:solidFill>
                <a:srgbClr val="00206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И звенит голубая звезда.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Что можно сказать о прилагательном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душистый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ru-RU" sz="3600" i="1" smtClean="0">
                <a:solidFill>
                  <a:srgbClr val="002060"/>
                </a:solidFill>
                <a:effectLst/>
              </a:rPr>
              <a:t>Душистый горошек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– название растения («запаховая» семантика ослабевает).</a:t>
            </a:r>
            <a:endParaRPr lang="ru-RU" sz="3600" i="1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3" name="Содержимое 5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857875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Сравните с другим примером:</a:t>
            </a:r>
          </a:p>
          <a:p>
            <a:pPr>
              <a:buFont typeface="Wingdings" pitchFamily="2" charset="2"/>
              <a:buChar char="§"/>
            </a:pPr>
            <a:r>
              <a:rPr lang="ru-RU" sz="3600" i="1" smtClean="0">
                <a:solidFill>
                  <a:srgbClr val="002060"/>
                </a:solidFill>
                <a:effectLst/>
              </a:rPr>
              <a:t>Черёмуха душистая</a:t>
            </a:r>
            <a:endParaRPr lang="ru-RU" sz="3600" smtClean="0">
              <a:solidFill>
                <a:srgbClr val="00206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С весною расцвела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И ветки золотистые,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Что кудри завила.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			Кругом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роса медвяная</a:t>
            </a:r>
            <a:endParaRPr lang="ru-RU" sz="3600" smtClean="0">
              <a:solidFill>
                <a:srgbClr val="00206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			Сползает по коре,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			Под нею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зелень пряная</a:t>
            </a:r>
            <a:endParaRPr lang="ru-RU" sz="3600" smtClean="0">
              <a:solidFill>
                <a:srgbClr val="00206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			Сияет в серебре.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7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3600" i="1" smtClean="0">
                <a:solidFill>
                  <a:srgbClr val="002060"/>
                </a:solidFill>
                <a:effectLst/>
              </a:rPr>
              <a:t>Черёмуха душистая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,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Развесившись, стоит…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Что теперь можно сказать о прилагательном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душистая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Обратите внимание на слово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развесившись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Что скажем о словах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медвяная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и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пряная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?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1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У читателя возникает ощущение гармонии запахов: душистой (чуть терпкой) черёмухи, сладкой росы, пряной зелени.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Природа дышит, действует, живёт.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Согласно Н.С.Болотновой, здесь наблюдается действие закона словесной «избыточности».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Вот стилистический синоним слова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душистый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Говорят со мной коровы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На кивливом языке.</a:t>
            </a: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Духовитые дубровы</a:t>
            </a:r>
            <a:endParaRPr lang="ru-RU" sz="3600" smtClean="0">
              <a:solidFill>
                <a:srgbClr val="00206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Кличут ветками к реке.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Назовите синоним. Что о нём можно сказать?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9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Какое ЛЗ имеет прилагательное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духовитый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в строках С.Есенина?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Найдите в словаре ЛЗ слова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духовитый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Сделайте вывод.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В лирике С.Есенина прилагательные, обозначающие запах, приобретают оттенки значений и сами придают новое значение другим словам.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7" name="Содержимое 5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715000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Есть в лирике Есенина и оценочное прилагательное, обозначающее запах,</a:t>
            </a:r>
            <a:r>
              <a:rPr lang="ru-RU" sz="3600" dirty="0" smtClean="0"/>
              <a:t> </a:t>
            </a:r>
            <a:r>
              <a:rPr lang="ru-RU" sz="3600" dirty="0" smtClean="0">
                <a:solidFill>
                  <a:srgbClr val="002060"/>
                </a:solidFill>
                <a:effectLst/>
              </a:rPr>
              <a:t>с семой «неприятный». Назовите его.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Сокройся, сгинь ты, племя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i="1" dirty="0" smtClean="0">
                <a:solidFill>
                  <a:srgbClr val="002060"/>
                </a:solidFill>
                <a:effectLst/>
              </a:rPr>
              <a:t>	Смердящих</a:t>
            </a:r>
            <a:r>
              <a:rPr lang="ru-RU" sz="3600" dirty="0" smtClean="0">
                <a:solidFill>
                  <a:srgbClr val="002060"/>
                </a:solidFill>
                <a:effectLst/>
              </a:rPr>
              <a:t> снов и дум &lt;…&gt;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	Довольно гнить и </a:t>
            </a:r>
            <a:r>
              <a:rPr lang="ru-RU" sz="3600" dirty="0" err="1" smtClean="0">
                <a:solidFill>
                  <a:srgbClr val="002060"/>
                </a:solidFill>
                <a:effectLst/>
              </a:rPr>
              <a:t>ноять</a:t>
            </a:r>
            <a:r>
              <a:rPr lang="ru-RU" sz="3600" dirty="0" smtClean="0">
                <a:solidFill>
                  <a:srgbClr val="002060"/>
                </a:solidFill>
                <a:effectLst/>
              </a:rPr>
              <a:t>,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	И славить взлётом гнусь –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	Уж смыла, стёрла дёготь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	Воспрянувшая Русь.</a:t>
            </a:r>
          </a:p>
          <a:p>
            <a:pPr>
              <a:buFont typeface="Wingdings" pitchFamily="2" charset="2"/>
              <a:buChar char="§"/>
              <a:defRPr/>
            </a:pPr>
            <a:endParaRPr lang="ru-RU" sz="3600" dirty="0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endParaRPr lang="ru-RU" sz="3600" dirty="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7" name="Содержимое 5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50056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Охарактеризуйте прилагательное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смердящий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Сема «запах» здесь нейтрализуется. В поэтическом тексте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смердящих снов и дум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– метафора.</a:t>
            </a:r>
          </a:p>
          <a:p>
            <a:pPr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Что такое метафора?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428625"/>
            <a:ext cx="7889875" cy="59515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4800" b="1" dirty="0" smtClean="0">
                <a:solidFill>
                  <a:srgbClr val="002060"/>
                </a:solidFill>
              </a:rPr>
              <a:t>Основные понятия темы</a:t>
            </a:r>
            <a:endParaRPr lang="ru-RU" sz="4800" b="1" dirty="0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Что такое морфология?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Что такое имя прилагательное?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Какие морфологические признаки прилагательного вы знаете?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От слов какой части речи зависит прилагательное? Приведите примеры таких словосочетаний.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endParaRPr lang="ru-RU" sz="3600" dirty="0" smtClean="0">
              <a:solidFill>
                <a:srgbClr val="00206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 b="1" dirty="0" smtClean="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1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Самая многочисленная подгруппа прилагательных, обозначающих запах, в лирике С.Есенина – это подгруппа слов с семой «источник запаха». И это не случайно. Источником запаха чаще всего является природа. С.Есенин обладал даром понимать душу природы, ощущал себя частью всего живого.</a:t>
            </a:r>
            <a:endParaRPr lang="ru-RU" sz="3600" b="1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7" name="Picture 9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00563" y="3284538"/>
            <a:ext cx="3887787" cy="2870200"/>
          </a:xfrm>
          <a:noFill/>
        </p:spPr>
      </p:pic>
      <p:pic>
        <p:nvPicPr>
          <p:cNvPr id="12298" name="Picture 10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8000" y="3284538"/>
            <a:ext cx="3848100" cy="2886075"/>
          </a:xfrm>
          <a:noFill/>
        </p:spPr>
      </p:pic>
      <p:pic>
        <p:nvPicPr>
          <p:cNvPr id="12299" name="Picture 11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31800" y="476250"/>
            <a:ext cx="3965575" cy="2665413"/>
          </a:xfrm>
          <a:noFill/>
        </p:spPr>
      </p:pic>
      <p:pic>
        <p:nvPicPr>
          <p:cNvPr id="12300" name="Picture 12"/>
          <p:cNvPicPr>
            <a:picLocks noChangeAspect="1" noChangeArrowheads="1"/>
          </p:cNvPicPr>
          <p:nvPr>
            <p:ph sz="quarter" idx="4"/>
          </p:nvPr>
        </p:nvPicPr>
        <p:blipFill>
          <a:blip r:embed="rId5" cstate="print"/>
          <a:srcRect r="-543" b="-47"/>
          <a:stretch>
            <a:fillRect/>
          </a:stretch>
        </p:blipFill>
        <p:spPr>
          <a:xfrm>
            <a:off x="4572000" y="476250"/>
            <a:ext cx="3816350" cy="2663825"/>
          </a:xfr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79" name="Содержимое 5"/>
          <p:cNvSpPr>
            <a:spLocks noGrp="1"/>
          </p:cNvSpPr>
          <p:nvPr>
            <p:ph idx="1"/>
          </p:nvPr>
        </p:nvSpPr>
        <p:spPr>
          <a:xfrm>
            <a:off x="428625" y="857250"/>
            <a:ext cx="8401050" cy="3571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Природа в художественном тексте Есенина – не фон для лирического героя, её описание не бывает нейтральным, в пейзаже всегда выражена авторская оценка, чувство, отношение говорящего.</a:t>
            </a:r>
            <a:endParaRPr lang="ru-RU" sz="3600" b="1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4214813"/>
            <a:ext cx="6286500" cy="2428875"/>
          </a:xfrm>
          <a:prstGeom prst="rect">
            <a:avLst/>
          </a:prstGeom>
          <a:noFill/>
          <a:ln w="57150" cmpd="thinThick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3" name="Содержимое 5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643437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Примеры прилагательных с семой «источник запаха».</a:t>
            </a:r>
          </a:p>
          <a:p>
            <a:pPr eaLnBrk="1" hangingPunct="1">
              <a:buFont typeface="Wingdings" pitchFamily="2" charset="2"/>
              <a:buNone/>
            </a:pPr>
            <a:endParaRPr lang="ru-RU" sz="3600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ru-RU" sz="3600" u="sng" smtClean="0">
                <a:solidFill>
                  <a:srgbClr val="002060"/>
                </a:solidFill>
                <a:effectLst/>
              </a:rPr>
              <a:t>Домашнее задание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: самостоятельно проанализируйте отрывок из стихотворения С.Есенина.</a:t>
            </a:r>
            <a:endParaRPr lang="ru-RU" sz="3600" u="sng" smtClean="0">
              <a:solidFill>
                <a:srgbClr val="002060"/>
              </a:solidFill>
              <a:effectLst/>
            </a:endParaRPr>
          </a:p>
          <a:p>
            <a:pPr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7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Сыплет черёмуха снегом,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Зелень в цвету и росе,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В поле, склоняясь к побегам,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Ходят грачи в полосе.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			Никнут шелковые травы,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			</a:t>
            </a:r>
            <a:r>
              <a:rPr lang="ru-RU" sz="3600" u="sng" smtClean="0">
                <a:solidFill>
                  <a:srgbClr val="002060"/>
                </a:solidFill>
                <a:effectLst/>
              </a:rPr>
              <a:t>Пахнет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смолистой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сосной.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			Ой вы, луга и дубравы –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			Я </a:t>
            </a:r>
            <a:r>
              <a:rPr lang="ru-RU" sz="3600" u="sng" smtClean="0">
                <a:solidFill>
                  <a:srgbClr val="002060"/>
                </a:solidFill>
                <a:effectLst/>
              </a:rPr>
              <a:t>одурманен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весной.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			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21431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folHlink"/>
                </a:solidFill>
              </a:rPr>
              <a:t>«Моя лирика жива одной большой любовью, любовью к Родине!»</a:t>
            </a:r>
            <a:br>
              <a:rPr lang="ru-RU" sz="3600" smtClean="0">
                <a:solidFill>
                  <a:schemeClr val="folHlink"/>
                </a:solidFill>
              </a:rPr>
            </a:br>
            <a:r>
              <a:rPr lang="ru-RU" sz="3600" smtClean="0"/>
              <a:t>                                     С.Есенин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2492375"/>
            <a:ext cx="7620000" cy="4038600"/>
          </a:xfrm>
          <a:noFill/>
          <a:ln w="57150" cmpd="thinThick">
            <a:solidFill>
              <a:srgbClr val="000000"/>
            </a:solidFill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5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Любовь С.Есенина к родному дому, деревенскому быту проявилась во многих стихотворениях. Автор совсем обычными приметами деревенской жизни, её праздников, природы передаёт настроение.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ru-RU" sz="3600" b="1" smtClean="0">
                <a:solidFill>
                  <a:srgbClr val="002060"/>
                </a:solidFill>
                <a:effectLst/>
              </a:rPr>
              <a:t>Подберите из стихотворений С.Есенина отрывки на эту тему.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3571875" y="214313"/>
            <a:ext cx="5357813" cy="66436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600" b="0" dirty="0" smtClean="0">
                <a:solidFill>
                  <a:srgbClr val="002060"/>
                </a:solidFill>
                <a:effectLst/>
              </a:rPr>
              <a:t>Его чудесная лирика привлекала и привлекает читателей не только какой-то удивительно сердечной трепетностью и теплотой, беззащитной душевной широтой и открытостью, но и своим специфическим есенинским – душистым и многоцветным – «песенным словом».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0" dirty="0" smtClean="0">
              <a:solidFill>
                <a:schemeClr val="folHlink"/>
              </a:solidFill>
              <a:effectLst/>
            </a:endParaRPr>
          </a:p>
        </p:txBody>
      </p:sp>
      <p:pic>
        <p:nvPicPr>
          <p:cNvPr id="29699" name="Picture 10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5750" y="1000125"/>
            <a:ext cx="3143250" cy="4500563"/>
          </a:xfrm>
          <a:noFill/>
          <a:ln w="57150" cmpd="thinThick">
            <a:solidFill>
              <a:srgbClr val="000000"/>
            </a:solidFill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2065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002060"/>
                </a:solidFill>
              </a:rPr>
              <a:t>Памятник С.А.Есенину </a:t>
            </a:r>
            <a:r>
              <a:rPr lang="ru-RU" sz="4000" dirty="0" smtClean="0">
                <a:solidFill>
                  <a:schemeClr val="folHlink"/>
                </a:solidFill>
              </a:rPr>
              <a:t/>
            </a:r>
            <a:br>
              <a:rPr lang="ru-RU" sz="4000" dirty="0" smtClean="0">
                <a:solidFill>
                  <a:schemeClr val="folHlink"/>
                </a:solidFill>
              </a:rPr>
            </a:br>
            <a:r>
              <a:rPr lang="ru-RU" sz="3200" dirty="0" smtClean="0"/>
              <a:t>на Ваганьковском кладбище в Москве</a:t>
            </a:r>
          </a:p>
        </p:txBody>
      </p:sp>
      <p:pic>
        <p:nvPicPr>
          <p:cNvPr id="30723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85938" y="1643063"/>
            <a:ext cx="5715000" cy="4495800"/>
          </a:xfrm>
          <a:noFill/>
          <a:ln w="57150" cmpd="thickThin">
            <a:solidFill>
              <a:srgbClr val="000000"/>
            </a:solidFill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9288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3366FF"/>
                </a:solidFill>
              </a:rPr>
              <a:t>Спасибо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3366FF"/>
                </a:solidFill>
              </a:rPr>
              <a:t>за внимание!</a:t>
            </a:r>
          </a:p>
        </p:txBody>
      </p: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1143000" y="1857375"/>
            <a:ext cx="6696075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40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ru-RU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57188" y="5429250"/>
            <a:ext cx="8229600" cy="5000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8147050" cy="10001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</a:rPr>
              <a:t>Основные понятия темы</a:t>
            </a:r>
            <a:r>
              <a:rPr lang="ru-RU" sz="360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3600" dirty="0" smtClean="0">
                <a:solidFill>
                  <a:srgbClr val="002060"/>
                </a:solidFill>
                <a:effectLst/>
              </a:rPr>
            </a:br>
            <a:endParaRPr lang="ru-RU" sz="3600" dirty="0" smtClean="0">
              <a:solidFill>
                <a:schemeClr val="tx1"/>
              </a:solidFill>
            </a:endParaRPr>
          </a:p>
        </p:txBody>
      </p:sp>
      <p:sp>
        <p:nvSpPr>
          <p:cNvPr id="5123" name="Содержимое 5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78631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Что такое лексика?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Назовите лексическое значение прилагательного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приятный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Какое ЛЗ называется первичным, а какое вторичным? </a:t>
            </a:r>
            <a:endParaRPr lang="ru-RU" sz="3600" b="1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Что поможет в этом разобраться?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8147050" cy="10001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</a:rPr>
              <a:t>Основные понятия темы</a:t>
            </a:r>
            <a:r>
              <a:rPr lang="ru-RU" sz="360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3600" dirty="0" smtClean="0">
                <a:solidFill>
                  <a:srgbClr val="002060"/>
                </a:solidFill>
                <a:effectLst/>
              </a:rPr>
            </a:br>
            <a:endParaRPr lang="ru-RU" sz="3600" dirty="0" smtClean="0">
              <a:solidFill>
                <a:schemeClr val="tx1"/>
              </a:solidFill>
            </a:endParaRPr>
          </a:p>
        </p:txBody>
      </p:sp>
      <p:sp>
        <p:nvSpPr>
          <p:cNvPr id="6147" name="Содержимое 5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78631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 </a:t>
            </a:r>
            <a:r>
              <a:rPr lang="ru-RU" sz="3600" b="1" smtClean="0">
                <a:solidFill>
                  <a:srgbClr val="002060"/>
                </a:solidFill>
                <a:effectLst/>
              </a:rPr>
              <a:t>Лексико-семантическая группа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– это</a:t>
            </a:r>
            <a:r>
              <a:rPr lang="ru-RU" sz="3600" b="1" smtClean="0">
                <a:solidFill>
                  <a:srgbClr val="002060"/>
                </a:solidFill>
                <a:effectLst/>
              </a:rPr>
              <a:t> 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большая по объёму своих членов организация слов, которая объединена общим смысловым компонентом (например, прилагательные, обозначающие запах).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Приведите примеры таких прилагательных.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7188"/>
            <a:ext cx="8147050" cy="10001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</a:rPr>
              <a:t>Основные понятия темы</a:t>
            </a:r>
            <a:r>
              <a:rPr lang="ru-RU" sz="360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3600" dirty="0" smtClean="0">
                <a:solidFill>
                  <a:srgbClr val="002060"/>
                </a:solidFill>
                <a:effectLst/>
              </a:rPr>
            </a:br>
            <a:endParaRPr lang="ru-RU" sz="3600" dirty="0" smtClean="0">
              <a:solidFill>
                <a:schemeClr val="tx1"/>
              </a:solidFill>
            </a:endParaRPr>
          </a:p>
        </p:txBody>
      </p:sp>
      <p:sp>
        <p:nvSpPr>
          <p:cNvPr id="7171" name="Содержимое 5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78631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ru-RU" sz="3600" b="1" smtClean="0">
                <a:solidFill>
                  <a:srgbClr val="002060"/>
                </a:solidFill>
                <a:effectLst/>
              </a:rPr>
              <a:t>Се́ма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— дифференциальный семантический признак, компонент значения, который выявляется при сопоставлении значений разных слов.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Например, у слов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душистый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,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благоуханный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, 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ароматный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общая сема «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приятный»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4500563" y="549275"/>
            <a:ext cx="41036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00"/>
                </a:solidFill>
              </a:rPr>
              <a:t>Сергей Есенин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995738" y="1773238"/>
            <a:ext cx="4752975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2"/>
                </a:solidFill>
              </a:rPr>
              <a:t>3 октября 1895 г –</a:t>
            </a:r>
          </a:p>
          <a:p>
            <a:pPr>
              <a:spcBef>
                <a:spcPct val="50000"/>
              </a:spcBef>
            </a:pPr>
            <a:r>
              <a:rPr lang="ru-RU" sz="2800" b="1">
                <a:solidFill>
                  <a:schemeClr val="tx2"/>
                </a:solidFill>
              </a:rPr>
              <a:t>                  28 декабря 1925 г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4175125" y="3933825"/>
            <a:ext cx="496887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000000"/>
                </a:solidFill>
              </a:rPr>
              <a:t>Гой ты, Русь, моя родная,</a:t>
            </a:r>
          </a:p>
          <a:p>
            <a:r>
              <a:rPr lang="ru-RU" sz="3200" b="1" i="1">
                <a:solidFill>
                  <a:srgbClr val="000000"/>
                </a:solidFill>
              </a:rPr>
              <a:t>Хаты — в ризах образа…</a:t>
            </a:r>
          </a:p>
          <a:p>
            <a:r>
              <a:rPr lang="ru-RU" sz="3200" b="1" i="1">
                <a:solidFill>
                  <a:srgbClr val="000000"/>
                </a:solidFill>
              </a:rPr>
              <a:t>Не видать конца и края— </a:t>
            </a:r>
          </a:p>
          <a:p>
            <a:r>
              <a:rPr lang="ru-RU" sz="3200" b="1" i="1">
                <a:solidFill>
                  <a:srgbClr val="000000"/>
                </a:solidFill>
              </a:rPr>
              <a:t>Только синь сосет глаза.</a:t>
            </a:r>
            <a:r>
              <a:rPr lang="ru-RU" sz="3200" i="1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8197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3375"/>
            <a:ext cx="3587750" cy="4608513"/>
          </a:xfrm>
          <a:prstGeom prst="rect">
            <a:avLst/>
          </a:prstGeom>
          <a:noFill/>
          <a:ln w="76200" cmpd="tri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3" y="571500"/>
            <a:ext cx="7889875" cy="580866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Что вы знаете о творчестве Сергея Есенина?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Назовите основные темы его стихотворений.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Почему поэта называют «настоящим сыном русского народа»?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sz="3600" dirty="0" smtClean="0">
                <a:solidFill>
                  <a:srgbClr val="002060"/>
                </a:solidFill>
                <a:effectLst/>
              </a:rPr>
              <a:t>Какой отклик в вашей душе вызывают поэтические строки С.Есенина?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endParaRPr lang="ru-RU" sz="3600" dirty="0" smtClean="0">
              <a:solidFill>
                <a:srgbClr val="00206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 b="1" dirty="0" smtClean="0">
              <a:solidFill>
                <a:srgbClr val="000000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20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7813"/>
            <a:ext cx="8218487" cy="5794375"/>
          </a:xfrm>
        </p:spPr>
        <p:txBody>
          <a:bodyPr/>
          <a:lstStyle/>
          <a:p>
            <a:pPr eaLnBrk="1" hangingPunct="1"/>
            <a:r>
              <a:rPr lang="ru-RU" sz="3600" b="0" smtClean="0">
                <a:solidFill>
                  <a:srgbClr val="002060"/>
                </a:solidFill>
                <a:effectLst/>
              </a:rPr>
              <a:t>По мнению Н.А.Николиной, лексика, относящаяся к сфере запахов, очень бедна. В ЛСГ прилагательных, обозначающих запах, выделяются следующие подгруппы: оценочные прилагательные (качественные); прилагательные с семой </a:t>
            </a:r>
            <a:r>
              <a:rPr lang="he-IL" sz="3600" b="0" smtClean="0">
                <a:solidFill>
                  <a:srgbClr val="002060"/>
                </a:solidFill>
                <a:effectLst/>
              </a:rPr>
              <a:t>יִ</a:t>
            </a:r>
            <a:r>
              <a:rPr lang="ru-RU" sz="3600" b="0" smtClean="0">
                <a:solidFill>
                  <a:srgbClr val="002060"/>
                </a:solidFill>
                <a:effectLst/>
              </a:rPr>
              <a:t>источник запаха</a:t>
            </a:r>
            <a:r>
              <a:rPr lang="he-IL" sz="3600" b="0" smtClean="0">
                <a:solidFill>
                  <a:srgbClr val="002060"/>
                </a:solidFill>
                <a:effectLst/>
              </a:rPr>
              <a:t>יִ</a:t>
            </a:r>
            <a:r>
              <a:rPr lang="ru-RU" sz="3600" b="0" smtClean="0">
                <a:solidFill>
                  <a:srgbClr val="002060"/>
                </a:solidFill>
                <a:effectLst/>
              </a:rPr>
              <a:t> (относительные).</a:t>
            </a:r>
          </a:p>
        </p:txBody>
      </p:sp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1403350" y="2420938"/>
            <a:ext cx="6192838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147050" cy="92868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Практический материал</a:t>
            </a:r>
            <a:b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7" name="Содержимое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4938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Рассмотрим оценочные прилагательные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ru-RU" sz="3600" smtClean="0">
                <a:solidFill>
                  <a:srgbClr val="002060"/>
                </a:solidFill>
                <a:effectLst/>
              </a:rPr>
              <a:t>Туча кружево в </a:t>
            </a:r>
            <a:r>
              <a:rPr lang="ru-RU" sz="3600" u="sng" smtClean="0">
                <a:solidFill>
                  <a:srgbClr val="002060"/>
                </a:solidFill>
                <a:effectLst/>
              </a:rPr>
              <a:t>роще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связала,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i="1" smtClean="0">
                <a:solidFill>
                  <a:srgbClr val="002060"/>
                </a:solidFill>
                <a:effectLst/>
              </a:rPr>
              <a:t>	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Закурился</a:t>
            </a:r>
            <a:r>
              <a:rPr lang="ru-RU" sz="3600" i="1" smtClean="0">
                <a:solidFill>
                  <a:srgbClr val="002060"/>
                </a:solidFill>
                <a:effectLst/>
              </a:rPr>
              <a:t> пахучий туман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.	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Еду </a:t>
            </a:r>
            <a:r>
              <a:rPr lang="ru-RU" sz="3600" u="sng" smtClean="0">
                <a:solidFill>
                  <a:srgbClr val="002060"/>
                </a:solidFill>
                <a:effectLst/>
              </a:rPr>
              <a:t>грязной</a:t>
            </a:r>
            <a:r>
              <a:rPr lang="ru-RU" sz="3600" smtClean="0">
                <a:solidFill>
                  <a:srgbClr val="002060"/>
                </a:solidFill>
                <a:effectLst/>
              </a:rPr>
              <a:t> дорогой с вокзала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002060"/>
                </a:solidFill>
                <a:effectLst/>
              </a:rPr>
              <a:t>	Вдалеке от родимых полян.</a:t>
            </a:r>
          </a:p>
          <a:p>
            <a:pPr eaLnBrk="1" hangingPunct="1">
              <a:buFont typeface="Wingdings" pitchFamily="2" charset="2"/>
              <a:buChar char="§"/>
            </a:pPr>
            <a:endParaRPr lang="ru-RU" sz="3600" smtClean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0">
      <a:dk1>
        <a:srgbClr val="EA9306"/>
      </a:dk1>
      <a:lt1>
        <a:srgbClr val="FFFFFF"/>
      </a:lt1>
      <a:dk2>
        <a:srgbClr val="4AA7D0"/>
      </a:dk2>
      <a:lt2>
        <a:srgbClr val="FFFDD1"/>
      </a:lt2>
      <a:accent1>
        <a:srgbClr val="CC6600"/>
      </a:accent1>
      <a:accent2>
        <a:srgbClr val="FF9933"/>
      </a:accent2>
      <a:accent3>
        <a:srgbClr val="B1D0E4"/>
      </a:accent3>
      <a:accent4>
        <a:srgbClr val="DADADA"/>
      </a:accent4>
      <a:accent5>
        <a:srgbClr val="E2B8AA"/>
      </a:accent5>
      <a:accent6>
        <a:srgbClr val="E78A2D"/>
      </a:accent6>
      <a:hlink>
        <a:srgbClr val="A50021"/>
      </a:hlink>
      <a:folHlink>
        <a:srgbClr val="666633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10">
        <a:dk1>
          <a:srgbClr val="EA9306"/>
        </a:dk1>
        <a:lt1>
          <a:srgbClr val="FFFFFF"/>
        </a:lt1>
        <a:dk2>
          <a:srgbClr val="4AA7D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B1D0E4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623</TotalTime>
  <Words>687</Words>
  <Application>Microsoft Office PowerPoint</Application>
  <PresentationFormat>Экран (4:3)</PresentationFormat>
  <Paragraphs>148</Paragraphs>
  <Slides>29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Times New Roman</vt:lpstr>
      <vt:lpstr>Arial</vt:lpstr>
      <vt:lpstr>Wingdings</vt:lpstr>
      <vt:lpstr>Calibri</vt:lpstr>
      <vt:lpstr>Клен</vt:lpstr>
      <vt:lpstr>Лексико-семантическая группа прилагательных запаха в лирике С.Есенина </vt:lpstr>
      <vt:lpstr>Слайд 2</vt:lpstr>
      <vt:lpstr>Основные понятия темы </vt:lpstr>
      <vt:lpstr>Основные понятия темы </vt:lpstr>
      <vt:lpstr>Основные понятия темы </vt:lpstr>
      <vt:lpstr>Слайд 6</vt:lpstr>
      <vt:lpstr>Слайд 7</vt:lpstr>
      <vt:lpstr>По мнению Н.А.Николиной, лексика, относящаяся к сфере запахов, очень бедна. В ЛСГ прилагательных, обозначающих запах, выделяются следующие подгруппы: оценочные прилагательные (качественные); прилагательные с семой יִисточник запахаיִ (относительные).</vt:lpstr>
      <vt:lpstr>Практический материал </vt:lpstr>
      <vt:lpstr>Практический материал </vt:lpstr>
      <vt:lpstr>Практический материал </vt:lpstr>
      <vt:lpstr>Практический материал </vt:lpstr>
      <vt:lpstr>Практический материал </vt:lpstr>
      <vt:lpstr>Практический материал </vt:lpstr>
      <vt:lpstr>Практический материал </vt:lpstr>
      <vt:lpstr>Практический материал </vt:lpstr>
      <vt:lpstr>Практический материал </vt:lpstr>
      <vt:lpstr>Практический материал </vt:lpstr>
      <vt:lpstr>Практический материал </vt:lpstr>
      <vt:lpstr>Практический материал </vt:lpstr>
      <vt:lpstr>Слайд 21</vt:lpstr>
      <vt:lpstr>Практический материал </vt:lpstr>
      <vt:lpstr>Практический материал </vt:lpstr>
      <vt:lpstr>Практический материал </vt:lpstr>
      <vt:lpstr>«Моя лирика жива одной большой любовью, любовью к Родине!»                                      С.Есенин</vt:lpstr>
      <vt:lpstr>Практический материал </vt:lpstr>
      <vt:lpstr>Его чудесная лирика привлекала и привлекает читателей не только какой-то удивительно сердечной трепетностью и теплотой, беззащитной душевной широтой и открытостью, но и своим специфическим есенинским – душистым и многоцветным – «песенным словом». </vt:lpstr>
      <vt:lpstr>Памятник С.А.Есенину  на Ваганьковском кладбище в Москве</vt:lpstr>
      <vt:lpstr>Спасибо за внимание!</vt:lpstr>
    </vt:vector>
  </TitlesOfParts>
  <Company>IOO MGOU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Есенин и его творчество</dc:title>
  <dc:creator>ЛОРЕТЦ</dc:creator>
  <cp:lastModifiedBy>re</cp:lastModifiedBy>
  <cp:revision>53</cp:revision>
  <dcterms:created xsi:type="dcterms:W3CDTF">2009-08-17T08:34:12Z</dcterms:created>
  <dcterms:modified xsi:type="dcterms:W3CDTF">2013-04-21T22:15:41Z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000800c00f0000000000010250300207f7000400038000</vt:lpwstr>
  </property>
</Properties>
</file>