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25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560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F5C37C06-C5E0-4401-B840-CFC7BF87903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561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9E3D4-CBB2-4AAA-868D-23C20E3544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EF810-80F3-411A-BCEF-1159BBB2D2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7830D-083E-46A2-BEAD-35CBEE44B2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6F40F-704C-4AEA-91E7-207691E7ED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B62F3-F6C8-4698-9E24-4054B7331B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09F7D-8EBF-45E9-AF9D-2BD1CFAAF9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CE11D-EEF8-4C96-9836-E3D859459D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ABFBA-912E-447A-A86E-792F36BDD0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7E615-BDB1-42B4-B673-0D204DA181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F297-C63D-4C95-89F7-AEE5B06959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457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458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458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458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458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6799D849-84CE-4018-A467-7FEF445330B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032250" y="188913"/>
            <a:ext cx="5111750" cy="1116012"/>
          </a:xfrm>
        </p:spPr>
        <p:txBody>
          <a:bodyPr/>
          <a:lstStyle/>
          <a:p>
            <a:r>
              <a:rPr lang="ru-RU" sz="2800"/>
              <a:t>презентация</a:t>
            </a:r>
            <a:br>
              <a:rPr lang="ru-RU" sz="2800"/>
            </a:br>
            <a:r>
              <a:rPr lang="ru-RU" sz="2800"/>
              <a:t>по немецкому языку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1125538"/>
            <a:ext cx="7127875" cy="1800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/>
              <a:t> </a:t>
            </a:r>
            <a:endParaRPr lang="en-US" sz="1400"/>
          </a:p>
          <a:p>
            <a:pPr>
              <a:lnSpc>
                <a:spcPct val="80000"/>
              </a:lnSpc>
            </a:pPr>
            <a:endParaRPr lang="de-DE" sz="1400" b="1"/>
          </a:p>
          <a:p>
            <a:pPr>
              <a:lnSpc>
                <a:spcPct val="80000"/>
              </a:lnSpc>
            </a:pPr>
            <a:endParaRPr lang="de-DE" sz="1400" b="1"/>
          </a:p>
          <a:p>
            <a:pPr>
              <a:lnSpc>
                <a:spcPct val="80000"/>
              </a:lnSpc>
            </a:pPr>
            <a:endParaRPr lang="de-DE" sz="1400" b="1"/>
          </a:p>
          <a:p>
            <a:pPr>
              <a:lnSpc>
                <a:spcPct val="80000"/>
              </a:lnSpc>
            </a:pPr>
            <a:r>
              <a:rPr lang="de-DE" b="1">
                <a:solidFill>
                  <a:srgbClr val="FF6600"/>
                </a:solidFill>
              </a:rPr>
              <a:t>„ Kennst du Sehenswürdigkeiten und Persönlichkeiten  Deutschlands?“</a:t>
            </a:r>
          </a:p>
          <a:p>
            <a:pPr>
              <a:lnSpc>
                <a:spcPct val="80000"/>
              </a:lnSpc>
            </a:pPr>
            <a:endParaRPr lang="en-US">
              <a:solidFill>
                <a:srgbClr val="FF66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43213" y="5445125"/>
            <a:ext cx="615791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CC"/>
                </a:solidFill>
                <a:latin typeface="Tahoma" pitchFamily="34" charset="0"/>
              </a:rPr>
              <a:t>                                 </a:t>
            </a:r>
            <a:r>
              <a:rPr lang="en-US" b="1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ru-RU" sz="1600" b="1">
                <a:solidFill>
                  <a:srgbClr val="009900"/>
                </a:solidFill>
                <a:latin typeface="Arial Rounded MT Bold" pitchFamily="34" charset="0"/>
              </a:rPr>
              <a:t>учитель немецкого языка</a:t>
            </a:r>
          </a:p>
          <a:p>
            <a:r>
              <a:rPr lang="ru-RU" sz="1600" b="1">
                <a:solidFill>
                  <a:srgbClr val="009900"/>
                </a:solidFill>
                <a:latin typeface="Arial Rounded MT Bold" pitchFamily="34" charset="0"/>
              </a:rPr>
              <a:t>                                            В.Л. Хабарова</a:t>
            </a:r>
            <a:endParaRPr lang="en-US" sz="1600" b="1">
              <a:solidFill>
                <a:srgbClr val="009900"/>
              </a:solidFill>
              <a:latin typeface="Arial Rounded MT Bold" pitchFamily="34" charset="0"/>
            </a:endParaRPr>
          </a:p>
          <a:p>
            <a:r>
              <a:rPr lang="ru-RU" sz="1600" b="1">
                <a:solidFill>
                  <a:srgbClr val="009900"/>
                </a:solidFill>
                <a:latin typeface="Arial Rounded MT Bold" pitchFamily="34" charset="0"/>
              </a:rPr>
              <a:t>                                            </a:t>
            </a:r>
            <a:r>
              <a:rPr lang="en-US" sz="1600" b="1">
                <a:solidFill>
                  <a:srgbClr val="009900"/>
                </a:solidFill>
                <a:latin typeface="Arial Rounded MT Bold" pitchFamily="34" charset="0"/>
              </a:rPr>
              <a:t>MO</a:t>
            </a:r>
            <a:r>
              <a:rPr lang="ru-RU" sz="1600" b="1">
                <a:solidFill>
                  <a:srgbClr val="009900"/>
                </a:solidFill>
                <a:latin typeface="Arial Rounded MT Bold" pitchFamily="34" charset="0"/>
              </a:rPr>
              <a:t>У СОШ № 14 с. Орловки</a:t>
            </a:r>
            <a:endParaRPr lang="en-US" sz="1600" b="1">
              <a:solidFill>
                <a:srgbClr val="009900"/>
              </a:solidFill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ru-RU" sz="1600" b="1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8101012" cy="1000125"/>
          </a:xfrm>
        </p:spPr>
        <p:txBody>
          <a:bodyPr/>
          <a:lstStyle/>
          <a:p>
            <a:r>
              <a:rPr lang="de-DE" sz="2000">
                <a:latin typeface="Times New Roman" pitchFamily="18" charset="0"/>
              </a:rPr>
              <a:t>9. In welcher deutscher Stadt befindet sich der höchste Dom der Welt?</a:t>
            </a:r>
            <a:r>
              <a:rPr lang="de-DE" sz="2000" b="0">
                <a:latin typeface="Times New Roman" pitchFamily="18" charset="0"/>
              </a:rPr>
              <a:t/>
            </a:r>
            <a:br>
              <a:rPr lang="de-DE" sz="2000" b="0">
                <a:latin typeface="Times New Roman" pitchFamily="18" charset="0"/>
              </a:rPr>
            </a:br>
            <a:r>
              <a:rPr lang="de-DE" sz="2000" b="0">
                <a:latin typeface="Times New Roman" pitchFamily="18" charset="0"/>
              </a:rPr>
              <a:t>                         a)Köln   b)Ulm   c)Leipzig   d)Hamburg</a:t>
            </a:r>
            <a:endParaRPr lang="ru-RU" sz="2000" b="0">
              <a:latin typeface="Times New Roman" pitchFamily="18" charset="0"/>
            </a:endParaRPr>
          </a:p>
        </p:txBody>
      </p:sp>
      <p:pic>
        <p:nvPicPr>
          <p:cNvPr id="37892" name="Picture 4" descr="к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20938"/>
            <a:ext cx="35687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к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573463"/>
            <a:ext cx="47434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16013" y="1052513"/>
            <a:ext cx="7775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9388">
              <a:tabLst>
                <a:tab pos="377825" algn="l"/>
              </a:tabLst>
            </a:pPr>
            <a:r>
              <a:rPr lang="de-DE" b="1">
                <a:latin typeface="Times New Roman" pitchFamily="18" charset="0"/>
              </a:rPr>
              <a:t>10.  Wer ist der bekannteste Lügner und Träumer?</a:t>
            </a:r>
            <a:endParaRPr lang="ru-RU">
              <a:latin typeface="Times New Roman" pitchFamily="18" charset="0"/>
            </a:endParaRPr>
          </a:p>
          <a:p>
            <a:pPr indent="179388">
              <a:tabLst>
                <a:tab pos="377825" algn="l"/>
              </a:tabLst>
            </a:pPr>
            <a:r>
              <a:rPr lang="de-DE">
                <a:latin typeface="Times New Roman" pitchFamily="18" charset="0"/>
              </a:rPr>
              <a:t>a) Nussknacker,    b) Münchhausen,    c) Willhelm Teil,     d) Till Eulenspiegel</a:t>
            </a:r>
          </a:p>
        </p:txBody>
      </p:sp>
      <p:pic>
        <p:nvPicPr>
          <p:cNvPr id="38915" name="Picture 3" descr="msoC3D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636838"/>
            <a:ext cx="24003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м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492375"/>
            <a:ext cx="22415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мю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149725"/>
            <a:ext cx="3168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03350" y="692150"/>
            <a:ext cx="7561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6213">
              <a:tabLst>
                <a:tab pos="377825" algn="l"/>
              </a:tabLst>
            </a:pPr>
            <a:r>
              <a:rPr lang="de-DE" b="1">
                <a:latin typeface="Times New Roman" pitchFamily="18" charset="0"/>
              </a:rPr>
              <a:t> 11. Welcher berühmte deutsche Maler  hat nicht nur 70 Gemälde, </a:t>
            </a:r>
          </a:p>
          <a:p>
            <a:pPr indent="176213">
              <a:buFontTx/>
              <a:buAutoNum type="arabicPlain" startAt="900"/>
              <a:tabLst>
                <a:tab pos="377825" algn="l"/>
              </a:tabLst>
            </a:pPr>
            <a:r>
              <a:rPr lang="de-DE" b="1">
                <a:latin typeface="Times New Roman" pitchFamily="18" charset="0"/>
              </a:rPr>
              <a:t> Zeichnungen, 100 Kupferstiche, 350  Holzschnitte sondern auch </a:t>
            </a:r>
          </a:p>
          <a:p>
            <a:pPr indent="176213">
              <a:buFontTx/>
              <a:buAutoNum type="arabicPlain" startAt="900"/>
              <a:tabLst>
                <a:tab pos="377825" algn="l"/>
              </a:tabLst>
            </a:pPr>
            <a:r>
              <a:rPr lang="de-DE" b="1">
                <a:latin typeface="Times New Roman" pitchFamily="18" charset="0"/>
              </a:rPr>
              <a:t> Entwürfe der  Münzen und Denkmäler geschaffen?</a:t>
            </a:r>
            <a:endParaRPr lang="ru-RU">
              <a:latin typeface="Times New Roman" pitchFamily="18" charset="0"/>
            </a:endParaRPr>
          </a:p>
          <a:p>
            <a:pPr indent="176213">
              <a:tabLst>
                <a:tab pos="377825" algn="l"/>
              </a:tabLst>
            </a:pPr>
            <a:r>
              <a:rPr lang="de-DE">
                <a:latin typeface="Times New Roman" pitchFamily="18" charset="0"/>
              </a:rPr>
              <a:t>a) Albrecht Dürer,    b) Oskar Kokoschka,    c) August Macke,    d) Paul Klee</a:t>
            </a:r>
          </a:p>
        </p:txBody>
      </p:sp>
      <p:pic>
        <p:nvPicPr>
          <p:cNvPr id="40964" name="Picture 4" descr="д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565400"/>
            <a:ext cx="28194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ад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420938"/>
            <a:ext cx="28638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258888" y="765175"/>
            <a:ext cx="7561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9388">
              <a:tabLst>
                <a:tab pos="158750" algn="l"/>
              </a:tabLst>
            </a:pPr>
            <a:r>
              <a:rPr lang="de-DE" b="1">
                <a:latin typeface="Times New Roman" pitchFamily="18" charset="0"/>
              </a:rPr>
              <a:t>12. Wer war der Autor der 1823 veröffentlichten Gedichtsammlung </a:t>
            </a:r>
          </a:p>
          <a:p>
            <a:pPr indent="179388">
              <a:tabLst>
                <a:tab pos="158750" algn="l"/>
              </a:tabLst>
            </a:pPr>
            <a:r>
              <a:rPr lang="de-DE" b="1">
                <a:latin typeface="Times New Roman" pitchFamily="18" charset="0"/>
              </a:rPr>
              <a:t>„Junge  Leiden"?</a:t>
            </a:r>
            <a:endParaRPr lang="ru-RU">
              <a:latin typeface="Times New Roman" pitchFamily="18" charset="0"/>
            </a:endParaRPr>
          </a:p>
          <a:p>
            <a:pPr indent="179388">
              <a:buFontTx/>
              <a:buAutoNum type="alphaLcParenR"/>
              <a:tabLst>
                <a:tab pos="158750" algn="l"/>
              </a:tabLst>
            </a:pPr>
            <a:r>
              <a:rPr lang="de-DE">
                <a:latin typeface="Times New Roman" pitchFamily="18" charset="0"/>
              </a:rPr>
              <a:t>Heinrich Heine,         b) Frank Kafka,   </a:t>
            </a:r>
          </a:p>
          <a:p>
            <a:pPr indent="179388">
              <a:tabLst>
                <a:tab pos="158750" algn="l"/>
              </a:tabLst>
            </a:pPr>
            <a:r>
              <a:rPr lang="de-DE">
                <a:latin typeface="Times New Roman" pitchFamily="18" charset="0"/>
              </a:rPr>
              <a:t>c)Friedrich Schiller,     d) Johann Wolfgang  von Goethe</a:t>
            </a:r>
          </a:p>
        </p:txBody>
      </p:sp>
      <p:pic>
        <p:nvPicPr>
          <p:cNvPr id="41988" name="Picture 4" descr="ге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492375"/>
            <a:ext cx="31305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гей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492375"/>
            <a:ext cx="24590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827088" y="981075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6213">
              <a:tabLst>
                <a:tab pos="473075" algn="l"/>
              </a:tabLst>
            </a:pPr>
            <a:r>
              <a:rPr lang="de-DE" b="1">
                <a:latin typeface="Times New Roman" pitchFamily="18" charset="0"/>
              </a:rPr>
              <a:t>13.	 Wer war der Ehemann der berühmten deutschen Pianistin Clara  Wieck?</a:t>
            </a:r>
            <a:endParaRPr lang="ru-RU">
              <a:latin typeface="Times New Roman" pitchFamily="18" charset="0"/>
            </a:endParaRPr>
          </a:p>
          <a:p>
            <a:pPr indent="176213">
              <a:tabLst>
                <a:tab pos="473075" algn="l"/>
              </a:tabLst>
            </a:pPr>
            <a:r>
              <a:rPr lang="de-DE">
                <a:latin typeface="Times New Roman" pitchFamily="18" charset="0"/>
              </a:rPr>
              <a:t>a) Wagner,    b) Schumann,     c) Mendelssohn,    d) Chopin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276475"/>
            <a:ext cx="2200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 descr="шу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349500"/>
            <a:ext cx="269875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шу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636838"/>
            <a:ext cx="31353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258888" y="1052513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6213">
              <a:tabLst>
                <a:tab pos="384175" algn="l"/>
              </a:tabLst>
            </a:pPr>
            <a:r>
              <a:rPr lang="de-DE" b="1">
                <a:latin typeface="Times New Roman" pitchFamily="18" charset="0"/>
              </a:rPr>
              <a:t>14. In welcher Stadt hat Guttenberg  das erste Buch gedrückt?</a:t>
            </a:r>
            <a:endParaRPr lang="ru-RU">
              <a:latin typeface="Times New Roman" pitchFamily="18" charset="0"/>
            </a:endParaRPr>
          </a:p>
          <a:p>
            <a:pPr indent="176213">
              <a:tabLst>
                <a:tab pos="384175" algn="l"/>
              </a:tabLst>
            </a:pPr>
            <a:r>
              <a:rPr lang="de-DE">
                <a:latin typeface="Times New Roman" pitchFamily="18" charset="0"/>
              </a:rPr>
              <a:t>a) Mainz,     b) Köln,    c) Frankfurt,     d) Worms</a:t>
            </a:r>
          </a:p>
        </p:txBody>
      </p:sp>
      <p:pic>
        <p:nvPicPr>
          <p:cNvPr id="44037" name="Picture 5" descr="май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420938"/>
            <a:ext cx="3546475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май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565400"/>
            <a:ext cx="1760538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май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781300"/>
            <a:ext cx="26162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май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5013325"/>
            <a:ext cx="3024188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850900" y="981075"/>
            <a:ext cx="8113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9388">
              <a:tabLst>
                <a:tab pos="384175" algn="l"/>
              </a:tabLst>
            </a:pPr>
            <a:r>
              <a:rPr lang="de-DE" b="1">
                <a:latin typeface="Times New Roman" pitchFamily="18" charset="0"/>
              </a:rPr>
              <a:t>15. Wer hat die Zeilen gedichtet: „Ich  weiß nicht, was soll es bedeuten, dass ich</a:t>
            </a:r>
            <a:br>
              <a:rPr lang="de-DE" b="1">
                <a:latin typeface="Times New Roman" pitchFamily="18" charset="0"/>
              </a:rPr>
            </a:br>
            <a:r>
              <a:rPr lang="de-DE" b="1">
                <a:latin typeface="Times New Roman" pitchFamily="18" charset="0"/>
              </a:rPr>
              <a:t>so traurig bin ..."?</a:t>
            </a:r>
            <a:endParaRPr lang="ru-RU">
              <a:latin typeface="Times New Roman" pitchFamily="18" charset="0"/>
            </a:endParaRPr>
          </a:p>
          <a:p>
            <a:pPr indent="179388">
              <a:tabLst>
                <a:tab pos="384175" algn="l"/>
              </a:tabLst>
            </a:pPr>
            <a:r>
              <a:rPr lang="de-DE">
                <a:latin typeface="Times New Roman" pitchFamily="18" charset="0"/>
              </a:rPr>
              <a:t>a) Goethe,   b) Heine,   c) Schiller,    d) Rilke</a:t>
            </a:r>
          </a:p>
        </p:txBody>
      </p:sp>
      <p:pic>
        <p:nvPicPr>
          <p:cNvPr id="45059" name="Picture 3" descr="ге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636838"/>
            <a:ext cx="3559175" cy="39608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71550" y="981075"/>
            <a:ext cx="7794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9388">
              <a:tabLst>
                <a:tab pos="393700" algn="l"/>
              </a:tabLst>
            </a:pPr>
            <a:r>
              <a:rPr lang="de-DE" b="1">
                <a:latin typeface="Times New Roman" pitchFamily="18" charset="0"/>
              </a:rPr>
              <a:t>16. Welchen Fluss erwähnt H. Heine  in seinem Gedicht „Lorelei"?</a:t>
            </a:r>
            <a:endParaRPr lang="ru-RU">
              <a:latin typeface="Times New Roman" pitchFamily="18" charset="0"/>
            </a:endParaRPr>
          </a:p>
          <a:p>
            <a:pPr indent="179388">
              <a:tabLst>
                <a:tab pos="393700" algn="l"/>
              </a:tabLst>
            </a:pPr>
            <a:r>
              <a:rPr lang="de-DE">
                <a:latin typeface="Times New Roman" pitchFamily="18" charset="0"/>
              </a:rPr>
              <a:t>a) die Donau,   b) die Oder,    c) der Main,   d) der Rhein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 descr="ло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781300"/>
            <a:ext cx="4319588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лор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565400"/>
            <a:ext cx="16383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лор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437063"/>
            <a:ext cx="15954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19138" y="1052513"/>
            <a:ext cx="842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9388">
              <a:tabLst>
                <a:tab pos="149225" algn="l"/>
              </a:tabLst>
            </a:pPr>
            <a:r>
              <a:rPr lang="de-DE" b="1">
                <a:latin typeface="Times New Roman" pitchFamily="18" charset="0"/>
              </a:rPr>
              <a:t>17. In welchem weltberühmten Film  hat Franka Potente die Hauptrolle gespielt?</a:t>
            </a:r>
            <a:endParaRPr lang="ru-RU">
              <a:latin typeface="Times New Roman" pitchFamily="18" charset="0"/>
            </a:endParaRPr>
          </a:p>
          <a:p>
            <a:pPr indent="179388">
              <a:tabLst>
                <a:tab pos="149225" algn="l"/>
              </a:tabLst>
            </a:pPr>
            <a:r>
              <a:rPr lang="de-DE">
                <a:latin typeface="Times New Roman" pitchFamily="18" charset="0"/>
              </a:rPr>
              <a:t>a) „Klavier",</a:t>
            </a:r>
            <a:r>
              <a:rPr lang="de-DE" b="1">
                <a:latin typeface="Times New Roman" pitchFamily="18" charset="0"/>
              </a:rPr>
              <a:t>    </a:t>
            </a:r>
            <a:r>
              <a:rPr lang="de-DE">
                <a:latin typeface="Times New Roman" pitchFamily="18" charset="0"/>
              </a:rPr>
              <a:t>b)„Lola    rennt",     c) „Sekretärin",     d) „Titanik"</a:t>
            </a:r>
          </a:p>
        </p:txBody>
      </p:sp>
      <p:pic>
        <p:nvPicPr>
          <p:cNvPr id="47108" name="Picture 4" descr="л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636838"/>
            <a:ext cx="33845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ло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838"/>
            <a:ext cx="37433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885825" y="981075"/>
            <a:ext cx="8258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8275">
              <a:tabLst>
                <a:tab pos="149225" algn="l"/>
              </a:tabLst>
            </a:pPr>
            <a:r>
              <a:rPr lang="de-DE" b="1">
                <a:latin typeface="Times New Roman" pitchFamily="18" charset="0"/>
              </a:rPr>
              <a:t>18. Welcher berühmte deutsche  Komponist assoziiert sich mit dem  „Wasser'?</a:t>
            </a:r>
            <a:endParaRPr lang="ru-RU">
              <a:latin typeface="Times New Roman" pitchFamily="18" charset="0"/>
            </a:endParaRPr>
          </a:p>
          <a:p>
            <a:pPr indent="168275">
              <a:tabLst>
                <a:tab pos="149225" algn="l"/>
              </a:tabLst>
            </a:pPr>
            <a:r>
              <a:rPr lang="de-DE">
                <a:latin typeface="Times New Roman" pitchFamily="18" charset="0"/>
              </a:rPr>
              <a:t>a) Ludwig van Beethoven,   b )Johannes Brahms,    c) Johann   Sebastian   Bach,</a:t>
            </a:r>
            <a:endParaRPr lang="ru-RU">
              <a:latin typeface="Times New Roman" pitchFamily="18" charset="0"/>
            </a:endParaRPr>
          </a:p>
          <a:p>
            <a:pPr indent="168275">
              <a:tabLst>
                <a:tab pos="149225" algn="l"/>
              </a:tabLst>
            </a:pPr>
            <a:r>
              <a:rPr lang="de-DE">
                <a:latin typeface="Times New Roman" pitchFamily="18" charset="0"/>
              </a:rPr>
              <a:t>d)Richard Wagner</a:t>
            </a:r>
          </a:p>
        </p:txBody>
      </p:sp>
      <p:pic>
        <p:nvPicPr>
          <p:cNvPr id="48132" name="Picture 4" descr="б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349500"/>
            <a:ext cx="336391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27088" y="908050"/>
            <a:ext cx="8135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9388">
              <a:tabLst>
                <a:tab pos="149225" algn="l"/>
              </a:tabLst>
            </a:pPr>
            <a:r>
              <a:rPr lang="ru-RU" b="1">
                <a:latin typeface="Times New Roman" pitchFamily="18" charset="0"/>
              </a:rPr>
              <a:t>1.</a:t>
            </a:r>
            <a:r>
              <a:rPr lang="en-US" b="1">
                <a:latin typeface="Times New Roman" pitchFamily="18" charset="0"/>
              </a:rPr>
              <a:t> In welchem Museum Deutschlands befindet sich das berühmteste Bild von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Raffael „Sixtinische Madonna"?</a:t>
            </a:r>
            <a:endParaRPr lang="ru-RU">
              <a:latin typeface="Times New Roman" pitchFamily="18" charset="0"/>
            </a:endParaRPr>
          </a:p>
          <a:p>
            <a:pPr indent="179388">
              <a:tabLst>
                <a:tab pos="149225" algn="l"/>
              </a:tabLst>
            </a:pPr>
            <a:r>
              <a:rPr lang="en-US" sz="2000">
                <a:latin typeface="Times New Roman" pitchFamily="18" charset="0"/>
              </a:rPr>
              <a:t>a) Neue Pinakothek, b)  Zwinger,</a:t>
            </a:r>
            <a:r>
              <a:rPr lang="de-DE" sz="2000">
                <a:latin typeface="Times New Roman" pitchFamily="18" charset="0"/>
              </a:rPr>
              <a:t>  </a:t>
            </a:r>
            <a:r>
              <a:rPr lang="en-US" sz="2000">
                <a:latin typeface="Times New Roman" pitchFamily="18" charset="0"/>
              </a:rPr>
              <a:t>c)Museumsinsel, d) Tretjakow-Galerie</a:t>
            </a:r>
            <a:r>
              <a:rPr lang="en-US" b="1">
                <a:latin typeface="Times New Roman" pitchFamily="18" charset="0"/>
              </a:rPr>
              <a:t>.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29701" name="Picture 5" descr="ц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65400"/>
            <a:ext cx="494982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ц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437063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цвинг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492375"/>
            <a:ext cx="3097213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971550" y="908050"/>
            <a:ext cx="7920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6213">
              <a:tabLst>
                <a:tab pos="393700" algn="l"/>
              </a:tabLst>
            </a:pPr>
            <a:r>
              <a:rPr lang="de-DE" b="1">
                <a:latin typeface="Times New Roman" pitchFamily="18" charset="0"/>
              </a:rPr>
              <a:t>19. In welcher deutschen Stadt wurde das erste Album der Gruppe „Beatles"</a:t>
            </a:r>
            <a:br>
              <a:rPr lang="de-DE" b="1">
                <a:latin typeface="Times New Roman" pitchFamily="18" charset="0"/>
              </a:rPr>
            </a:br>
            <a:r>
              <a:rPr lang="de-DE" b="1">
                <a:latin typeface="Times New Roman" pitchFamily="18" charset="0"/>
              </a:rPr>
              <a:t>aufgenommen?</a:t>
            </a:r>
            <a:endParaRPr lang="ru-RU">
              <a:latin typeface="Times New Roman" pitchFamily="18" charset="0"/>
            </a:endParaRPr>
          </a:p>
          <a:p>
            <a:pPr indent="176213">
              <a:tabLst>
                <a:tab pos="393700" algn="l"/>
              </a:tabLst>
            </a:pPr>
            <a:r>
              <a:rPr lang="de-DE">
                <a:latin typeface="Times New Roman" pitchFamily="18" charset="0"/>
              </a:rPr>
              <a:t>a) Berlin,    b) Frankfurt am Main,    c) Köln,    d) Hamburg</a:t>
            </a:r>
          </a:p>
        </p:txBody>
      </p:sp>
      <p:pic>
        <p:nvPicPr>
          <p:cNvPr id="49157" name="Picture 5" descr="би"/>
          <p:cNvPicPr>
            <a:picLocks noChangeAspect="1" noChangeArrowheads="1"/>
          </p:cNvPicPr>
          <p:nvPr/>
        </p:nvPicPr>
        <p:blipFill>
          <a:blip r:embed="rId2" cstate="print"/>
          <a:srcRect t="29744"/>
          <a:stretch>
            <a:fillRect/>
          </a:stretch>
        </p:blipFill>
        <p:spPr bwMode="auto">
          <a:xfrm>
            <a:off x="179388" y="2420938"/>
            <a:ext cx="37560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г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581525"/>
            <a:ext cx="32035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га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420938"/>
            <a:ext cx="4035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763713" y="908050"/>
            <a:ext cx="6480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6213">
              <a:tabLst>
                <a:tab pos="149225" algn="l"/>
              </a:tabLst>
            </a:pPr>
            <a:r>
              <a:rPr lang="de-DE" b="1">
                <a:latin typeface="Times New Roman" pitchFamily="18" charset="0"/>
              </a:rPr>
              <a:t>20. Wer hat den Roman „Doktor  Faustus" geschrieben?</a:t>
            </a:r>
            <a:endParaRPr lang="ru-RU">
              <a:latin typeface="Times New Roman" pitchFamily="18" charset="0"/>
            </a:endParaRPr>
          </a:p>
          <a:p>
            <a:pPr indent="176213">
              <a:buFontTx/>
              <a:buAutoNum type="alphaLcParenR"/>
              <a:tabLst>
                <a:tab pos="149225" algn="l"/>
              </a:tabLst>
            </a:pPr>
            <a:r>
              <a:rPr lang="de-DE">
                <a:latin typeface="Times New Roman" pitchFamily="18" charset="0"/>
              </a:rPr>
              <a:t>Johann Wolfgang von Goethe,     b) Thomas Mann, </a:t>
            </a:r>
          </a:p>
          <a:p>
            <a:pPr indent="176213">
              <a:tabLst>
                <a:tab pos="149225" algn="l"/>
              </a:tabLst>
            </a:pPr>
            <a:r>
              <a:rPr lang="de-DE">
                <a:latin typeface="Times New Roman" pitchFamily="18" charset="0"/>
              </a:rPr>
              <a:t>   c) Heinrich Boll,                          d)Theodor Fontane</a:t>
            </a:r>
          </a:p>
        </p:txBody>
      </p:sp>
      <p:pic>
        <p:nvPicPr>
          <p:cNvPr id="50181" name="Picture 5" descr="г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708275"/>
            <a:ext cx="27892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г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420938"/>
            <a:ext cx="33194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331913" y="1052513"/>
            <a:ext cx="6713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9388">
              <a:tabLst>
                <a:tab pos="374650" algn="l"/>
              </a:tabLst>
            </a:pPr>
            <a:r>
              <a:rPr lang="de-DE" b="1">
                <a:latin typeface="Times New Roman" pitchFamily="18" charset="0"/>
              </a:rPr>
              <a:t>21. Zu welchem Genre gehört der Film  „Titanik"?</a:t>
            </a:r>
            <a:endParaRPr lang="ru-RU">
              <a:latin typeface="Times New Roman" pitchFamily="18" charset="0"/>
            </a:endParaRPr>
          </a:p>
          <a:p>
            <a:pPr indent="179388">
              <a:tabLst>
                <a:tab pos="374650" algn="l"/>
              </a:tabLst>
            </a:pPr>
            <a:r>
              <a:rPr lang="de-DE">
                <a:latin typeface="Times New Roman" pitchFamily="18" charset="0"/>
              </a:rPr>
              <a:t>a) Thriller,    b) Drama,     c) Trickfilm,    d) Liebesfilm</a:t>
            </a:r>
          </a:p>
        </p:txBody>
      </p:sp>
      <p:pic>
        <p:nvPicPr>
          <p:cNvPr id="51207" name="Picture 7" descr="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2771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ф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933825"/>
            <a:ext cx="364013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ф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081463"/>
            <a:ext cx="233045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д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420938"/>
            <a:ext cx="2881313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>
          <a:xfrm>
            <a:off x="1008063" y="620713"/>
            <a:ext cx="8135937" cy="1143000"/>
          </a:xfrm>
        </p:spPr>
        <p:txBody>
          <a:bodyPr/>
          <a:lstStyle/>
          <a:p>
            <a:r>
              <a:rPr lang="de-DE" sz="1800">
                <a:solidFill>
                  <a:schemeClr val="tx1"/>
                </a:solidFill>
                <a:latin typeface="Times New Roman" pitchFamily="18" charset="0"/>
              </a:rPr>
              <a:t>22. Wer machte seine erste mathematische Entdeckung, als er 9 Jahre alt war?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8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a)Albert Einstein   b)Max Planck   c)Karl Gauß   d)Albert Schweitzer</a:t>
            </a:r>
            <a:endParaRPr lang="ru-RU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3252" name="Picture 4" descr="i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b="12311"/>
          <a:stretch>
            <a:fillRect/>
          </a:stretch>
        </p:blipFill>
        <p:spPr>
          <a:xfrm>
            <a:off x="6300788" y="3213100"/>
            <a:ext cx="2295525" cy="2798763"/>
          </a:xfrm>
          <a:noFill/>
          <a:ln/>
        </p:spPr>
      </p:pic>
      <p:pic>
        <p:nvPicPr>
          <p:cNvPr id="53253" name="Picture 5" descr="г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997200"/>
            <a:ext cx="29511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>
          <a:xfrm>
            <a:off x="1187450" y="765175"/>
            <a:ext cx="7194550" cy="1143000"/>
          </a:xfrm>
        </p:spPr>
        <p:txBody>
          <a:bodyPr/>
          <a:lstStyle/>
          <a:p>
            <a:r>
              <a:rPr lang="de-DE" sz="1800">
                <a:solidFill>
                  <a:schemeClr val="tx1"/>
                </a:solidFill>
                <a:latin typeface="Times New Roman" pitchFamily="18" charset="0"/>
              </a:rPr>
              <a:t>23. Wer leitete den Thomanerchor, den Knabenchor?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8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a)Mozart    b)Schubert    c)Johann Strauß   d)Johann Sebastian Bach</a:t>
            </a:r>
            <a:endParaRPr lang="ru-RU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4276" name="Picture 4" descr="бах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781300"/>
            <a:ext cx="2857500" cy="3686175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765175"/>
            <a:ext cx="7924800" cy="1143000"/>
          </a:xfrm>
        </p:spPr>
        <p:txBody>
          <a:bodyPr/>
          <a:lstStyle/>
          <a:p>
            <a:r>
              <a:rPr lang="de-DE" sz="1800">
                <a:solidFill>
                  <a:schemeClr val="tx1"/>
                </a:solidFill>
                <a:latin typeface="Times New Roman" pitchFamily="18" charset="0"/>
              </a:rPr>
              <a:t>24. Wer hat “Die Geschichten aus dem Wiener Wald”, “An der schönen blauen Donau” komponiert?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8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a)Mozart   b)Schubert   c)Johann Strauß   d)Johann Sebastian Bach</a:t>
            </a:r>
            <a:endParaRPr lang="ru-RU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5300" name="Picture 4" descr="ш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70300" y="3509963"/>
            <a:ext cx="4070350" cy="2867025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1476375" y="692150"/>
            <a:ext cx="6473825" cy="1143000"/>
          </a:xfrm>
        </p:spPr>
        <p:txBody>
          <a:bodyPr/>
          <a:lstStyle/>
          <a:p>
            <a:r>
              <a:rPr lang="de-DE" sz="1800">
                <a:solidFill>
                  <a:schemeClr val="tx1"/>
                </a:solidFill>
                <a:latin typeface="Times New Roman" pitchFamily="18" charset="0"/>
              </a:rPr>
              <a:t>25. Wo wurden der Globus und die Taschenuhr erfunden?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8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a)Dresden  b)Nürnberg    c)Weimar    d)Leipzig</a:t>
            </a:r>
            <a:endParaRPr lang="ru-RU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6324" name="Picture 4" descr="ню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420938"/>
            <a:ext cx="1674813" cy="2232025"/>
          </a:xfrm>
          <a:noFill/>
          <a:ln/>
        </p:spPr>
      </p:pic>
      <p:pic>
        <p:nvPicPr>
          <p:cNvPr id="56325" name="Picture 5" descr="ню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2440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ню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644900"/>
            <a:ext cx="51117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7697787" cy="1143000"/>
          </a:xfrm>
        </p:spPr>
        <p:txBody>
          <a:bodyPr/>
          <a:lstStyle/>
          <a:p>
            <a:r>
              <a:rPr lang="de-DE" sz="1800">
                <a:solidFill>
                  <a:schemeClr val="tx1"/>
                </a:solidFill>
                <a:latin typeface="Times New Roman" pitchFamily="18" charset="0"/>
              </a:rPr>
              <a:t>26. Welche Stadt nennt man die Stadt des Buches und die Stadt der Musik?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8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a)Nürnberg   b)Dresden   c)Weimar   d)Leipzig</a:t>
            </a:r>
            <a:endParaRPr lang="ru-RU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7348" name="Picture 4" descr="л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133725"/>
            <a:ext cx="2259013" cy="3724275"/>
          </a:xfrm>
          <a:noFill/>
          <a:ln/>
        </p:spPr>
      </p:pic>
      <p:pic>
        <p:nvPicPr>
          <p:cNvPr id="57349" name="Picture 5" descr="л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349500"/>
            <a:ext cx="374332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л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4441825"/>
            <a:ext cx="36004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>
          <a:xfrm>
            <a:off x="1835150" y="692150"/>
            <a:ext cx="6769100" cy="1143000"/>
          </a:xfrm>
        </p:spPr>
        <p:txBody>
          <a:bodyPr/>
          <a:lstStyle/>
          <a:p>
            <a:r>
              <a:rPr lang="de-DE" sz="1800">
                <a:solidFill>
                  <a:schemeClr val="tx1"/>
                </a:solidFill>
                <a:latin typeface="Times New Roman" pitchFamily="18" charset="0"/>
              </a:rPr>
              <a:t>27. Wie heißt das Geld in Deutschland?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8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a)Dollar   b)Rubel   c)Euro    d)D-Mark</a:t>
            </a:r>
            <a:endParaRPr lang="ru-RU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8372" name="Picture 4" descr="е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2852738"/>
            <a:ext cx="4965700" cy="3724275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>
                <a:solidFill>
                  <a:schemeClr val="tx1"/>
                </a:solidFill>
                <a:latin typeface="Times New Roman" pitchFamily="18" charset="0"/>
              </a:rPr>
              <a:t>28. Das ist die drittgrößte Stadt in der BRD, ”eine Weltstadt mit Herz”</a:t>
            </a:r>
            <a:br>
              <a:rPr lang="nb-NO" sz="18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nb-NO" sz="1800">
                <a:solidFill>
                  <a:schemeClr val="tx1"/>
                </a:solidFill>
                <a:latin typeface="Times New Roman" pitchFamily="18" charset="0"/>
              </a:rPr>
              <a:t>       </a:t>
            </a:r>
            <a:r>
              <a:rPr lang="nb-NO" sz="1800" b="0">
                <a:solidFill>
                  <a:schemeClr val="tx1"/>
                </a:solidFill>
                <a:latin typeface="Times New Roman" pitchFamily="18" charset="0"/>
              </a:rPr>
              <a:t>a)München   b)Dresden   c)Erfurt   d)Hamburg</a:t>
            </a:r>
            <a:endParaRPr lang="ru-RU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9396" name="Picture 4" descr="м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492375"/>
            <a:ext cx="4965700" cy="3724275"/>
          </a:xfrm>
          <a:noFill/>
          <a:ln/>
        </p:spPr>
      </p:pic>
      <p:pic>
        <p:nvPicPr>
          <p:cNvPr id="59397" name="Picture 5" descr="м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636838"/>
            <a:ext cx="24288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м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581525"/>
            <a:ext cx="297497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619250" y="836613"/>
            <a:ext cx="7199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2.</a:t>
            </a:r>
            <a:r>
              <a:rPr lang="en-US" sz="2000" b="1">
                <a:latin typeface="Times New Roman" pitchFamily="18" charset="0"/>
              </a:rPr>
              <a:t> In welcher Stadt wurde Beethoven geboren?</a:t>
            </a:r>
            <a:endParaRPr lang="ru-RU" sz="2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a) Bonn,      b) München,        c) Weimar,</a:t>
            </a:r>
            <a:r>
              <a:rPr lang="de-DE" sz="2000">
                <a:latin typeface="Times New Roman" pitchFamily="18" charset="0"/>
              </a:rPr>
              <a:t>         </a:t>
            </a:r>
            <a:r>
              <a:rPr lang="en-US" sz="2000">
                <a:latin typeface="Times New Roman" pitchFamily="18" charset="0"/>
              </a:rPr>
              <a:t>d)Dresden</a:t>
            </a:r>
          </a:p>
        </p:txBody>
      </p:sp>
      <p:pic>
        <p:nvPicPr>
          <p:cNvPr id="30725" name="Picture 5" descr="б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565400"/>
            <a:ext cx="27844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б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73463"/>
            <a:ext cx="3086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б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492375"/>
            <a:ext cx="2746375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Ответы на викторину: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52738"/>
            <a:ext cx="7693025" cy="3233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 2b, 3a, 4c, 5b, 6b, 7d, 8d, 9c, 10a, 11b, 12a, 13a, 14b, 15a, 16b, 17d, 18b, 19c, 20d, 21b, 22d, 23d, 24c, 25b, 26d, 27c, 28a.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71550" y="1052513"/>
            <a:ext cx="791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6213">
              <a:tabLst>
                <a:tab pos="311150" algn="l"/>
              </a:tabLst>
            </a:pPr>
            <a:r>
              <a:rPr lang="en-US" b="1">
                <a:latin typeface="Times New Roman" pitchFamily="18" charset="0"/>
              </a:rPr>
              <a:t>3</a:t>
            </a:r>
            <a:r>
              <a:rPr lang="ru-RU" b="1">
                <a:latin typeface="Times New Roman" pitchFamily="18" charset="0"/>
              </a:rPr>
              <a:t>.</a:t>
            </a:r>
            <a:r>
              <a:rPr lang="en-US" b="1">
                <a:latin typeface="Times New Roman" pitchFamily="18" charset="0"/>
              </a:rPr>
              <a:t> Zu welcher Musikrichtung gehört   die berühmte „Mondscheinsonate"?</a:t>
            </a:r>
            <a:endParaRPr lang="ru-RU">
              <a:latin typeface="Times New Roman" pitchFamily="18" charset="0"/>
            </a:endParaRPr>
          </a:p>
          <a:p>
            <a:pPr indent="176213">
              <a:tabLst>
                <a:tab pos="311150" algn="l"/>
              </a:tabLst>
            </a:pPr>
            <a:r>
              <a:rPr lang="en-US">
                <a:latin typeface="Times New Roman" pitchFamily="18" charset="0"/>
              </a:rPr>
              <a:t>a) Rap,     b) Volksmusik,      c) Klassik,       d)Jazz.</a:t>
            </a:r>
          </a:p>
        </p:txBody>
      </p:sp>
      <p:pic>
        <p:nvPicPr>
          <p:cNvPr id="31748" name="Picture 4" descr="о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860800"/>
            <a:ext cx="5238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ор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92375"/>
            <a:ext cx="367188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908175" y="908050"/>
            <a:ext cx="5761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8275">
              <a:tabLst>
                <a:tab pos="311150" algn="l"/>
              </a:tabLst>
            </a:pPr>
            <a:r>
              <a:rPr lang="en-US" b="1">
                <a:latin typeface="Times New Roman" pitchFamily="18" charset="0"/>
              </a:rPr>
              <a:t>4</a:t>
            </a:r>
            <a:r>
              <a:rPr lang="ru-RU" b="1">
                <a:latin typeface="Times New Roman" pitchFamily="18" charset="0"/>
              </a:rPr>
              <a:t>.</a:t>
            </a:r>
            <a:r>
              <a:rPr lang="en-US" b="1">
                <a:latin typeface="Times New Roman" pitchFamily="18" charset="0"/>
              </a:rPr>
              <a:t> Wer hat die „Mondscheinsonate“  komponiert?</a:t>
            </a:r>
            <a:endParaRPr lang="ru-RU">
              <a:latin typeface="Times New Roman" pitchFamily="18" charset="0"/>
            </a:endParaRPr>
          </a:p>
          <a:p>
            <a:pPr indent="168275">
              <a:buFontTx/>
              <a:buAutoNum type="alphaLcParenR"/>
              <a:tabLst>
                <a:tab pos="311150" algn="l"/>
              </a:tabLst>
            </a:pPr>
            <a:r>
              <a:rPr lang="en-US">
                <a:latin typeface="Times New Roman" pitchFamily="18" charset="0"/>
              </a:rPr>
              <a:t> Johannes Brahms,        b) Ludwig van Beethoven, </a:t>
            </a:r>
          </a:p>
          <a:p>
            <a:pPr indent="168275">
              <a:tabLst>
                <a:tab pos="311150" algn="l"/>
              </a:tabLst>
            </a:pPr>
            <a:r>
              <a:rPr lang="en-US">
                <a:latin typeface="Times New Roman" pitchFamily="18" charset="0"/>
              </a:rPr>
              <a:t>c) Richard Wagner,        d) Franz Schubert</a:t>
            </a:r>
            <a:endParaRPr lang="ru-RU">
              <a:latin typeface="Times New Roman" pitchFamily="18" charset="0"/>
            </a:endParaRPr>
          </a:p>
          <a:p>
            <a:pPr indent="168275">
              <a:buFontTx/>
              <a:buAutoNum type="alphaLcParenR"/>
              <a:tabLst>
                <a:tab pos="311150" algn="l"/>
              </a:tabLst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32773" name="Picture 5" descr="б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92375"/>
            <a:ext cx="232568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бет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852738"/>
            <a:ext cx="3044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бе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276475"/>
            <a:ext cx="2881312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403350" y="1052513"/>
            <a:ext cx="6626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6213">
              <a:tabLst>
                <a:tab pos="358775" algn="l"/>
              </a:tabLst>
            </a:pPr>
            <a:r>
              <a:rPr lang="en-US" b="1">
                <a:latin typeface="Times New Roman" pitchFamily="18" charset="0"/>
              </a:rPr>
              <a:t>5</a:t>
            </a:r>
            <a:r>
              <a:rPr lang="ru-RU" b="1">
                <a:latin typeface="Times New Roman" pitchFamily="18" charset="0"/>
              </a:rPr>
              <a:t>.	</a:t>
            </a:r>
            <a:r>
              <a:rPr lang="en-US" b="1">
                <a:latin typeface="Times New Roman" pitchFamily="18" charset="0"/>
              </a:rPr>
              <a:t> Was bedeutet das Wort „das  Cello"?</a:t>
            </a:r>
            <a:endParaRPr lang="ru-RU">
              <a:latin typeface="Times New Roman" pitchFamily="18" charset="0"/>
            </a:endParaRPr>
          </a:p>
          <a:p>
            <a:pPr indent="176213">
              <a:tabLst>
                <a:tab pos="358775" algn="l"/>
              </a:tabLst>
            </a:pPr>
            <a:r>
              <a:rPr lang="en-US">
                <a:latin typeface="Times New Roman" pitchFamily="18" charset="0"/>
              </a:rPr>
              <a:t>a) Sportart,    b) Musikinstrument,    c) Kleidung,    d) Tier</a:t>
            </a:r>
            <a:r>
              <a:rPr lang="ru-RU">
                <a:latin typeface="Times New Roman" pitchFamily="18" charset="0"/>
              </a:rPr>
              <a:t>   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3379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492375"/>
            <a:ext cx="280828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музы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636838"/>
            <a:ext cx="39592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31913" y="1055688"/>
            <a:ext cx="699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6213">
              <a:tabLst>
                <a:tab pos="358775" algn="l"/>
              </a:tabLst>
            </a:pPr>
            <a:r>
              <a:rPr lang="en-US" b="1">
                <a:latin typeface="Times New Roman" pitchFamily="18" charset="0"/>
              </a:rPr>
              <a:t>6. Welche Art der bildenden Kunst  existiert nicht?</a:t>
            </a:r>
            <a:endParaRPr lang="ru-RU">
              <a:latin typeface="Times New Roman" pitchFamily="18" charset="0"/>
            </a:endParaRPr>
          </a:p>
          <a:p>
            <a:pPr indent="176213">
              <a:tabLst>
                <a:tab pos="358775" algn="l"/>
              </a:tabLst>
            </a:pPr>
            <a:r>
              <a:rPr lang="en-US">
                <a:latin typeface="Times New Roman" pitchFamily="18" charset="0"/>
              </a:rPr>
              <a:t>a) Landschaftsmalerei,    b) Stilleben,     c) Porträt,     d) Lautleben</a:t>
            </a:r>
          </a:p>
        </p:txBody>
      </p:sp>
      <p:pic>
        <p:nvPicPr>
          <p:cNvPr id="34822" name="Picture 6" descr="н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08275"/>
            <a:ext cx="33178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пор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500438"/>
            <a:ext cx="250983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л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70827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258888" y="1052513"/>
            <a:ext cx="740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176213">
              <a:tabLst>
                <a:tab pos="381000" algn="l"/>
              </a:tabLst>
            </a:pPr>
            <a:r>
              <a:rPr lang="en-US" b="1">
                <a:latin typeface="Times New Roman" pitchFamily="18" charset="0"/>
              </a:rPr>
              <a:t>7</a:t>
            </a:r>
            <a:r>
              <a:rPr lang="ru-RU" b="1">
                <a:latin typeface="Times New Roman" pitchFamily="18" charset="0"/>
              </a:rPr>
              <a:t>.</a:t>
            </a:r>
            <a:r>
              <a:rPr lang="en-US" b="1">
                <a:latin typeface="Times New Roman" pitchFamily="18" charset="0"/>
              </a:rPr>
              <a:t> Wen nennt man „den König der  Walzer"?</a:t>
            </a:r>
            <a:endParaRPr lang="ru-RU">
              <a:latin typeface="Times New Roman" pitchFamily="18" charset="0"/>
            </a:endParaRPr>
          </a:p>
          <a:p>
            <a:pPr indent="176213">
              <a:tabLst>
                <a:tab pos="381000" algn="l"/>
              </a:tabLst>
            </a:pPr>
            <a:r>
              <a:rPr lang="en-US">
                <a:latin typeface="Times New Roman" pitchFamily="18" charset="0"/>
              </a:rPr>
              <a:t>a) Robert Schumann, b) Joseph Haydn, c) Richard Wagner, d) Johann Strauß</a:t>
            </a:r>
          </a:p>
        </p:txBody>
      </p:sp>
      <p:pic>
        <p:nvPicPr>
          <p:cNvPr id="35844" name="Picture 4" descr="ш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492375"/>
            <a:ext cx="21669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ш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573463"/>
            <a:ext cx="42481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42988" y="981075"/>
            <a:ext cx="7777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6213">
              <a:tabLst>
                <a:tab pos="381000" algn="l"/>
              </a:tabLst>
            </a:pPr>
            <a:r>
              <a:rPr lang="en-US" b="1">
                <a:latin typeface="Times New Roman" pitchFamily="18" charset="0"/>
              </a:rPr>
              <a:t>8</a:t>
            </a:r>
            <a:r>
              <a:rPr lang="ru-RU" b="1">
                <a:latin typeface="Times New Roman" pitchFamily="18" charset="0"/>
              </a:rPr>
              <a:t>.</a:t>
            </a:r>
            <a:r>
              <a:rPr lang="en-US" b="1">
                <a:latin typeface="Times New Roman" pitchFamily="18" charset="0"/>
              </a:rPr>
              <a:t> Welches Werk hat Heinrich Heine  nicht geschrieben?</a:t>
            </a:r>
            <a:endParaRPr lang="ru-RU">
              <a:latin typeface="Times New Roman" pitchFamily="18" charset="0"/>
            </a:endParaRPr>
          </a:p>
          <a:p>
            <a:pPr indent="176213">
              <a:tabLst>
                <a:tab pos="381000" algn="l"/>
              </a:tabLst>
            </a:pPr>
            <a:r>
              <a:rPr lang="en-US">
                <a:latin typeface="Times New Roman" pitchFamily="18" charset="0"/>
              </a:rPr>
              <a:t>a) „Harzreise",    b) „Buch der Lieder",    c) „Faust",      d) „Reisebilder"</a:t>
            </a:r>
          </a:p>
        </p:txBody>
      </p:sp>
      <p:pic>
        <p:nvPicPr>
          <p:cNvPr id="36869" name="Picture 5" descr="гей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36838"/>
            <a:ext cx="34305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357</TotalTime>
  <Words>703</Words>
  <Application>Microsoft Office PowerPoint</Application>
  <PresentationFormat>Экран (4:3)</PresentationFormat>
  <Paragraphs>66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Wingdings</vt:lpstr>
      <vt:lpstr>Times New Roman</vt:lpstr>
      <vt:lpstr>Tahoma</vt:lpstr>
      <vt:lpstr>Arial Rounded MT Bold</vt:lpstr>
      <vt:lpstr>Капсулы</vt:lpstr>
      <vt:lpstr>презентация по немецкому языку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9. In welcher deutscher Stadt befindet sich der höchste Dom der Welt?                          a)Köln   b)Ulm   c)Leipzig   d)Hamburg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22. Wer machte seine erste mathematische Entdeckung, als er 9 Jahre alt war? a)Albert Einstein   b)Max Planck   c)Karl Gauß   d)Albert Schweitzer</vt:lpstr>
      <vt:lpstr>23. Wer leitete den Thomanerchor, den Knabenchor? a)Mozart    b)Schubert    c)Johann Strauß   d)Johann Sebastian Bach</vt:lpstr>
      <vt:lpstr>24. Wer hat “Die Geschichten aus dem Wiener Wald”, “An der schönen blauen Donau” komponiert? a)Mozart   b)Schubert   c)Johann Strauß   d)Johann Sebastian Bach</vt:lpstr>
      <vt:lpstr>25. Wo wurden der Globus und die Taschenuhr erfunden? a)Dresden  b)Nürnberg    c)Weimar    d)Leipzig</vt:lpstr>
      <vt:lpstr>26. Welche Stadt nennt man die Stadt des Buches und die Stadt der Musik?     a)Nürnberg   b)Dresden   c)Weimar   d)Leipzig</vt:lpstr>
      <vt:lpstr>27. Wie heißt das Geld in Deutschland?      a)Dollar   b)Rubel   c)Euro    d)D-Mark</vt:lpstr>
      <vt:lpstr>28. Das ist die drittgrößte Stadt in der BRD, ”eine Weltstadt mit Herz”        a)München   b)Dresden   c)Erfurt   d)Hamburg</vt:lpstr>
      <vt:lpstr>Ответы на викторину: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немецкому языку</dc:title>
  <dc:creator>Loner-XP</dc:creator>
  <cp:lastModifiedBy>re</cp:lastModifiedBy>
  <cp:revision>12</cp:revision>
  <dcterms:created xsi:type="dcterms:W3CDTF">2013-01-14T19:14:03Z</dcterms:created>
  <dcterms:modified xsi:type="dcterms:W3CDTF">2013-04-21T20:32:25Z</dcterms:modified>
</cp:coreProperties>
</file>