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3" r:id="rId1"/>
  </p:sldMasterIdLst>
  <p:notesMasterIdLst>
    <p:notesMasterId r:id="rId29"/>
  </p:notesMasterIdLst>
  <p:sldIdLst>
    <p:sldId id="276" r:id="rId2"/>
    <p:sldId id="256" r:id="rId3"/>
    <p:sldId id="277" r:id="rId4"/>
    <p:sldId id="263" r:id="rId5"/>
    <p:sldId id="282" r:id="rId6"/>
    <p:sldId id="283" r:id="rId7"/>
    <p:sldId id="286" r:id="rId8"/>
    <p:sldId id="297" r:id="rId9"/>
    <p:sldId id="287" r:id="rId10"/>
    <p:sldId id="288" r:id="rId11"/>
    <p:sldId id="289" r:id="rId12"/>
    <p:sldId id="290" r:id="rId13"/>
    <p:sldId id="271" r:id="rId14"/>
    <p:sldId id="284" r:id="rId15"/>
    <p:sldId id="281" r:id="rId16"/>
    <p:sldId id="268" r:id="rId17"/>
    <p:sldId id="279" r:id="rId18"/>
    <p:sldId id="280" r:id="rId19"/>
    <p:sldId id="272" r:id="rId20"/>
    <p:sldId id="274" r:id="rId21"/>
    <p:sldId id="285" r:id="rId22"/>
    <p:sldId id="291" r:id="rId23"/>
    <p:sldId id="292" r:id="rId24"/>
    <p:sldId id="293" r:id="rId25"/>
    <p:sldId id="294" r:id="rId26"/>
    <p:sldId id="296" r:id="rId27"/>
    <p:sldId id="295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00B0F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rgbClr val="00B0F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rgbClr val="00B0F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rgbClr val="00B0F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rgbClr val="00B0F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rgbClr val="00B0F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rgbClr val="00B0F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rgbClr val="00B0F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rgbClr val="00B0F0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76F96"/>
    <a:srgbClr val="0000FF"/>
    <a:srgbClr val="FF0000"/>
    <a:srgbClr val="66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93635" autoAdjust="0"/>
  </p:normalViewPr>
  <p:slideViewPr>
    <p:cSldViewPr>
      <p:cViewPr>
        <p:scale>
          <a:sx n="70" d="100"/>
          <a:sy n="70" d="100"/>
        </p:scale>
        <p:origin x="-6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2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895E47B-3564-4995-8C47-0953F767C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D29FFB-0A8D-4EFB-9B41-E2DFB577DF93}" type="slidenum">
              <a:rPr lang="ru-RU" smtClean="0">
                <a:cs typeface="Arial" charset="0"/>
              </a:rPr>
              <a:pPr/>
              <a:t>2</a:t>
            </a:fld>
            <a:endParaRPr lang="ru-RU" smtClean="0"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9E3AB93-59EB-4287-9732-394CBC834E30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FontTx/>
                <a:buChar char="•"/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FontTx/>
                <a:buChar char="•"/>
                <a:defRPr/>
              </a:pPr>
              <a:endParaRPr lang="ru-RU"/>
            </a:p>
          </p:txBody>
        </p:sp>
      </p:grpSp>
      <p:sp>
        <p:nvSpPr>
          <p:cNvPr id="3687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D78DE1C-0376-45DA-B97B-0A7499B6E352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88F2AEDB-C3CD-4F41-844D-55E130DB42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46D5B6-0BEE-4F33-83E5-04AF080451D2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10454C44-2D93-4082-B78B-5E683A660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CA6544-B5C9-48BE-B93C-C2E897C06291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36A83F25-CC15-4238-8A4B-2F3C93F802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BA7C25-45DB-41BC-A809-240C35A79FD4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96AC5565-BD40-4BEE-8E14-202A1C9CD4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DFCE30-E86C-4C6E-B8FD-EE530AD63EA4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80903B60-B192-4B06-BFD7-85059C93EE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B375B9-665D-4398-BECC-077D96F06CEA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62E086A0-81D4-4F82-AC6B-97BEBAE12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A664E2-3D67-4DF9-8719-F7861621AE2E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76BCEA7D-61C6-4055-936E-0B2147E8C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9697DD-60E0-44DB-8DB3-B0628FA129CC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621D4D4E-C771-4CFA-B801-F5B3AD1798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10827E-2C1A-4561-959C-886758DE6773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610DC525-AE5E-47FB-8DF3-3F80E7173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C7DB73F-2FCA-4498-96B7-0FB30651CAB7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D37AD0F7-6C6A-4AB4-B803-0883E46418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D48AC2-5CE3-403C-8A46-4A3FA8EB9AF7}" type="datetimeFigureOut">
              <a:rPr lang="ru-RU"/>
              <a:pPr>
                <a:defRPr/>
              </a:pPr>
              <a:t>20.04.2013</a:t>
            </a:fld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spcBef>
                <a:spcPct val="20000"/>
              </a:spcBef>
              <a:buFontTx/>
              <a:buChar char="•"/>
              <a:defRPr smtClean="0"/>
            </a:lvl1pPr>
          </a:lstStyle>
          <a:p>
            <a:pPr>
              <a:defRPr/>
            </a:pPr>
            <a:fld id="{851B97AF-9282-40CF-907B-8574F30C39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advClick="0" advTm="50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Char char="•"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  <a:lvl2pPr lvl="1">
              <a:spcBef>
                <a:spcPct val="20000"/>
              </a:spcBef>
              <a:buFontTx/>
              <a:buChar char="•"/>
              <a:defRPr/>
            </a:lvl2pPr>
          </a:lstStyle>
          <a:p>
            <a:pPr lvl="1">
              <a:defRPr/>
            </a:pPr>
            <a:fld id="{65B58C06-42FC-4EE7-88D9-280DBBF60CD1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584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  <p:sp>
            <p:nvSpPr>
              <p:cNvPr id="3584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  <p:sp>
            <p:nvSpPr>
              <p:cNvPr id="3584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  <p:sp>
            <p:nvSpPr>
              <p:cNvPr id="3584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  <p:sp>
            <p:nvSpPr>
              <p:cNvPr id="3585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  <a:buFontTx/>
                  <a:buChar char="•"/>
                  <a:defRPr/>
                </a:pPr>
                <a:endParaRPr lang="ru-RU"/>
              </a:p>
            </p:txBody>
          </p:sp>
        </p:grpSp>
        <p:sp>
          <p:nvSpPr>
            <p:cNvPr id="3585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FontTx/>
                <a:buChar char="•"/>
                <a:defRPr/>
              </a:pPr>
              <a:endParaRPr lang="ru-RU"/>
            </a:p>
          </p:txBody>
        </p:sp>
        <p:sp>
          <p:nvSpPr>
            <p:cNvPr id="3585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  <a:buFontTx/>
                <a:buChar char="•"/>
                <a:defRPr/>
              </a:pPr>
              <a:endParaRPr lang="ru-RU"/>
            </a:p>
          </p:txBody>
        </p:sp>
      </p:grpSp>
      <p:sp>
        <p:nvSpPr>
          <p:cNvPr id="3585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20000"/>
              </a:spcBef>
              <a:buFontTx/>
              <a:buChar char="•"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ransition advClick="0" advTm="5000">
    <p:dissolv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27.xml"/><Relationship Id="rId3" Type="http://schemas.openxmlformats.org/officeDocument/2006/relationships/slide" Target="slide21.xml"/><Relationship Id="rId7" Type="http://schemas.openxmlformats.org/officeDocument/2006/relationships/slide" Target="slide2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5.xml"/><Relationship Id="rId5" Type="http://schemas.openxmlformats.org/officeDocument/2006/relationships/slide" Target="slide23.xml"/><Relationship Id="rId4" Type="http://schemas.openxmlformats.org/officeDocument/2006/relationships/slide" Target="slide22.xml"/><Relationship Id="rId9" Type="http://schemas.openxmlformats.org/officeDocument/2006/relationships/slide" Target="slide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sz="quarter" idx="4294967295"/>
          </p:nvPr>
        </p:nvSpPr>
        <p:spPr>
          <a:xfrm>
            <a:off x="1371600" y="214313"/>
            <a:ext cx="7772400" cy="4429125"/>
          </a:xfrm>
        </p:spPr>
        <p:txBody>
          <a:bodyPr lIns="92075" tIns="46038" rIns="92075" bIns="46038" anchor="b"/>
          <a:lstStyle/>
          <a:p>
            <a:pPr>
              <a:defRPr/>
            </a:pPr>
            <a:r>
              <a:rPr lang="ru-RU" dirty="0" smtClean="0">
                <a:solidFill>
                  <a:srgbClr val="FF0000"/>
                </a:solidFill>
              </a:rPr>
              <a:t>Презентация-сопровождение урока физики в 8 классе</a:t>
            </a:r>
            <a:r>
              <a:rPr lang="ru-RU" dirty="0" smtClean="0">
                <a:solidFill>
                  <a:srgbClr val="0000FF"/>
                </a:solidFill>
              </a:rPr>
              <a:t/>
            </a:r>
            <a:br>
              <a:rPr lang="ru-RU" dirty="0" smtClean="0">
                <a:solidFill>
                  <a:srgbClr val="0000FF"/>
                </a:solidFill>
              </a:rPr>
            </a:b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sz="6600" i="1" dirty="0" smtClean="0">
                <a:solidFill>
                  <a:srgbClr val="FF0000"/>
                </a:solidFill>
              </a:rPr>
              <a:t>«Физическое </a:t>
            </a:r>
            <a:r>
              <a:rPr lang="ru-RU" sz="6600" i="1" dirty="0" err="1" smtClean="0">
                <a:solidFill>
                  <a:srgbClr val="FF0000"/>
                </a:solidFill>
              </a:rPr>
              <a:t>четырехборье</a:t>
            </a:r>
            <a:r>
              <a:rPr lang="ru-RU" sz="6600" i="1" dirty="0" smtClean="0">
                <a:solidFill>
                  <a:srgbClr val="FF0000"/>
                </a:solidFill>
              </a:rPr>
              <a:t>»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sz="quarter" idx="4294967295"/>
          </p:nvPr>
        </p:nvSpPr>
        <p:spPr>
          <a:xfrm>
            <a:off x="2295525" y="4951413"/>
            <a:ext cx="6848475" cy="1131887"/>
          </a:xfrm>
        </p:spPr>
        <p:txBody>
          <a:bodyPr lIns="92075" tIns="46038" rIns="92075" bIns="46038"/>
          <a:lstStyle/>
          <a:p>
            <a:pPr marL="0" indent="0">
              <a:lnSpc>
                <a:spcPct val="70000"/>
              </a:lnSpc>
              <a:buFontTx/>
              <a:buNone/>
              <a:defRPr/>
            </a:pPr>
            <a:r>
              <a:rPr lang="ru-RU" b="1" i="1" u="sng" dirty="0" smtClean="0">
                <a:solidFill>
                  <a:srgbClr val="0000FF"/>
                </a:solidFill>
                <a:effectLst/>
              </a:rPr>
              <a:t>Учитель физики МБОУ «</a:t>
            </a:r>
            <a:r>
              <a:rPr lang="ru-RU" b="1" i="1" u="sng" dirty="0" err="1" smtClean="0">
                <a:solidFill>
                  <a:srgbClr val="0000FF"/>
                </a:solidFill>
                <a:effectLst/>
              </a:rPr>
              <a:t>Моргаушская</a:t>
            </a:r>
            <a:r>
              <a:rPr lang="ru-RU" b="1" i="1" u="sng" dirty="0" smtClean="0">
                <a:solidFill>
                  <a:srgbClr val="0000FF"/>
                </a:solidFill>
                <a:effectLst/>
              </a:rPr>
              <a:t> СОШ» </a:t>
            </a:r>
            <a:r>
              <a:rPr lang="ru-RU" b="1" i="1" u="sng" dirty="0" err="1" smtClean="0">
                <a:solidFill>
                  <a:srgbClr val="0000FF"/>
                </a:solidFill>
                <a:effectLst/>
              </a:rPr>
              <a:t>Моргаушского</a:t>
            </a:r>
            <a:r>
              <a:rPr lang="ru-RU" b="1" i="1" u="sng" dirty="0" smtClean="0">
                <a:solidFill>
                  <a:srgbClr val="0000FF"/>
                </a:solidFill>
                <a:effectLst/>
              </a:rPr>
              <a:t> района ЧР</a:t>
            </a:r>
            <a:br>
              <a:rPr lang="ru-RU" b="1" i="1" u="sng" dirty="0" smtClean="0">
                <a:solidFill>
                  <a:srgbClr val="0000FF"/>
                </a:solidFill>
                <a:effectLst/>
              </a:rPr>
            </a:br>
            <a:r>
              <a:rPr lang="ru-RU" b="1" i="1" u="sng" dirty="0" smtClean="0">
                <a:solidFill>
                  <a:srgbClr val="0000FF"/>
                </a:solidFill>
                <a:effectLst/>
              </a:rPr>
              <a:t>Петрова Алина Зиновьевна</a:t>
            </a:r>
            <a:endParaRPr lang="ru-RU" b="1" dirty="0" smtClean="0">
              <a:solidFill>
                <a:srgbClr val="0000FF"/>
              </a:solidFill>
              <a:effectLst/>
            </a:endParaRPr>
          </a:p>
          <a:p>
            <a:pPr marL="0" indent="0">
              <a:lnSpc>
                <a:spcPct val="70000"/>
              </a:lnSpc>
              <a:buFontTx/>
              <a:buNone/>
              <a:defRPr/>
            </a:pPr>
            <a:endParaRPr lang="ru-RU" dirty="0" smtClean="0">
              <a:solidFill>
                <a:schemeClr val="hlink"/>
              </a:solidFill>
            </a:endParaRPr>
          </a:p>
        </p:txBody>
      </p:sp>
      <p:pic>
        <p:nvPicPr>
          <p:cNvPr id="13316" name="Picture 16" descr="76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00113" y="2781300"/>
            <a:ext cx="11430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Содержимое 3"/>
          <p:cNvGraphicFramePr>
            <a:graphicFrameLocks/>
          </p:cNvGraphicFramePr>
          <p:nvPr/>
        </p:nvGraphicFramePr>
        <p:xfrm>
          <a:off x="642938" y="214313"/>
          <a:ext cx="7358114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9057"/>
                <a:gridCol w="3679057"/>
              </a:tblGrid>
              <a:tr h="928694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ГАЛЬВАНИ-ЧЕСКИЙ</a:t>
                      </a:r>
                    </a:p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ЭЛЕМЕНТ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Содержимое 3"/>
          <p:cNvGraphicFramePr>
            <a:graphicFrameLocks/>
          </p:cNvGraphicFramePr>
          <p:nvPr/>
        </p:nvGraphicFramePr>
        <p:xfrm>
          <a:off x="642938" y="4929188"/>
          <a:ext cx="7429552" cy="1571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1556"/>
                <a:gridCol w="3677996"/>
              </a:tblGrid>
              <a:tr h="1571612">
                <a:tc>
                  <a:txBody>
                    <a:bodyPr/>
                    <a:lstStyle/>
                    <a:p>
                      <a:pPr algn="ctr"/>
                      <a:endParaRPr lang="ru-RU" sz="4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РЕЗИСТОР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Содержимое 3"/>
          <p:cNvGraphicFramePr>
            <a:graphicFrameLocks/>
          </p:cNvGraphicFramePr>
          <p:nvPr/>
        </p:nvGraphicFramePr>
        <p:xfrm>
          <a:off x="642938" y="2643188"/>
          <a:ext cx="7429552" cy="17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3714776"/>
              </a:tblGrid>
              <a:tr h="1785950">
                <a:tc>
                  <a:txBody>
                    <a:bodyPr/>
                    <a:lstStyle/>
                    <a:p>
                      <a:pPr algn="ctr"/>
                      <a:endParaRPr lang="ru-RU" sz="4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ЛАМПОЧКА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Рисунок 15" descr="r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2063" y="3214688"/>
            <a:ext cx="1928812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pv_68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43563" y="5214938"/>
            <a:ext cx="10001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0625" y="714375"/>
            <a:ext cx="20002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857250" y="4929188"/>
          <a:ext cx="7143800" cy="17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0629"/>
                <a:gridCol w="3503171"/>
              </a:tblGrid>
              <a:tr h="1785950">
                <a:tc>
                  <a:txBody>
                    <a:bodyPr/>
                    <a:lstStyle/>
                    <a:p>
                      <a:pPr algn="ctr"/>
                      <a:endParaRPr lang="ru-RU" sz="4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ЗВОНОК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 descr="fu_68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75" y="5143500"/>
            <a:ext cx="20002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857250" y="2786063"/>
          <a:ext cx="7143800" cy="17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9937"/>
                <a:gridCol w="3503863"/>
              </a:tblGrid>
              <a:tr h="1785950"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КЛЮЧ</a:t>
                      </a:r>
                      <a:endParaRPr lang="ru-RU" sz="4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Содержимое 3"/>
          <p:cNvGraphicFramePr>
            <a:graphicFrameLocks/>
          </p:cNvGraphicFramePr>
          <p:nvPr/>
        </p:nvGraphicFramePr>
        <p:xfrm>
          <a:off x="857250" y="642938"/>
          <a:ext cx="7143800" cy="17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3361"/>
                <a:gridCol w="3430439"/>
              </a:tblGrid>
              <a:tr h="1785950">
                <a:tc>
                  <a:txBody>
                    <a:bodyPr/>
                    <a:lstStyle/>
                    <a:p>
                      <a:pPr algn="ctr"/>
                      <a:endParaRPr lang="ru-RU" sz="4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ВОЛЬТМЕТР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" name="Рисунок 13" descr="q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72125" y="1071563"/>
            <a:ext cx="1690688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57813" y="3071813"/>
            <a:ext cx="2286000" cy="205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785813" y="4937125"/>
          <a:ext cx="7215238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7619"/>
                <a:gridCol w="3607619"/>
              </a:tblGrid>
              <a:tr h="107157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НАГРЕВА-ТЕЛЬНЫЙ</a:t>
                      </a:r>
                      <a:r>
                        <a:rPr lang="ru-RU" sz="4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ЭЛЕМЕНТ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5400" b="1" i="1" dirty="0" smtClean="0">
                          <a:solidFill>
                            <a:srgbClr val="FFC000"/>
                          </a:solidFill>
                        </a:rPr>
                        <a:t>ФИНИШ</a:t>
                      </a:r>
                      <a:endParaRPr lang="ru-RU" sz="5400" b="1" i="1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Содержимое 3"/>
          <p:cNvGraphicFramePr>
            <a:graphicFrameLocks/>
          </p:cNvGraphicFramePr>
          <p:nvPr/>
        </p:nvGraphicFramePr>
        <p:xfrm>
          <a:off x="785813" y="2857500"/>
          <a:ext cx="71438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0"/>
                <a:gridCol w="3571900"/>
              </a:tblGrid>
              <a:tr h="107157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БАТАРЕЯ</a:t>
                      </a:r>
                      <a:r>
                        <a:rPr lang="ru-RU" sz="4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АККУМУЛЯ-ТОРОВ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Содержимое 3"/>
          <p:cNvGraphicFramePr>
            <a:graphicFrameLocks/>
          </p:cNvGraphicFramePr>
          <p:nvPr/>
        </p:nvGraphicFramePr>
        <p:xfrm>
          <a:off x="785813" y="214313"/>
          <a:ext cx="714380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0"/>
                <a:gridCol w="3571900"/>
              </a:tblGrid>
              <a:tr h="23155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ПЛАВКИЙ</a:t>
                      </a:r>
                      <a:r>
                        <a:rPr lang="ru-RU" sz="40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ПРЕДОХРА-НИТЕЛЬ</a:t>
                      </a:r>
                      <a:endParaRPr lang="ru-RU" sz="4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Рисунок 8" descr="gb2_68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3500" y="928688"/>
            <a:ext cx="22098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5214938" y="3143250"/>
          <a:ext cx="2282825" cy="1014413"/>
        </p:xfrm>
        <a:graphic>
          <a:graphicData uri="http://schemas.openxmlformats.org/presentationml/2006/ole">
            <p:oleObj spid="_x0000_s1026" name="Точечный рисунок" r:id="rId4" imgW="743054" imgH="314286" progId="PBrush">
              <p:embed/>
            </p:oleObj>
          </a:graphicData>
        </a:graphic>
      </p:graphicFrame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Содержимое 3" descr="сканирование0024.jpg"/>
          <p:cNvPicPr>
            <a:picLocks noGrp="1" noChangeAspect="1"/>
          </p:cNvPicPr>
          <p:nvPr>
            <p:ph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481638" y="4143375"/>
            <a:ext cx="3662362" cy="230028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4581" name="Рисунок 4" descr="сканирование0056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313" y="2928938"/>
            <a:ext cx="2487612" cy="35718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785813" y="357188"/>
            <a:ext cx="8358187" cy="2554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kumimoji="1" lang="ru-RU" sz="8000" b="1" cap="all" dirty="0">
                <a:ln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</a:rPr>
              <a:t> стрельба по мишеням</a:t>
            </a:r>
            <a:endParaRPr kumimoji="1" lang="ru-RU" sz="8000" b="1" cap="all" dirty="0">
              <a:ln/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28625" y="1071563"/>
            <a:ext cx="1685925" cy="1554162"/>
          </a:xfrm>
          <a:prstGeom prst="flowChartConnector">
            <a:avLst/>
          </a:prstGeom>
          <a:solidFill>
            <a:srgbClr val="F76F96"/>
          </a:solidFill>
          <a:ln cap="flat" algn="ctr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sz="7200" b="1" dirty="0" smtClean="0">
                <a:solidFill>
                  <a:schemeClr val="bg2"/>
                </a:solidFill>
                <a:hlinkClick r:id="rId3" action="ppaction://hlinksldjump"/>
              </a:rPr>
              <a:t>1</a:t>
            </a:r>
            <a:r>
              <a:rPr lang="ru-RU" sz="7200" b="1" dirty="0" smtClean="0">
                <a:solidFill>
                  <a:schemeClr val="bg2"/>
                </a:solidFill>
              </a:rPr>
              <a:t> </a:t>
            </a:r>
            <a:endParaRPr kumimoji="1" lang="ru-RU" sz="7200" dirty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 bwMode="auto">
          <a:xfrm>
            <a:off x="2714625" y="1071563"/>
            <a:ext cx="1685925" cy="1554162"/>
          </a:xfrm>
          <a:prstGeom prst="flowChartConnector">
            <a:avLst/>
          </a:prstGeom>
          <a:solidFill>
            <a:srgbClr val="F76F9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 algn="ctr">
              <a:buClr>
                <a:schemeClr val="hlink"/>
              </a:buClr>
              <a:buSzPct val="70000"/>
              <a:defRPr/>
            </a:pP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hlinkClick r:id="rId4" action="ppaction://hlinksldjump"/>
              </a:rPr>
              <a:t>2</a:t>
            </a: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kumimoji="1" lang="ru-RU" sz="7200" kern="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6" name="Содержимое 3"/>
          <p:cNvSpPr txBox="1">
            <a:spLocks/>
          </p:cNvSpPr>
          <p:nvPr/>
        </p:nvSpPr>
        <p:spPr bwMode="auto">
          <a:xfrm>
            <a:off x="4929188" y="1071563"/>
            <a:ext cx="1685925" cy="1554162"/>
          </a:xfrm>
          <a:prstGeom prst="flowChartConnector">
            <a:avLst/>
          </a:prstGeom>
          <a:solidFill>
            <a:srgbClr val="F76F9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 algn="ctr">
              <a:buClr>
                <a:schemeClr val="hlink"/>
              </a:buClr>
              <a:buSzPct val="70000"/>
              <a:defRPr/>
            </a:pP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hlinkClick r:id="rId5" action="ppaction://hlinksldjump"/>
              </a:rPr>
              <a:t>3</a:t>
            </a: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kumimoji="1" lang="ru-RU" sz="7200" kern="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8" name="Содержимое 3"/>
          <p:cNvSpPr txBox="1">
            <a:spLocks/>
          </p:cNvSpPr>
          <p:nvPr/>
        </p:nvSpPr>
        <p:spPr bwMode="auto">
          <a:xfrm>
            <a:off x="1643063" y="3357563"/>
            <a:ext cx="1685925" cy="1554162"/>
          </a:xfrm>
          <a:prstGeom prst="flowChartConnector">
            <a:avLst/>
          </a:prstGeom>
          <a:solidFill>
            <a:srgbClr val="F76F9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 algn="ctr">
              <a:buClr>
                <a:schemeClr val="hlink"/>
              </a:buClr>
              <a:buSzPct val="70000"/>
              <a:defRPr/>
            </a:pP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hlinkClick r:id="rId6" action="ppaction://hlinksldjump"/>
              </a:rPr>
              <a:t>5</a:t>
            </a: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kumimoji="1" lang="ru-RU" sz="7200" kern="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9" name="Содержимое 3"/>
          <p:cNvSpPr txBox="1">
            <a:spLocks/>
          </p:cNvSpPr>
          <p:nvPr/>
        </p:nvSpPr>
        <p:spPr bwMode="auto">
          <a:xfrm>
            <a:off x="4000500" y="3286125"/>
            <a:ext cx="1685925" cy="1554163"/>
          </a:xfrm>
          <a:prstGeom prst="flowChartConnector">
            <a:avLst/>
          </a:prstGeom>
          <a:solidFill>
            <a:srgbClr val="F76F9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 algn="ctr">
              <a:buClr>
                <a:schemeClr val="hlink"/>
              </a:buClr>
              <a:buSzPct val="70000"/>
              <a:defRPr/>
            </a:pP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hlinkClick r:id="rId7" action="ppaction://hlinksldjump"/>
              </a:rPr>
              <a:t>6</a:t>
            </a: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kumimoji="1" lang="ru-RU" sz="7200" kern="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0" name="Содержимое 3"/>
          <p:cNvSpPr txBox="1">
            <a:spLocks/>
          </p:cNvSpPr>
          <p:nvPr/>
        </p:nvSpPr>
        <p:spPr bwMode="auto">
          <a:xfrm>
            <a:off x="6357938" y="3214688"/>
            <a:ext cx="1685925" cy="1554162"/>
          </a:xfrm>
          <a:prstGeom prst="flowChartConnector">
            <a:avLst/>
          </a:prstGeom>
          <a:solidFill>
            <a:srgbClr val="F76F9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 algn="ctr">
              <a:buClr>
                <a:schemeClr val="hlink"/>
              </a:buClr>
              <a:buSzPct val="70000"/>
              <a:defRPr/>
            </a:pP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hlinkClick r:id="rId8" action="ppaction://hlinksldjump"/>
              </a:rPr>
              <a:t>7</a:t>
            </a: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kumimoji="1" lang="ru-RU" sz="7200" kern="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1" name="Содержимое 3"/>
          <p:cNvSpPr txBox="1">
            <a:spLocks/>
          </p:cNvSpPr>
          <p:nvPr/>
        </p:nvSpPr>
        <p:spPr bwMode="auto">
          <a:xfrm>
            <a:off x="7143750" y="1000125"/>
            <a:ext cx="1685925" cy="1554163"/>
          </a:xfrm>
          <a:prstGeom prst="flowChartConnector">
            <a:avLst/>
          </a:prstGeom>
          <a:solidFill>
            <a:srgbClr val="F76F9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 algn="ctr">
              <a:buClr>
                <a:schemeClr val="hlink"/>
              </a:buClr>
              <a:buSzPct val="70000"/>
              <a:defRPr/>
            </a:pP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hlinkClick r:id="rId9" action="ppaction://hlinksldjump"/>
              </a:rPr>
              <a:t>4</a:t>
            </a:r>
            <a:r>
              <a:rPr lang="ru-RU" sz="7200" b="1" kern="0" dirty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</a:t>
            </a:r>
            <a:endParaRPr kumimoji="1" lang="ru-RU" sz="7200" kern="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ru-RU" smtClean="0">
                <a:solidFill>
                  <a:srgbClr val="FF0000"/>
                </a:solidFill>
              </a:rPr>
              <a:t>Физкультминутка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4438"/>
            <a:ext cx="9144000" cy="5357812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Так проворны наши руки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Нет им времени для скуки.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Руки вверх, вперёд, назад.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 ними можно полетать.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Мы на пояс их поставим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 наклоны делать станем.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Раз, два, три, четыре, пять.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Ими можно помахать.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 прижав, тихонько спать.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Руки вверх, поднимем выше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 легко-легко подышим.</a:t>
            </a:r>
          </a:p>
        </p:txBody>
      </p:sp>
      <p:pic>
        <p:nvPicPr>
          <p:cNvPr id="27652" name="Picture 6" descr="sport077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70513" y="1643063"/>
            <a:ext cx="3052762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Рисунок 4" descr="сканирование005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3350" y="357188"/>
            <a:ext cx="3076575" cy="200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Рисунок 5" descr="сканирование0057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429250" y="4643438"/>
            <a:ext cx="3067050" cy="20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2214563"/>
            <a:ext cx="8358188" cy="2554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kumimoji="1" lang="ru-RU" sz="8000" b="1" cap="all" dirty="0">
                <a:ln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</a:rPr>
              <a:t> Кто сильнее?</a:t>
            </a:r>
            <a:endParaRPr kumimoji="1" lang="ru-RU" sz="8000" b="1" cap="all" dirty="0">
              <a:ln/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428625"/>
            <a:ext cx="7772400" cy="5667375"/>
          </a:xfrm>
        </p:spPr>
        <p:txBody>
          <a:bodyPr lIns="182562" tIns="46038" rIns="182562" bIns="46038"/>
          <a:lstStyle/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13 сентября 1838 года первый в мире электроход (корабль с электрическим двигателем) конструкции русского академика Якоби вышел в плавание по Неве. Мощность двигателя была 180 Вт. Судно шло 3 часа. Какую работу совершил электродвигатель?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1 июля 18932 года в Киеве стал курсировать трамвай по линии Подол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Крещатник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Его двигатель был рассчитан на силу тока 20 А, при напряжении 0,5 кВ. какой мощности был двигатель?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В 1887 году Пермский завод построил  по чертежам русского инженера Славянова динамо-машину. Она имела мощность 18 кВт  и могла давать ток силой 300 А. Какое напряжение было на её зажимах?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В 1878 году англичанин Джозеф Уилсон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Свэн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создал лампу накаливания с углеродистой нитью, сопротивление которой было около 300 Ом. Рассчитайте количество теплоты, выделяемое такой лампой за 5 минут, если она подключена к источнику с силой тока 4 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8097838" cy="6643688"/>
          </a:xfrm>
        </p:spPr>
        <p:txBody>
          <a:bodyPr lIns="182562" tIns="46038" rIns="182562" bIns="46038"/>
          <a:lstStyle/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5.Определите силу тока в электрочайнике, включенном в сеть с напряжением 220 В, если сопротивление нити накала при работе чайника равно примерно 39 Ом.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 Какой длины надо взять медную проволоку площадью поперечного сечения 0,5 мм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чтобы сопротивление ее было равно 34 Ом?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7. Определите силу тока, проходящего через реостат, изготовленный из никелиновой проволоки длиной 50 м и площадью поперечного сечения 1 мм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если напряжение на зажимах реостата равно 45 В.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8.  Какой массы надо взять никелиновый проводник площадью поперечного сечения 1 мм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чтобы из него изготовить реостат сопротивлением 10 Ом? (Плотность никелина 8,8 г/см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9.Какое нужно приложить напряжение к проводнику сопротивлением 0,25 Ом, чтобы в проводнике была сила тока 30 А?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10.Чему равно сопротивление константановой проволоки длиной 8 м и площадью поперечного сечения 2 мм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11.В спирали электронагревателя, изготовленного из никелиновой проволоки площадью поперечного сечения 0,1 мм</a:t>
            </a:r>
            <a:r>
              <a:rPr lang="ru-RU" sz="2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при напряжении 220 В сила тока 4 А. Какова длина проволоки, составляющей спираль?</a:t>
            </a:r>
          </a:p>
          <a:p>
            <a:pPr>
              <a:defRPr/>
            </a:pPr>
            <a:endParaRPr lang="ru-RU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79599" y="214291"/>
            <a:ext cx="8512324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kumimoji="1" lang="ru-RU" sz="8000" b="1" cap="all" dirty="0">
                <a:ln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+mn-cs"/>
              </a:rPr>
              <a:t>баскетбол</a:t>
            </a:r>
            <a:endParaRPr kumimoji="1" lang="ru-RU" sz="8000" b="1" cap="all" dirty="0">
              <a:ln/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+mn-cs"/>
            </a:endParaRPr>
          </a:p>
        </p:txBody>
      </p:sp>
      <p:pic>
        <p:nvPicPr>
          <p:cNvPr id="31747" name="Рисунок 5" descr="imgres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2714625"/>
            <a:ext cx="3214687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Рисунок 6" descr="imgres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19663" y="2714625"/>
            <a:ext cx="3214687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6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81600" y="428625"/>
            <a:ext cx="231616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6" descr="20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714375"/>
            <a:ext cx="2214563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7" descr="23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429000" y="4429125"/>
            <a:ext cx="178593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-428625" y="2214563"/>
            <a:ext cx="9144000" cy="25542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kumimoji="1" lang="ru-RU" sz="8000" b="1" cap="all" dirty="0">
                <a:ln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kumimoji="1" lang="ru-RU" sz="8000" b="1" cap="all" dirty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</a:rPr>
              <a:t>физическое</a:t>
            </a:r>
          </a:p>
          <a:p>
            <a:pPr algn="ctr">
              <a:defRPr/>
            </a:pPr>
            <a:r>
              <a:rPr kumimoji="1" lang="ru-RU" sz="8000" b="1" cap="all" dirty="0" err="1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</a:rPr>
              <a:t>четырехборье</a:t>
            </a:r>
            <a:endParaRPr kumimoji="1" lang="ru-RU" sz="8000" b="1" cap="all" dirty="0">
              <a:ln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Содержимое 2"/>
          <p:cNvSpPr>
            <a:spLocks noGrp="1"/>
          </p:cNvSpPr>
          <p:nvPr>
            <p:ph idx="4294967295"/>
          </p:nvPr>
        </p:nvSpPr>
        <p:spPr>
          <a:xfrm>
            <a:off x="596900" y="328613"/>
            <a:ext cx="8547100" cy="2878137"/>
          </a:xfrm>
        </p:spPr>
        <p:txBody>
          <a:bodyPr lIns="182562" tIns="46038" rIns="182562" bIns="46038"/>
          <a:lstStyle/>
          <a:p>
            <a:pPr algn="ctr">
              <a:lnSpc>
                <a:spcPct val="90000"/>
              </a:lnSpc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6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СПАСИБО ЗА </a:t>
            </a:r>
          </a:p>
          <a:p>
            <a:pPr algn="ctr">
              <a:lnSpc>
                <a:spcPct val="90000"/>
              </a:lnSpc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ru-RU" sz="6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УРОК</a:t>
            </a:r>
          </a:p>
          <a:p>
            <a:pPr>
              <a:lnSpc>
                <a:spcPct val="90000"/>
              </a:lnSpc>
              <a:buClr>
                <a:schemeClr val="tx2"/>
              </a:buClr>
              <a:buSzPct val="75000"/>
              <a:buFont typeface="Wingdings" pitchFamily="2" charset="2"/>
              <a:buChar char="l"/>
              <a:defRPr/>
            </a:pPr>
            <a:endParaRPr lang="ru-RU" dirty="0"/>
          </a:p>
        </p:txBody>
      </p:sp>
      <p:sp>
        <p:nvSpPr>
          <p:cNvPr id="36867" name="Прямоугольник 3"/>
          <p:cNvSpPr>
            <a:spLocks noChangeArrowheads="1"/>
          </p:cNvSpPr>
          <p:nvPr/>
        </p:nvSpPr>
        <p:spPr bwMode="auto">
          <a:xfrm>
            <a:off x="0" y="1571625"/>
            <a:ext cx="9144000" cy="572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60000"/>
              </a:lnSpc>
            </a:pPr>
            <a:r>
              <a:rPr kumimoji="1" lang="ru-RU" sz="44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Пусть каждый день и каждый час</a:t>
            </a:r>
            <a:br>
              <a:rPr kumimoji="1" lang="ru-RU" sz="44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sz="44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Вам новое добудет.</a:t>
            </a:r>
            <a:br>
              <a:rPr kumimoji="1" lang="ru-RU" sz="44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sz="44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Пусть добрым будет ум у вас,</a:t>
            </a:r>
            <a:br>
              <a:rPr kumimoji="1" lang="ru-RU" sz="44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1" lang="ru-RU" sz="44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 сердце умным будет.</a:t>
            </a:r>
          </a:p>
          <a:p>
            <a:pPr algn="r">
              <a:lnSpc>
                <a:spcPct val="160000"/>
              </a:lnSpc>
            </a:pPr>
            <a:r>
              <a:rPr kumimoji="1" lang="ru-RU" sz="4400" b="1" i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С. Маршак</a:t>
            </a: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узел 3"/>
          <p:cNvSpPr>
            <a:spLocks noChangeArrowheads="1"/>
          </p:cNvSpPr>
          <p:nvPr/>
        </p:nvSpPr>
        <p:spPr bwMode="auto">
          <a:xfrm>
            <a:off x="2071688" y="1428750"/>
            <a:ext cx="5000625" cy="4500563"/>
          </a:xfrm>
          <a:prstGeom prst="flowChartConnector">
            <a:avLst/>
          </a:prstGeom>
          <a:solidFill>
            <a:schemeClr val="bg2">
              <a:lumMod val="10000"/>
              <a:lumOff val="90000"/>
            </a:schemeClr>
          </a:solidFill>
          <a:ln>
            <a:solidFill>
              <a:srgbClr val="FFFF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ru-RU" sz="2000" dirty="0">
                <a:solidFill>
                  <a:schemeClr val="bg2"/>
                </a:solidFill>
                <a:hlinkClick r:id="rId2" action="ppaction://hlinksldjump"/>
              </a:rPr>
              <a:t>1</a:t>
            </a:r>
            <a:r>
              <a:rPr lang="ru-RU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. </a:t>
            </a:r>
            <a:r>
              <a:rPr lang="ru-RU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Какой длины надо взять медную проволоку площадью поперечного сечения 0,5  мм², чтобы сопротивление ее было равно 17 Ом? </a:t>
            </a:r>
            <a:endParaRPr lang="ru-RU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узел 5"/>
          <p:cNvSpPr>
            <a:spLocks noChangeArrowheads="1"/>
          </p:cNvSpPr>
          <p:nvPr/>
        </p:nvSpPr>
        <p:spPr bwMode="auto">
          <a:xfrm>
            <a:off x="2143125" y="1214438"/>
            <a:ext cx="4714875" cy="4429125"/>
          </a:xfrm>
          <a:prstGeom prst="flowChartConnector">
            <a:avLst/>
          </a:prstGeom>
          <a:solidFill>
            <a:schemeClr val="bg2">
              <a:lumMod val="10000"/>
              <a:lumOff val="90000"/>
            </a:schemeClr>
          </a:solidFill>
          <a:ln>
            <a:solidFill>
              <a:srgbClr val="FFFF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2</a:t>
            </a:r>
            <a:r>
              <a:rPr lang="ru-RU" sz="2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.</a:t>
            </a:r>
            <a:r>
              <a:rPr lang="ru-RU" sz="24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Определите массу железной проволоки площадью поперечного сечения 1 мм², взятой для изготовления реостата сопротивлением 12 Ом.</a:t>
            </a:r>
            <a:endParaRPr lang="ru-RU" sz="24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узел 6"/>
          <p:cNvSpPr>
            <a:spLocks noChangeArrowheads="1"/>
          </p:cNvSpPr>
          <p:nvPr/>
        </p:nvSpPr>
        <p:spPr bwMode="auto">
          <a:xfrm>
            <a:off x="2071688" y="1285875"/>
            <a:ext cx="4857750" cy="4643438"/>
          </a:xfrm>
          <a:prstGeom prst="flowChartConnector">
            <a:avLst/>
          </a:prstGeom>
          <a:solidFill>
            <a:schemeClr val="bg2">
              <a:lumMod val="10000"/>
              <a:lumOff val="90000"/>
            </a:schemeClr>
          </a:solidFill>
          <a:ln>
            <a:solidFill>
              <a:srgbClr val="FFFF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kumimoji="1" lang="ru-RU" b="1" dirty="0">
                <a:solidFill>
                  <a:schemeClr val="bg2"/>
                </a:solidFill>
                <a:latin typeface="Times New Roman" pitchFamily="18" charset="0"/>
                <a:hlinkClick r:id="rId2" action="ppaction://hlinksldjump"/>
              </a:rPr>
              <a:t>3</a:t>
            </a:r>
            <a:r>
              <a:rPr kumimoji="1" lang="ru-RU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hlinkClick r:id="rId2" action="ppaction://hlinksldjump"/>
              </a:rPr>
              <a:t>.</a:t>
            </a:r>
            <a:r>
              <a:rPr kumimoji="1" lang="ru-RU" dirty="0">
                <a:solidFill>
                  <a:schemeClr val="bg2"/>
                </a:solidFill>
                <a:latin typeface="Times New Roman" pitchFamily="18" charset="0"/>
              </a:rPr>
              <a:t>Электрическая лампочка включена в цепь с напряжением 20В. Током совершена работа 150 Дж. Какой заряд прошел через нить накала лампы?</a:t>
            </a:r>
            <a:r>
              <a:rPr kumimoji="1" lang="ru-RU" b="1" dirty="0">
                <a:solidFill>
                  <a:schemeClr val="bg2"/>
                </a:solidFill>
                <a:latin typeface="Times New Roman" pitchFamily="18" charset="0"/>
              </a:rPr>
              <a:t>  </a:t>
            </a:r>
            <a:endParaRPr kumimoji="1" lang="ru-RU" dirty="0">
              <a:solidFill>
                <a:schemeClr val="bg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 bwMode="auto">
          <a:xfrm>
            <a:off x="1928813" y="1071563"/>
            <a:ext cx="4857750" cy="4572000"/>
          </a:xfrm>
          <a:prstGeom prst="flowChartConnector">
            <a:avLst/>
          </a:prstGeom>
          <a:solidFill>
            <a:schemeClr val="bg2">
              <a:lumMod val="10000"/>
              <a:lumOff val="90000"/>
            </a:schemeClr>
          </a:solidFill>
          <a:ln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ru-RU" kern="0" dirty="0">
                <a:solidFill>
                  <a:schemeClr val="bg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4. </a:t>
            </a:r>
            <a:r>
              <a:rPr lang="ru-RU" kern="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Перед вами три резистора: 3 Ом, 3 Ом и 6 Ом. Как надо соединить их в цепь, чтобы получилось общее сопротивление 5 Ом?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ru-RU" sz="320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узел 1"/>
          <p:cNvSpPr/>
          <p:nvPr/>
        </p:nvSpPr>
        <p:spPr bwMode="auto">
          <a:xfrm>
            <a:off x="2214563" y="857250"/>
            <a:ext cx="5143500" cy="4786313"/>
          </a:xfrm>
          <a:prstGeom prst="flowChartConnector">
            <a:avLst/>
          </a:prstGeom>
          <a:solidFill>
            <a:schemeClr val="bg2">
              <a:lumMod val="10000"/>
              <a:lumOff val="90000"/>
            </a:schemeClr>
          </a:solidFill>
          <a:ln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kumimoji="1" lang="ru-RU" b="1" dirty="0">
                <a:solidFill>
                  <a:schemeClr val="bg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5</a:t>
            </a:r>
            <a:r>
              <a:rPr kumimoji="1" lang="ru-RU" b="1" dirty="0">
                <a:solidFill>
                  <a:schemeClr val="bg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chemeClr val="bg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Перед вами три резистора: 3 Ом, 3 Ом и 6 Ом. Как надо соединить их в цепь, чтобы получилось общее сопротивление 7,5 Ом?</a:t>
            </a:r>
          </a:p>
          <a:p>
            <a:pPr>
              <a:defRPr/>
            </a:pPr>
            <a:endParaRPr kumimoji="1" lang="ru-RU" sz="2000" dirty="0">
              <a:solidFill>
                <a:schemeClr val="accent5">
                  <a:lumMod val="2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 bwMode="auto">
          <a:xfrm>
            <a:off x="2071688" y="857250"/>
            <a:ext cx="5143500" cy="5000625"/>
          </a:xfrm>
          <a:prstGeom prst="flowChartConnector">
            <a:avLst/>
          </a:prstGeom>
          <a:solidFill>
            <a:schemeClr val="bg2">
              <a:lumMod val="10000"/>
              <a:lumOff val="90000"/>
            </a:schemeClr>
          </a:solidFill>
          <a:ln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ru-RU" sz="3200" b="1" kern="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sldjump"/>
              </a:rPr>
              <a:t>6</a:t>
            </a:r>
            <a:r>
              <a:rPr lang="ru-RU" b="1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.</a:t>
            </a:r>
            <a:r>
              <a:rPr lang="ru-RU" kern="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ru-RU" kern="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Перед вами три резистора: 3 Ом, 3 Ом и 6 Ом. Как надо соединить их в цепь, чтобы получилось общее сопротивление 1,2 Ом?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ru-RU" sz="240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ru-RU" kern="0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3"/>
          <p:cNvSpPr txBox="1">
            <a:spLocks/>
          </p:cNvSpPr>
          <p:nvPr/>
        </p:nvSpPr>
        <p:spPr bwMode="auto">
          <a:xfrm>
            <a:off x="2071688" y="857250"/>
            <a:ext cx="5143500" cy="5000625"/>
          </a:xfrm>
          <a:prstGeom prst="flowChartConnector">
            <a:avLst/>
          </a:prstGeom>
          <a:solidFill>
            <a:schemeClr val="bg2">
              <a:lumMod val="10000"/>
              <a:lumOff val="90000"/>
            </a:schemeClr>
          </a:solidFill>
          <a:ln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r>
              <a:rPr lang="ru-RU" sz="3200" b="1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 action="ppaction://hlinksldjump"/>
              </a:rPr>
              <a:t>7</a:t>
            </a:r>
            <a:r>
              <a:rPr lang="ru-RU" b="1" kern="0" dirty="0">
                <a:solidFill>
                  <a:schemeClr val="bg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.</a:t>
            </a:r>
            <a:r>
              <a:rPr lang="ru-RU" kern="0" dirty="0">
                <a:solidFill>
                  <a:schemeClr val="bg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ru-RU" kern="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Перед вами три резистора: 3 Ом, 3 Ом и 6 Ом. Как надо соединить их в цепь, чтобы получилось общее сопротивление 12 Ом?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ru-RU" sz="2400" kern="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defRPr/>
            </a:pPr>
            <a:endParaRPr lang="ru-RU" kern="0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63625" y="428625"/>
            <a:ext cx="8080375" cy="1500188"/>
          </a:xfrm>
        </p:spPr>
        <p:txBody>
          <a:bodyPr lIns="92075" tIns="46038" rIns="92075" bIns="46038"/>
          <a:lstStyle/>
          <a:p>
            <a:pPr>
              <a:defRPr/>
            </a:pPr>
            <a:r>
              <a:rPr lang="ru-RU" sz="6000" i="1" u="sng" dirty="0" smtClean="0">
                <a:solidFill>
                  <a:srgbClr val="FF0000"/>
                </a:solidFill>
              </a:rPr>
              <a:t> Программа соревнований: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4294967295"/>
          </p:nvPr>
        </p:nvSpPr>
        <p:spPr>
          <a:xfrm>
            <a:off x="0" y="2143125"/>
            <a:ext cx="7772400" cy="4572000"/>
          </a:xfrm>
        </p:spPr>
        <p:txBody>
          <a:bodyPr lIns="182562" tIns="46038" rIns="182562" bIns="46038"/>
          <a:lstStyle/>
          <a:p>
            <a:pPr marL="742950" indent="-742950">
              <a:buFontTx/>
              <a:buAutoNum type="arabicPeriod"/>
              <a:defRPr/>
            </a:pPr>
            <a:r>
              <a:rPr lang="ru-RU" sz="4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Разминка </a:t>
            </a:r>
          </a:p>
          <a:p>
            <a:pPr marL="742950" indent="-742950">
              <a:buFontTx/>
              <a:buAutoNum type="arabicPeriod"/>
              <a:defRPr/>
            </a:pPr>
            <a:r>
              <a:rPr lang="ru-RU" sz="4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Физическая эстафета </a:t>
            </a:r>
          </a:p>
          <a:p>
            <a:pPr marL="742950" indent="-742950">
              <a:buFontTx/>
              <a:buAutoNum type="arabicPeriod"/>
              <a:defRPr/>
            </a:pPr>
            <a:r>
              <a:rPr lang="ru-RU" sz="4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Стрельба по мишеням</a:t>
            </a:r>
          </a:p>
          <a:p>
            <a:pPr marL="742950" indent="-742950">
              <a:buFontTx/>
              <a:buAutoNum type="arabicPeriod"/>
              <a:defRPr/>
            </a:pPr>
            <a:r>
              <a:rPr lang="ru-RU" sz="4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Кто сильнее?</a:t>
            </a:r>
          </a:p>
          <a:p>
            <a:pPr marL="742950" indent="-742950">
              <a:buFontTx/>
              <a:buAutoNum type="arabicPeriod"/>
              <a:defRPr/>
            </a:pPr>
            <a:r>
              <a:rPr lang="ru-RU" sz="4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Баскетбол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 descr="23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15125" y="4286250"/>
            <a:ext cx="195262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5" descr="6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285750"/>
            <a:ext cx="2603500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7" descr="5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71563" y="4786313"/>
            <a:ext cx="2595562" cy="171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0" y="2214563"/>
            <a:ext cx="8358188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kumimoji="1" lang="ru-RU" sz="8000" b="1" cap="all" dirty="0">
                <a:ln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</a:rPr>
              <a:t> разминка</a:t>
            </a:r>
            <a:endParaRPr kumimoji="1" lang="ru-RU" sz="8000" b="1" cap="all" dirty="0">
              <a:ln/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marL="514350" indent="-514350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1. Заряженная частица, имеющая наименьший заряд.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2. Кто экспериментально доказал существование электрона. 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3. Каким зарядом обладает тело, с которого ушли несколько электронов?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4. Направленное движение заряженных частиц</a:t>
            </a:r>
            <a:r>
              <a:rPr lang="ru-RU" sz="3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5. Каким прибором измеряют силу тока? </a:t>
            </a:r>
            <a:endParaRPr lang="ru-RU" sz="3600" i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6.Каким прибором измеряют работу электрического тока?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7. Прибор, который применяется для регулирования силы тока.</a:t>
            </a:r>
            <a:r>
              <a:rPr lang="ru-RU" sz="3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8. Прибор для измерения заряда.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9. Направление электрического тока принято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10. Какая величина одинакова при последовательном соединении? </a:t>
            </a: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11.  Чтобы избежать пожаров в электрическую    сеть устанавливают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12.  Что измеряют ваттметром?</a:t>
            </a:r>
            <a:r>
              <a:rPr lang="ru-RU" sz="36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13.   Как включается в цепь вольтметр?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14.   Как включается в цепь амперметр?</a:t>
            </a:r>
          </a:p>
          <a:p>
            <a:pPr>
              <a:buFont typeface="Wingdings" pitchFamily="2" charset="2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85813" y="1600200"/>
            <a:ext cx="8072437" cy="2554288"/>
          </a:xfr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kumimoji="1" lang="ru-RU" sz="8000" b="1" cap="all" dirty="0" smtClean="0">
                <a:ln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</a:rPr>
              <a:t> физическая </a:t>
            </a:r>
            <a:br>
              <a:rPr kumimoji="1" lang="ru-RU" sz="8000" b="1" cap="all" dirty="0" smtClean="0">
                <a:ln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</a:rPr>
            </a:br>
            <a:r>
              <a:rPr kumimoji="1" lang="ru-RU" sz="8000" b="1" cap="all" dirty="0" smtClean="0">
                <a:ln/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</a:rPr>
              <a:t>эстафета</a:t>
            </a:r>
            <a:endParaRPr kumimoji="1" lang="ru-RU" sz="8000" b="1" cap="all" dirty="0">
              <a:ln/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</a:endParaRPr>
          </a:p>
        </p:txBody>
      </p:sp>
      <p:pic>
        <p:nvPicPr>
          <p:cNvPr id="21507" name="Picture 11" descr="14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50" y="428625"/>
            <a:ext cx="928688" cy="622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75" y="357188"/>
          <a:ext cx="7329510" cy="17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4755"/>
                <a:gridCol w="3664755"/>
              </a:tblGrid>
              <a:tr h="1785950">
                <a:tc>
                  <a:txBody>
                    <a:bodyPr/>
                    <a:lstStyle/>
                    <a:p>
                      <a:pPr algn="ctr"/>
                      <a:endParaRPr lang="ru-RU" sz="4000" i="1" dirty="0" smtClean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i="1" dirty="0" smtClean="0">
                          <a:solidFill>
                            <a:srgbClr val="FFC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СТАРТ</a:t>
                      </a:r>
                      <a:endParaRPr lang="ru-RU" sz="4000" i="1" dirty="0">
                        <a:solidFill>
                          <a:srgbClr val="FFC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75" y="2500313"/>
          <a:ext cx="7286676" cy="17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/>
                <a:gridCol w="3643338"/>
              </a:tblGrid>
              <a:tr h="1785950">
                <a:tc>
                  <a:txBody>
                    <a:bodyPr/>
                    <a:lstStyle/>
                    <a:p>
                      <a:pPr algn="ctr"/>
                      <a:endParaRPr lang="ru-RU" sz="4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АМПЕРМЕТР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75" y="4786313"/>
          <a:ext cx="7286676" cy="1785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/>
                <a:gridCol w="3643338"/>
              </a:tblGrid>
              <a:tr h="1785950">
                <a:tc>
                  <a:txBody>
                    <a:bodyPr/>
                    <a:lstStyle/>
                    <a:p>
                      <a:pPr algn="ctr"/>
                      <a:endParaRPr lang="ru-RU" sz="40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РЕОСТАТ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" name="Рисунок 13" descr="pa_68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0" y="642938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gb_68.gif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72125" y="51435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86438" y="2786063"/>
            <a:ext cx="11430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андриян_</Template>
  <TotalTime>1271</TotalTime>
  <Words>776</Words>
  <Application>Microsoft Office PowerPoint</Application>
  <PresentationFormat>Экран (4:3)</PresentationFormat>
  <Paragraphs>94</Paragraphs>
  <Slides>27</Slides>
  <Notes>11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Garamond</vt:lpstr>
      <vt:lpstr>Wingdings</vt:lpstr>
      <vt:lpstr>Times New Roman</vt:lpstr>
      <vt:lpstr>Течение</vt:lpstr>
      <vt:lpstr>Точечный рисунок</vt:lpstr>
      <vt:lpstr>Презентация-сопровождение урока физики в 8 классе  «Физическое четырехборье»</vt:lpstr>
      <vt:lpstr>Слайд 2</vt:lpstr>
      <vt:lpstr> Программа соревнований: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Физкультминутка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МСОШ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Физика</dc:creator>
  <cp:lastModifiedBy>revaz</cp:lastModifiedBy>
  <cp:revision>126</cp:revision>
  <dcterms:created xsi:type="dcterms:W3CDTF">2010-02-10T06:12:56Z</dcterms:created>
  <dcterms:modified xsi:type="dcterms:W3CDTF">2013-04-20T15:46:14Z</dcterms:modified>
</cp:coreProperties>
</file>