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D3"/>
    <a:srgbClr val="E6E3D0"/>
    <a:srgbClr val="E1DEC5"/>
    <a:srgbClr val="8F6D58"/>
    <a:srgbClr val="906D58"/>
    <a:srgbClr val="EDE7E3"/>
    <a:srgbClr val="EAE3DE"/>
    <a:srgbClr val="E2D7D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5" d="100"/>
          <a:sy n="75" d="100"/>
        </p:scale>
        <p:origin x="-126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Times New Roman" pitchFamily="18" charset="0"/>
            </a:endParaRPr>
          </a:p>
        </p:txBody>
      </p:sp>
      <p:pic>
        <p:nvPicPr>
          <p:cNvPr id="5" name="Picture 3" descr="A:\minispir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Times New Roman" pitchFamily="18" charset="0"/>
            </a:endParaRPr>
          </a:p>
        </p:txBody>
      </p:sp>
      <p:pic>
        <p:nvPicPr>
          <p:cNvPr id="7" name="Picture 5" descr="A:\minispir.GIF"/>
          <p:cNvPicPr>
            <a:picLocks noChangeAspect="1" noChangeArrowheads="1"/>
          </p:cNvPicPr>
          <p:nvPr/>
        </p:nvPicPr>
        <p:blipFill>
          <a:blip r:embed="rId3" cstate="email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B3877-A0EA-4641-961C-41E6CF85AC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78D2E-2A34-43B6-AC11-5576BED0FF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0C2F1-E327-4D31-B8E0-8F61CBAF80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4A0AD-F98E-4A28-8EB9-D224A47D5D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14C34-D3FA-4A7C-94E3-032A96C51C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6A780-FF61-445B-935A-02934FBE68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7C8F1-B976-4A6E-8C70-8145A5340A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65E6B-3282-41F8-A8F1-1F7A01FA4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C185D-4D3D-4E81-911E-8BD5A20DF2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3A9D5-4C08-4918-B266-7043CA9C66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CE76F-BF4D-4729-985A-AFCE211704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9509A-A112-441B-9A57-C7A0C18FC9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Times New Roman" pitchFamily="18" charset="0"/>
            </a:endParaRPr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Times New Roman" pitchFamily="18" charset="0"/>
            </a:endParaRPr>
          </a:p>
        </p:txBody>
      </p:sp>
      <p:pic>
        <p:nvPicPr>
          <p:cNvPr id="1028" name="Picture 42" descr="A:\minispir.GIF"/>
          <p:cNvPicPr>
            <a:picLocks noChangeAspect="1" noChangeArrowheads="1"/>
          </p:cNvPicPr>
          <p:nvPr/>
        </p:nvPicPr>
        <p:blipFill>
          <a:blip r:embed="rId14" cstate="email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43" descr="A:\minispir.GIF"/>
          <p:cNvPicPr>
            <a:picLocks noChangeAspect="1" noChangeArrowheads="1"/>
          </p:cNvPicPr>
          <p:nvPr/>
        </p:nvPicPr>
        <p:blipFill>
          <a:blip r:embed="rId14" cstate="email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1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9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9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7D1EC4E8-EEF8-4A40-AA92-D0099ED00B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varenok.ru/images/recipes/step/43/4393/439324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ovarenok.ru/recipes/ingredient/851" TargetMode="External"/><Relationship Id="rId3" Type="http://schemas.openxmlformats.org/officeDocument/2006/relationships/hyperlink" Target="http://www.povarenok.ru/recipes/ingredient/1125" TargetMode="External"/><Relationship Id="rId7" Type="http://schemas.openxmlformats.org/officeDocument/2006/relationships/hyperlink" Target="http://www.povarenok.ru/recipes/ingredient/1601" TargetMode="External"/><Relationship Id="rId2" Type="http://schemas.openxmlformats.org/officeDocument/2006/relationships/hyperlink" Target="http://www.povarenok.ru/recipes/ingredient/533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ovarenok.ru/recipes/ingredient/1649" TargetMode="External"/><Relationship Id="rId5" Type="http://schemas.openxmlformats.org/officeDocument/2006/relationships/hyperlink" Target="http://www.povarenok.ru/recipes/ingredient/1068" TargetMode="External"/><Relationship Id="rId4" Type="http://schemas.openxmlformats.org/officeDocument/2006/relationships/hyperlink" Target="http://www.povarenok.ru/recipes/ingredient/220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povarenok.ru/images/recipes/step/43/4393/439320.jpg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http://www.povarenok.ru/images/recipes/step/small/43/4393/439320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povarenok.ru/images/recipes/step/43/4393/439321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http://www.povarenok.ru/images/recipes/step/small/43/4393/439321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povarenok.ru/images/recipes/step/43/4393/439322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http://www.povarenok.ru/images/recipes/step/small/43/4393/439322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povarenok.ru/images/recipes/step/43/4393/439323.jpg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http://www.povarenok.ru/images/recipes/step/small/43/4393/439323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povarenok.ru/images/recipes/step/43/4393/439324.jpg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http://www.povarenok.ru/images/recipes/step/small/43/4393/439324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 descr="Белый мрамор"/>
          <p:cNvSpPr>
            <a:spLocks noChangeArrowheads="1" noChangeShapeType="1" noTextEdit="1"/>
          </p:cNvSpPr>
          <p:nvPr/>
        </p:nvSpPr>
        <p:spPr bwMode="auto">
          <a:xfrm>
            <a:off x="1785918" y="2000240"/>
            <a:ext cx="6248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Русская </a:t>
            </a:r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кухня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2571736" y="3929066"/>
            <a:ext cx="5257800" cy="1676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"/>
                <a:cs typeface="Arial"/>
              </a:rPr>
              <a:t>Каша </a:t>
            </a:r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"/>
                <a:cs typeface="Arial"/>
              </a:rPr>
              <a:t>пуховая</a:t>
            </a:r>
          </a:p>
        </p:txBody>
      </p:sp>
      <p:sp>
        <p:nvSpPr>
          <p:cNvPr id="3078" name="Rectangle 7">
            <a:hlinkClick r:id="rId3"/>
          </p:cNvPr>
          <p:cNvSpPr>
            <a:spLocks noChangeArrowheads="1"/>
          </p:cNvSpPr>
          <p:nvPr/>
        </p:nvSpPr>
        <p:spPr bwMode="auto">
          <a:xfrm>
            <a:off x="3857625" y="2890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642918"/>
            <a:ext cx="7620000" cy="1828800"/>
          </a:xfrm>
          <a:ln w="19050">
            <a:solidFill>
              <a:schemeClr val="tx2">
                <a:lumMod val="90000"/>
                <a:lumOff val="10000"/>
              </a:schemeClr>
            </a:solidFill>
          </a:ln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charset="0"/>
              </a:rPr>
              <a:t>Ингредиенты для "Гречневая каша "Пуховая" с соусом"</a:t>
            </a:r>
            <a:r>
              <a:rPr lang="ru-RU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charset="0"/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38" y="2571744"/>
            <a:ext cx="7620000" cy="396240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hlinkClick r:id="rId2"/>
              </a:rPr>
              <a:t>Крупа гречневая</a:t>
            </a:r>
            <a:r>
              <a:rPr lang="ru-RU" sz="2800" b="1" dirty="0" smtClean="0"/>
              <a:t> — 200 г </a:t>
            </a:r>
          </a:p>
          <a:p>
            <a:pPr eaLnBrk="1" hangingPunct="1"/>
            <a:r>
              <a:rPr lang="ru-RU" sz="2800" b="1" dirty="0" smtClean="0">
                <a:hlinkClick r:id="rId3"/>
              </a:rPr>
              <a:t>Молоко</a:t>
            </a:r>
            <a:r>
              <a:rPr lang="ru-RU" sz="2800" b="1" dirty="0" smtClean="0"/>
              <a:t> — 400 г </a:t>
            </a:r>
          </a:p>
          <a:p>
            <a:pPr eaLnBrk="1" hangingPunct="1"/>
            <a:r>
              <a:rPr lang="ru-RU" sz="2800" b="1" dirty="0" smtClean="0">
                <a:hlinkClick r:id="rId4"/>
              </a:rPr>
              <a:t>Яйцо</a:t>
            </a:r>
            <a:r>
              <a:rPr lang="ru-RU" sz="2800" b="1" dirty="0" smtClean="0"/>
              <a:t> (1шт - в кашу, 2шт - в соус) — 3 </a:t>
            </a:r>
            <a:r>
              <a:rPr lang="ru-RU" sz="2800" b="1" dirty="0" err="1" smtClean="0"/>
              <a:t>шт</a:t>
            </a:r>
            <a:r>
              <a:rPr lang="ru-RU" sz="2800" b="1" dirty="0" smtClean="0"/>
              <a:t> </a:t>
            </a:r>
          </a:p>
          <a:p>
            <a:pPr eaLnBrk="1" hangingPunct="1"/>
            <a:r>
              <a:rPr lang="ru-RU" sz="2800" b="1" dirty="0" smtClean="0">
                <a:hlinkClick r:id="rId5"/>
              </a:rPr>
              <a:t>Масло сливочное</a:t>
            </a:r>
            <a:r>
              <a:rPr lang="ru-RU" sz="2800" b="1" dirty="0" smtClean="0"/>
              <a:t> — 20 г </a:t>
            </a:r>
          </a:p>
          <a:p>
            <a:pPr eaLnBrk="1" hangingPunct="1"/>
            <a:r>
              <a:rPr lang="ru-RU" sz="2800" b="1" dirty="0" smtClean="0">
                <a:hlinkClick r:id="rId6"/>
              </a:rPr>
              <a:t>Сливки</a:t>
            </a:r>
            <a:r>
              <a:rPr lang="ru-RU" sz="2800" b="1" dirty="0" smtClean="0"/>
              <a:t> (не жирные) — 150 мл </a:t>
            </a:r>
          </a:p>
          <a:p>
            <a:pPr eaLnBrk="1" hangingPunct="1"/>
            <a:r>
              <a:rPr lang="ru-RU" sz="2800" b="1" dirty="0" smtClean="0">
                <a:hlinkClick r:id="rId7"/>
              </a:rPr>
              <a:t>Сахар</a:t>
            </a:r>
            <a:r>
              <a:rPr lang="ru-RU" sz="2800" b="1" dirty="0" smtClean="0"/>
              <a:t> — 50 г </a:t>
            </a:r>
          </a:p>
          <a:p>
            <a:pPr eaLnBrk="1" hangingPunct="1"/>
            <a:r>
              <a:rPr lang="ru-RU" sz="2800" b="1" dirty="0" smtClean="0">
                <a:cs typeface="Times New Roman" charset="0"/>
                <a:hlinkClick r:id="rId8"/>
              </a:rPr>
              <a:t>Корица</a:t>
            </a:r>
            <a:r>
              <a:rPr lang="ru-RU" sz="2800" b="1" dirty="0" smtClean="0">
                <a:cs typeface="Times New Roman" charset="0"/>
              </a:rPr>
              <a:t> (или ванилин)</a:t>
            </a:r>
            <a:r>
              <a:rPr lang="ru-RU" sz="2800" b="1" dirty="0" smtClean="0"/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357166"/>
            <a:ext cx="7620000" cy="1190612"/>
          </a:xfrm>
          <a:ln w="19050">
            <a:solidFill>
              <a:schemeClr val="tx2"/>
            </a:solidFill>
          </a:ln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charset="0"/>
              </a:rPr>
              <a:t>Гречневая каша "Пуховая" с соусом</a:t>
            </a:r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29190" y="1857364"/>
            <a:ext cx="3733800" cy="3714776"/>
          </a:xfrm>
          <a:ln w="19050">
            <a:solidFill>
              <a:schemeClr val="tx2"/>
            </a:solidFill>
          </a:ln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Яйцо хорошо взбить. Добавить гречку (сухую) и хорошо перемешать, чтобы все крупинки гречки были покрыты яичной массо</a:t>
            </a: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й </a:t>
            </a:r>
          </a:p>
        </p:txBody>
      </p:sp>
      <p:sp>
        <p:nvSpPr>
          <p:cNvPr id="5124" name="Rectangle 6">
            <a:hlinkClick r:id="rId2"/>
          </p:cNvPr>
          <p:cNvSpPr>
            <a:spLocks noChangeArrowheads="1"/>
          </p:cNvSpPr>
          <p:nvPr/>
        </p:nvSpPr>
        <p:spPr bwMode="auto">
          <a:xfrm>
            <a:off x="3857625" y="2890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8679" name="Picture 7" descr="Гречневая каша &quot;Пуховая&quot; с соусом ингредиенты">
            <a:hlinkClick r:id="rId2"/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r:link="rId4" cstate="email"/>
          <a:srcRect/>
          <a:stretch>
            <a:fillRect/>
          </a:stretch>
        </p:blipFill>
        <p:spPr>
          <a:xfrm>
            <a:off x="1142976" y="1857364"/>
            <a:ext cx="3733800" cy="3786214"/>
          </a:xfrm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3929066"/>
            <a:ext cx="7620000" cy="2290762"/>
          </a:xfrm>
          <a:ln w="19050">
            <a:solidFill>
              <a:schemeClr val="tx2">
                <a:lumMod val="90000"/>
                <a:lumOff val="10000"/>
              </a:schemeClr>
            </a:solidFill>
          </a:ln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Противень застелить бумагой для выпекания, на нее ровным слоем распределить гречку.</a:t>
            </a:r>
            <a:b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</a:b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Высушивают в жарочном шкафу при температуре 60-70градусов, помешивая.</a:t>
            </a:r>
            <a:r>
              <a:rPr lang="ru-RU" sz="32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 </a:t>
            </a:r>
          </a:p>
        </p:txBody>
      </p:sp>
      <p:sp>
        <p:nvSpPr>
          <p:cNvPr id="6147" name="Rectangle 4">
            <a:hlinkClick r:id="rId2"/>
          </p:cNvPr>
          <p:cNvSpPr>
            <a:spLocks noChangeArrowheads="1"/>
          </p:cNvSpPr>
          <p:nvPr/>
        </p:nvSpPr>
        <p:spPr bwMode="auto">
          <a:xfrm>
            <a:off x="4191000" y="3143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29699" name="Picture 3" descr="Гречневая каша &quot;Пуховая&quot; с соусом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2071670" y="428604"/>
            <a:ext cx="5467352" cy="32861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4357694"/>
            <a:ext cx="7696200" cy="1905000"/>
          </a:xfrm>
          <a:ln w="19050">
            <a:solidFill>
              <a:schemeClr val="tx2">
                <a:lumMod val="90000"/>
                <a:lumOff val="10000"/>
              </a:schemeClr>
            </a:solidFill>
          </a:ln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Молоко довести до кипения, добавить сливочн</a:t>
            </a: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ое</a:t>
            </a: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 масл</a:t>
            </a: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о</a:t>
            </a: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  </a:t>
            </a: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и</a:t>
            </a: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 </a:t>
            </a: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 подсушенную в духовке гречку. Варить на медленном огне до готовности</a:t>
            </a:r>
            <a:endParaRPr lang="ru-RU" sz="3200" b="1" dirty="0" smtClean="0">
              <a:solidFill>
                <a:schemeClr val="tx2">
                  <a:lumMod val="90000"/>
                  <a:lumOff val="1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7171" name="Rectangle 4">
            <a:hlinkClick r:id="rId2"/>
          </p:cNvPr>
          <p:cNvSpPr>
            <a:spLocks noChangeArrowheads="1"/>
          </p:cNvSpPr>
          <p:nvPr/>
        </p:nvSpPr>
        <p:spPr bwMode="auto">
          <a:xfrm>
            <a:off x="3857625" y="2890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30723" name="Picture 3" descr="фото Гречневая каша &quot;Пуховая&quot; с соусом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2285984" y="428604"/>
            <a:ext cx="5038724" cy="37049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ln w="19050">
            <a:solidFill>
              <a:schemeClr val="tx2">
                <a:lumMod val="90000"/>
                <a:lumOff val="10000"/>
              </a:schemeClr>
            </a:solidFill>
          </a:ln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Приготовить соус:</a:t>
            </a:r>
            <a:r>
              <a:rPr lang="ru-RU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 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29190" y="1714488"/>
            <a:ext cx="3733800" cy="4000528"/>
          </a:xfrm>
          <a:ln w="19050">
            <a:solidFill>
              <a:schemeClr val="tx2">
                <a:lumMod val="90000"/>
                <a:lumOff val="10000"/>
              </a:schemeClr>
            </a:solidFill>
          </a:ln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Довести до кипения сливки, добавить корицу или ваниль. Желтки растереть с сахаром</a:t>
            </a:r>
            <a:r>
              <a:rPr lang="ru-RU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,</a:t>
            </a:r>
            <a:r>
              <a:rPr lang="ru-RU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 и при постоянном помешивании ввести в сливки желтки. </a:t>
            </a:r>
            <a:r>
              <a:rPr lang="ru-RU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Варить  </a:t>
            </a:r>
            <a:r>
              <a:rPr lang="ru-RU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 соус до </a:t>
            </a:r>
            <a:r>
              <a:rPr lang="ru-RU" sz="2800" b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загустения</a:t>
            </a:r>
            <a:r>
              <a:rPr lang="ru-RU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 (не кипятить</a:t>
            </a:r>
            <a:r>
              <a:rPr lang="ru-RU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).</a:t>
            </a:r>
            <a:r>
              <a:rPr lang="ru-RU" sz="28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 </a:t>
            </a:r>
          </a:p>
        </p:txBody>
      </p:sp>
      <p:sp>
        <p:nvSpPr>
          <p:cNvPr id="8196" name="Rectangle 6">
            <a:hlinkClick r:id="rId2"/>
          </p:cNvPr>
          <p:cNvSpPr>
            <a:spLocks noChangeArrowheads="1"/>
          </p:cNvSpPr>
          <p:nvPr/>
        </p:nvSpPr>
        <p:spPr bwMode="auto">
          <a:xfrm>
            <a:off x="3857625" y="2890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31751" name="Picture 7" descr="Гречневая каша &quot;Пуховая&quot; с соусом Крупа гречневая">
            <a:hlinkClick r:id="rId2"/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r:link="rId4" cstate="email"/>
          <a:srcRect/>
          <a:stretch>
            <a:fillRect/>
          </a:stretch>
        </p:blipFill>
        <p:spPr>
          <a:xfrm>
            <a:off x="1071538" y="1714488"/>
            <a:ext cx="3733800" cy="3929090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ln w="19050">
            <a:solidFill>
              <a:schemeClr val="tx2">
                <a:lumMod val="90000"/>
                <a:lumOff val="10000"/>
              </a:schemeClr>
            </a:solidFill>
          </a:ln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</a:rPr>
              <a:t>Подача блюда.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sz="half" idx="2"/>
          </p:nvPr>
        </p:nvSpPr>
        <p:spPr>
          <a:ln w="19050">
            <a:solidFill>
              <a:schemeClr val="tx2">
                <a:lumMod val="90000"/>
                <a:lumOff val="10000"/>
              </a:schemeClr>
            </a:solidFill>
          </a:ln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2400" dirty="0" smtClean="0">
                <a:cs typeface="Times New Roman" charset="0"/>
              </a:rPr>
              <a:t> </a:t>
            </a:r>
          </a:p>
          <a:p>
            <a:pPr marL="0" indent="0" algn="ctr" eaLnBrk="1" hangingPunct="1">
              <a:buFontTx/>
              <a:buNone/>
            </a:pPr>
            <a:r>
              <a:rPr lang="ru-RU" sz="36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Monotype Corsiva" pitchFamily="66" charset="0"/>
                <a:cs typeface="Times New Roman" charset="0"/>
              </a:rPr>
              <a:t>Кашу выложить горкой, полить соусом и подавать к столу!</a:t>
            </a:r>
            <a:r>
              <a:rPr lang="ru-RU" sz="3600" b="1" dirty="0" smtClean="0">
                <a:cs typeface="Times New Roman" charset="0"/>
              </a:rPr>
              <a:t/>
            </a:r>
            <a:br>
              <a:rPr lang="ru-RU" sz="3600" b="1" dirty="0" smtClean="0">
                <a:cs typeface="Times New Roman" charset="0"/>
              </a:rPr>
            </a:br>
            <a:endParaRPr lang="ru-RU" sz="3600" b="1" dirty="0" smtClean="0">
              <a:cs typeface="Times New Roman" charset="0"/>
            </a:endParaRPr>
          </a:p>
        </p:txBody>
      </p:sp>
      <p:sp>
        <p:nvSpPr>
          <p:cNvPr id="9220" name="Rectangle 6">
            <a:hlinkClick r:id="rId2"/>
          </p:cNvPr>
          <p:cNvSpPr>
            <a:spLocks noChangeArrowheads="1"/>
          </p:cNvSpPr>
          <p:nvPr/>
        </p:nvSpPr>
        <p:spPr bwMode="auto">
          <a:xfrm>
            <a:off x="3857625" y="2890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32775" name="Picture 7" descr="Гречневая каша &quot;Пуховая&quot; с соусом Молоко">
            <a:hlinkClick r:id="rId2"/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r:link="rId4" cstate="email"/>
          <a:srcRect/>
          <a:stretch>
            <a:fillRect/>
          </a:stretch>
        </p:blipFill>
        <p:spPr>
          <a:xfrm rot="16200000">
            <a:off x="872340" y="1842248"/>
            <a:ext cx="4040166" cy="3927522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19" grpId="0" build="p" animBg="1"/>
    </p:bldLst>
  </p:timing>
</p:sld>
</file>

<file path=ppt/theme/theme1.xml><?xml version="1.0" encoding="utf-8"?>
<a:theme xmlns:a="http://schemas.openxmlformats.org/drawingml/2006/main" name="Тетрадь">
  <a:themeElements>
    <a:clrScheme name="Тетрадь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Тетрадь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традь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Designs\Тетрадь.pot</Template>
  <TotalTime>125</TotalTime>
  <Words>148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Тетрадь</vt:lpstr>
      <vt:lpstr>Слайд 1</vt:lpstr>
      <vt:lpstr>Ингредиенты для "Гречневая каша "Пуховая" с соусом" </vt:lpstr>
      <vt:lpstr>Гречневая каша "Пуховая" с соусом </vt:lpstr>
      <vt:lpstr>Противень застелить бумагой для выпекания, на нее ровным слоем распределить гречку. Высушивают в жарочном шкафу при температуре 60-70градусов, помешивая. </vt:lpstr>
      <vt:lpstr>Молоко довести до кипения, добавить сливочное масло  и   подсушенную в духовке гречку. Варить на медленном огне до готовности</vt:lpstr>
      <vt:lpstr>Приготовить соус: </vt:lpstr>
      <vt:lpstr>Подача блюда.</vt:lpstr>
    </vt:vector>
  </TitlesOfParts>
  <Company>Рита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Нора</dc:creator>
  <cp:lastModifiedBy>revaz</cp:lastModifiedBy>
  <cp:revision>17</cp:revision>
  <cp:lastPrinted>1601-01-01T00:00:00Z</cp:lastPrinted>
  <dcterms:created xsi:type="dcterms:W3CDTF">2011-11-17T10:49:26Z</dcterms:created>
  <dcterms:modified xsi:type="dcterms:W3CDTF">2013-04-18T13:41:27Z</dcterms:modified>
</cp:coreProperties>
</file>